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45" autoAdjust="0"/>
  </p:normalViewPr>
  <p:slideViewPr>
    <p:cSldViewPr snapToGrid="0" snapToObjects="1">
      <p:cViewPr varScale="1">
        <p:scale>
          <a:sx n="88" d="100"/>
          <a:sy n="88" d="100"/>
        </p:scale>
        <p:origin x="-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9/12/13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9/12/13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9/12/13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9/12/13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Civilizations:</a:t>
            </a:r>
            <a:br>
              <a:rPr lang="en-US" dirty="0" smtClean="0"/>
            </a:br>
            <a:r>
              <a:rPr lang="en-US" dirty="0" smtClean="0"/>
              <a:t>Prehistory-1570 A.D.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91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Hominid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97540" y="2438399"/>
            <a:ext cx="3840480" cy="3959981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Also about 2 million years ago another hominid group emerged call </a:t>
            </a:r>
            <a:r>
              <a:rPr lang="en-US" b="1" i="1" dirty="0" smtClean="0"/>
              <a:t>Homo erectus</a:t>
            </a:r>
            <a:r>
              <a:rPr lang="en-US" dirty="0" smtClean="0"/>
              <a:t> which means “upright man”. How do you think they got this name?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They had larger brains and bones and smaller teeth than other hominids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They are also thought to be the first hominids to learn how to use fire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other tools did the </a:t>
            </a:r>
            <a:r>
              <a:rPr lang="en-US" b="1" i="1" dirty="0" smtClean="0"/>
              <a:t>Homo erectus</a:t>
            </a:r>
            <a:r>
              <a:rPr lang="en-US" dirty="0" smtClean="0"/>
              <a:t> use?</a:t>
            </a:r>
            <a:endParaRPr lang="en-US" dirty="0"/>
          </a:p>
        </p:txBody>
      </p:sp>
      <p:pic>
        <p:nvPicPr>
          <p:cNvPr id="6" name="Picture Placeholder 5" descr="Homo_Erectus.gi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1" r="234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218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Humans Around the World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4105124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Between 250,000 – 100,000 years ago, </a:t>
            </a:r>
            <a:r>
              <a:rPr lang="en-US" b="1" i="1" dirty="0" smtClean="0"/>
              <a:t>Homo erectus</a:t>
            </a:r>
            <a:r>
              <a:rPr lang="en-US" dirty="0" smtClean="0"/>
              <a:t> disappeared and </a:t>
            </a:r>
            <a:r>
              <a:rPr lang="en-US" b="1" i="1" dirty="0" smtClean="0"/>
              <a:t>Homo sapiens</a:t>
            </a:r>
            <a:r>
              <a:rPr lang="en-US" dirty="0" smtClean="0"/>
              <a:t> emerged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Modern humans belong to the </a:t>
            </a:r>
            <a:r>
              <a:rPr lang="en-US" b="1" i="1" dirty="0" smtClean="0"/>
              <a:t>Homo </a:t>
            </a:r>
            <a:r>
              <a:rPr lang="en-US" b="1" i="1" dirty="0" err="1" smtClean="0"/>
              <a:t>sapien</a:t>
            </a:r>
            <a:r>
              <a:rPr lang="en-US" dirty="0" smtClean="0"/>
              <a:t> group which were divided into 2 groups: Neanderthals &amp; modern humans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Neanderthals are believed to have lived mostly in Europe and western Asia but they disappeared between 50,000 - 30,000 years ago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Today we only have modern humans</a:t>
            </a:r>
          </a:p>
        </p:txBody>
      </p:sp>
      <p:pic>
        <p:nvPicPr>
          <p:cNvPr id="8" name="Picture Placeholder 7" descr="a_painting_of_how_homo_sapiens_looked_v1.gif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r="45157"/>
          <a:stretch/>
        </p:blipFill>
        <p:spPr/>
      </p:pic>
    </p:spTree>
    <p:extLst>
      <p:ext uri="{BB962C8B-B14F-4D97-AF65-F5344CB8AC3E}">
        <p14:creationId xmlns:p14="http://schemas.microsoft.com/office/powerpoint/2010/main" val="2395796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Turning Point: The Neolithic Revolution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 – 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8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Stone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Old Stone Age/Paleolithic Period</a:t>
            </a:r>
            <a:r>
              <a:rPr lang="en-US" dirty="0" smtClean="0"/>
              <a:t> – period from at least 2 million BC to about 10,000 BC</a:t>
            </a:r>
          </a:p>
          <a:p>
            <a:r>
              <a:rPr lang="en-US" b="1" dirty="0" smtClean="0"/>
              <a:t>New Stone Age/Neolithic Period</a:t>
            </a:r>
            <a:r>
              <a:rPr lang="en-US" dirty="0" smtClean="0"/>
              <a:t> – period from about 10,000 BC until the end of prehistory</a:t>
            </a:r>
          </a:p>
          <a:p>
            <a:r>
              <a:rPr lang="en-US" dirty="0" smtClean="0"/>
              <a:t>During both periods people began to develop different technologies</a:t>
            </a:r>
          </a:p>
          <a:p>
            <a:r>
              <a:rPr lang="en-US" dirty="0" smtClean="0"/>
              <a:t>However it was during the </a:t>
            </a:r>
            <a:r>
              <a:rPr lang="en-US" b="1" dirty="0" smtClean="0"/>
              <a:t>New Stone Age</a:t>
            </a:r>
            <a:r>
              <a:rPr lang="en-US" dirty="0" smtClean="0"/>
              <a:t> that drastic changes occurred in everyday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35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Skills/Beliefs of the Old Stone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modern people were </a:t>
            </a:r>
            <a:r>
              <a:rPr lang="en-US" b="1" dirty="0" smtClean="0"/>
              <a:t>nomads</a:t>
            </a:r>
            <a:r>
              <a:rPr lang="en-US" dirty="0" smtClean="0"/>
              <a:t> where they lived in a group of 20 or 30 people</a:t>
            </a:r>
          </a:p>
          <a:p>
            <a:r>
              <a:rPr lang="en-US" dirty="0" smtClean="0"/>
              <a:t>They hunted and/or gathered</a:t>
            </a:r>
          </a:p>
          <a:p>
            <a:r>
              <a:rPr lang="en-US" dirty="0" smtClean="0"/>
              <a:t>Men hunted or fished</a:t>
            </a:r>
          </a:p>
          <a:p>
            <a:r>
              <a:rPr lang="en-US" dirty="0" smtClean="0"/>
              <a:t>Women and children gathered berries, fruits, nuts, grains, and other things</a:t>
            </a:r>
          </a:p>
          <a:p>
            <a:pPr lvl="1"/>
            <a:r>
              <a:rPr lang="en-US" dirty="0" smtClean="0"/>
              <a:t>This kind of food kept them alive when animal meat was unavailable or scarce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6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Develop Strategies for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humans depended heavily on the environment for their survival</a:t>
            </a:r>
          </a:p>
          <a:p>
            <a:r>
              <a:rPr lang="en-US" dirty="0" smtClean="0"/>
              <a:t>They built tools and weapons out of stone,</a:t>
            </a:r>
            <a:r>
              <a:rPr lang="en-US" dirty="0"/>
              <a:t> </a:t>
            </a:r>
            <a:r>
              <a:rPr lang="en-US" dirty="0" smtClean="0"/>
              <a:t>bone, or wood</a:t>
            </a:r>
          </a:p>
          <a:p>
            <a:r>
              <a:rPr lang="en-US" dirty="0" smtClean="0"/>
              <a:t>They also built fires and used animal skins for clothing</a:t>
            </a:r>
          </a:p>
          <a:p>
            <a:r>
              <a:rPr lang="en-US" dirty="0" smtClean="0"/>
              <a:t>We know that at one point they developed a language to communicate with each other even though they had not created a system of writing</a:t>
            </a:r>
          </a:p>
        </p:txBody>
      </p:sp>
    </p:spTree>
    <p:extLst>
      <p:ext uri="{BB962C8B-B14F-4D97-AF65-F5344CB8AC3E}">
        <p14:creationId xmlns:p14="http://schemas.microsoft.com/office/powerpoint/2010/main" val="122179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33033"/>
            <a:ext cx="8147049" cy="6781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Interesting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98475" y="5011223"/>
            <a:ext cx="8147050" cy="1340270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Early humans as early as 40,000 years ago traveled by boat from southeast Asia to Australia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They stopped for years at islands along the way </a:t>
            </a:r>
            <a:endParaRPr lang="en-US" dirty="0"/>
          </a:p>
        </p:txBody>
      </p:sp>
      <p:pic>
        <p:nvPicPr>
          <p:cNvPr id="5" name="Picture Placeholder 4" descr="early-humans-building-and-using-boats-sheila-terry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" b="8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2841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Religious Belief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497540" y="2438399"/>
            <a:ext cx="3840480" cy="3883659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There is evidence which suggests that Old Stone Age people had some sort of belief in the afterlife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They began to bury their dead with special tools they thought they could use in the afterlife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Former beliefs included the belief that the world was filled with spirits and forces which resided in animals, objects, or dreams and is referred to as </a:t>
            </a:r>
            <a:r>
              <a:rPr lang="en-US" b="1" dirty="0" smtClean="0"/>
              <a:t>animism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8" name="Picture Placeholder 7" descr="animism9-272x300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r="110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3250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Stone Age: Farming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around 10,000BC people of the New Stone Age learned how to farm</a:t>
            </a:r>
          </a:p>
          <a:p>
            <a:r>
              <a:rPr lang="en-US" dirty="0" smtClean="0"/>
              <a:t>What affects would this have on their nomadic life?</a:t>
            </a:r>
          </a:p>
          <a:p>
            <a:r>
              <a:rPr lang="en-US" dirty="0" smtClean="0"/>
              <a:t>This new transformation in their lives brought about the </a:t>
            </a:r>
            <a:r>
              <a:rPr lang="en-US" b="1" dirty="0" smtClean="0"/>
              <a:t>Neolithic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23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Domesticating Plans &amp;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early farmers were also the first humans to </a:t>
            </a:r>
            <a:r>
              <a:rPr lang="en-US" b="1" dirty="0" smtClean="0"/>
              <a:t>domesticate</a:t>
            </a:r>
            <a:r>
              <a:rPr lang="en-US" dirty="0" smtClean="0"/>
              <a:t> (raise them in a controlled way that makes them best suited to human use)</a:t>
            </a:r>
            <a:r>
              <a:rPr lang="en-US" b="1" dirty="0" smtClean="0"/>
              <a:t> </a:t>
            </a:r>
            <a:r>
              <a:rPr lang="en-US" dirty="0" smtClean="0"/>
              <a:t>plans &amp; animals</a:t>
            </a:r>
          </a:p>
          <a:p>
            <a:r>
              <a:rPr lang="en-US" dirty="0" smtClean="0"/>
              <a:t>Plant domestication – began when people realized that the seeds could be planted and used to grow more plants</a:t>
            </a:r>
          </a:p>
          <a:p>
            <a:r>
              <a:rPr lang="en-US" dirty="0" smtClean="0"/>
              <a:t>Animal domestication – began when people realized they could round up animals and use them for their everyday use such as for food or skin or even milk/eggs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3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Foundations of Civilizations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Prehistory – 300 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92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204818"/>
            <a:ext cx="3840480" cy="3359021"/>
          </a:xfrm>
        </p:spPr>
        <p:txBody>
          <a:bodyPr/>
          <a:lstStyle/>
          <a:p>
            <a:r>
              <a:rPr lang="en-US" dirty="0" smtClean="0"/>
              <a:t>Neolithic Revolution Brings Dramatic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97540" y="3741348"/>
            <a:ext cx="3840480" cy="2512438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This was perhaps the greatest revolution that changed the way people lived in all of history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 smtClean="0"/>
              <a:t>Perhaps up until the Industrial Revolution which took place in the late 1700s</a:t>
            </a:r>
          </a:p>
        </p:txBody>
      </p:sp>
      <p:pic>
        <p:nvPicPr>
          <p:cNvPr id="5" name="Picture Placeholder 4" descr="3458986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005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Earliest Villages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Some of the earliest Neolithic villages were found in: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b="1" dirty="0" smtClean="0"/>
              <a:t>Jericho</a:t>
            </a:r>
            <a:r>
              <a:rPr lang="en-US" sz="1800" dirty="0" smtClean="0"/>
              <a:t> in present-day </a:t>
            </a:r>
            <a:r>
              <a:rPr lang="en-US" sz="1800" b="1" dirty="0" smtClean="0"/>
              <a:t>Palestine/Israel</a:t>
            </a:r>
            <a:r>
              <a:rPr lang="en-US" sz="1800" dirty="0" smtClean="0"/>
              <a:t> and was built between 10,000BC and 9,000BC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/>
              <a:t>I</a:t>
            </a:r>
            <a:r>
              <a:rPr lang="en-US" sz="1800" dirty="0" smtClean="0"/>
              <a:t>t was surrounded by a huge wall which meant that it had some form of government or a leader with great ambitions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/>
              <a:t>A</a:t>
            </a:r>
            <a:r>
              <a:rPr lang="en-US" sz="1800" dirty="0" smtClean="0"/>
              <a:t>nd had a few thousand residents</a:t>
            </a:r>
            <a:endParaRPr lang="en-US" sz="1800" b="1" dirty="0" smtClean="0"/>
          </a:p>
        </p:txBody>
      </p:sp>
      <p:pic>
        <p:nvPicPr>
          <p:cNvPr id="8" name="Picture Placeholder 7" descr="tell-es-sultan-ancient-jericho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6" r="279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9256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Earliest Villages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171450" lvl="1" indent="-171450" algn="ctr"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1800" b="1" dirty="0" err="1"/>
              <a:t>Çatalhüyük</a:t>
            </a:r>
            <a:r>
              <a:rPr lang="en-US" sz="1800" dirty="0"/>
              <a:t> in present-day </a:t>
            </a:r>
            <a:r>
              <a:rPr lang="en-US" sz="1800" b="1" dirty="0" smtClean="0"/>
              <a:t>Turkey</a:t>
            </a:r>
            <a:endParaRPr lang="en-US" sz="1800" dirty="0" smtClean="0"/>
          </a:p>
          <a:p>
            <a:pPr marL="171450" lvl="1" indent="-171450" algn="ctr"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1800" dirty="0" smtClean="0"/>
              <a:t>It may have developed around 7000BC with a population of around 6,500 people</a:t>
            </a:r>
          </a:p>
          <a:p>
            <a:pPr marL="171450" lvl="1" indent="-171450" algn="ctr"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1800" dirty="0" smtClean="0"/>
              <a:t>It was three times larger than Jericho and had hundreds of rectangular mud-brick houses</a:t>
            </a:r>
          </a:p>
          <a:p>
            <a:pPr marL="171450" lvl="1" indent="-171450" algn="ctr"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1800" dirty="0" smtClean="0"/>
              <a:t>They were all connected and the same size</a:t>
            </a:r>
            <a:endParaRPr lang="en-US" sz="1800" dirty="0"/>
          </a:p>
        </p:txBody>
      </p:sp>
      <p:pic>
        <p:nvPicPr>
          <p:cNvPr id="5" name="Picture Placeholder 4" descr="catal2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8" r="23510"/>
          <a:stretch/>
        </p:blipFill>
        <p:spPr/>
      </p:pic>
    </p:spTree>
    <p:extLst>
      <p:ext uri="{BB962C8B-B14F-4D97-AF65-F5344CB8AC3E}">
        <p14:creationId xmlns:p14="http://schemas.microsoft.com/office/powerpoint/2010/main" val="2620733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Settled People Change Their Way of Life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humans also divided the work based on gender and age just like their ancestors</a:t>
            </a:r>
          </a:p>
          <a:p>
            <a:pPr lvl="1"/>
            <a:r>
              <a:rPr lang="en-US" dirty="0" smtClean="0"/>
              <a:t>Men: dominated family, economic, and political life</a:t>
            </a:r>
          </a:p>
          <a:p>
            <a:pPr lvl="1"/>
            <a:r>
              <a:rPr lang="en-US" dirty="0" smtClean="0"/>
              <a:t>Older men: heads of families, formed a council of elders and made decisions about when to plant and harvest</a:t>
            </a:r>
          </a:p>
          <a:p>
            <a:pPr lvl="1"/>
            <a:r>
              <a:rPr lang="en-US" dirty="0" smtClean="0"/>
              <a:t>Warriors: during famines or droughts wars erupted and these men asserted their power over others</a:t>
            </a:r>
          </a:p>
          <a:p>
            <a:r>
              <a:rPr lang="en-US" dirty="0" smtClean="0"/>
              <a:t>Settled people often accumulated more personal property than their nomadic neighbors </a:t>
            </a:r>
          </a:p>
          <a:p>
            <a:r>
              <a:rPr lang="en-US" dirty="0" smtClean="0"/>
              <a:t>This perhaps gave a rise to a difference in wealth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73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Beginnings of </a:t>
            </a:r>
            <a:r>
              <a:rPr lang="en-US" dirty="0" err="1" smtClean="0"/>
              <a:t>Cilivzaion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 – 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85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Cities &amp;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earliest civilizations to develop were all situated near major rivers</a:t>
            </a:r>
          </a:p>
          <a:p>
            <a:r>
              <a:rPr lang="en-US" dirty="0" smtClean="0"/>
              <a:t>These river valleys helped the people farm and the floodwaters helped spread silt</a:t>
            </a:r>
          </a:p>
          <a:p>
            <a:pPr lvl="1"/>
            <a:r>
              <a:rPr lang="en-US" b="1" dirty="0" smtClean="0"/>
              <a:t>Silt</a:t>
            </a:r>
            <a:r>
              <a:rPr lang="en-US" dirty="0" smtClean="0"/>
              <a:t> – tiny bits of rock and dirt from the river bottom</a:t>
            </a:r>
          </a:p>
          <a:p>
            <a:pPr lvl="1"/>
            <a:r>
              <a:rPr lang="en-US" dirty="0" smtClean="0"/>
              <a:t>They spread across the valleys and renewed soil and kept it fertile</a:t>
            </a:r>
          </a:p>
        </p:txBody>
      </p:sp>
    </p:spTree>
    <p:extLst>
      <p:ext uri="{BB962C8B-B14F-4D97-AF65-F5344CB8AC3E}">
        <p14:creationId xmlns:p14="http://schemas.microsoft.com/office/powerpoint/2010/main" val="1909967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Cities &amp;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Farmers were able to produce </a:t>
            </a:r>
            <a:r>
              <a:rPr lang="en-US" b="1" dirty="0" smtClean="0"/>
              <a:t>surpluses</a:t>
            </a:r>
            <a:r>
              <a:rPr lang="en-US" dirty="0" smtClean="0"/>
              <a:t> – more than what is necessary</a:t>
            </a:r>
          </a:p>
          <a:p>
            <a:r>
              <a:rPr lang="en-US" dirty="0" smtClean="0"/>
              <a:t>This allowed them to feed the growing populations and store food for the future</a:t>
            </a:r>
          </a:p>
          <a:p>
            <a:r>
              <a:rPr lang="en-US" dirty="0" smtClean="0"/>
              <a:t>In these cities, people were able to work at jobs other than farming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34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Valley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rise of cities was the main feature of civilization</a:t>
            </a:r>
          </a:p>
          <a:p>
            <a:pPr lvl="1"/>
            <a:r>
              <a:rPr lang="en-US" b="1" dirty="0" smtClean="0"/>
              <a:t>Civilization</a:t>
            </a:r>
            <a:r>
              <a:rPr lang="en-US" dirty="0" smtClean="0"/>
              <a:t> – complex, highly, organized social order</a:t>
            </a:r>
          </a:p>
          <a:p>
            <a:r>
              <a:rPr lang="en-US" dirty="0" smtClean="0"/>
              <a:t>The</a:t>
            </a:r>
            <a:r>
              <a:rPr lang="en-US" b="1" dirty="0"/>
              <a:t> </a:t>
            </a:r>
            <a:r>
              <a:rPr lang="en-US" b="1" dirty="0" smtClean="0"/>
              <a:t>River Valley Civilizations</a:t>
            </a:r>
            <a:endParaRPr lang="en-US" dirty="0" smtClean="0"/>
          </a:p>
          <a:p>
            <a:pPr lvl="1"/>
            <a:r>
              <a:rPr lang="en-US" dirty="0" smtClean="0"/>
              <a:t>Sumer – between the Tigris &amp; Euphrates rivers (Middle East)</a:t>
            </a:r>
          </a:p>
          <a:p>
            <a:pPr lvl="1"/>
            <a:r>
              <a:rPr lang="en-US" dirty="0" smtClean="0"/>
              <a:t>Egypt – along the Nile River (Africa)</a:t>
            </a:r>
          </a:p>
          <a:p>
            <a:pPr lvl="1"/>
            <a:r>
              <a:rPr lang="en-US" dirty="0" smtClean="0"/>
              <a:t>The Indus – along the Indus River (India)</a:t>
            </a:r>
          </a:p>
          <a:p>
            <a:pPr lvl="1"/>
            <a:r>
              <a:rPr lang="en-US" dirty="0" smtClean="0"/>
              <a:t>The Shang – along the Huang River/Yellow River (China)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63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Civilizations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Unlike the civilizations in Africa and Asia, these civilizations rose away from river valleys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emerged in the highlands of Peru, Mexico, and Central America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learned to farm on the sides of mountains</a:t>
            </a:r>
            <a:endParaRPr lang="en-US" dirty="0"/>
          </a:p>
        </p:txBody>
      </p:sp>
      <p:pic>
        <p:nvPicPr>
          <p:cNvPr id="5" name="Picture Placeholder 4" descr="a_peru27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3" r="287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9420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Features that Define a Civilization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Organized governments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Complex religions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Job specialization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Social classes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Arts and architecture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Public works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writing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7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Our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Prehistory</a:t>
            </a:r>
            <a:r>
              <a:rPr lang="en-US" sz="1800" dirty="0" smtClean="0"/>
              <a:t> – the long period of time before people invented writing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Historians</a:t>
            </a:r>
            <a:r>
              <a:rPr lang="en-US" sz="1800" dirty="0" smtClean="0"/>
              <a:t> – scholars who study and write about the historical past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Artifacts</a:t>
            </a:r>
            <a:r>
              <a:rPr lang="en-US" sz="1800" dirty="0" smtClean="0"/>
              <a:t> – objects made by humans such as clothing, coins, artwork, and tombstones, etc.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Written records are much more useful however because they provide a clear account of what happened</a:t>
            </a:r>
            <a:endParaRPr lang="en-US" sz="1800" dirty="0"/>
          </a:p>
        </p:txBody>
      </p:sp>
      <p:pic>
        <p:nvPicPr>
          <p:cNvPr id="6" name="Picture Placeholder 5" descr="historian_larg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r="15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1919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Organized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included things such as a council of elders or chiefs in the smaller cities/villages</a:t>
            </a:r>
          </a:p>
          <a:p>
            <a:r>
              <a:rPr lang="en-US" dirty="0" smtClean="0"/>
              <a:t>In larger cities there was a structured government where they could coordinate the production of large amounts of food</a:t>
            </a:r>
          </a:p>
          <a:p>
            <a:r>
              <a:rPr lang="en-US" dirty="0" smtClean="0"/>
              <a:t>They could also bring people together for projects such as building dikes, digging canals, and carving out irrigation ditches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32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Organized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could issue laws, collect taxes, and organize systems of defense</a:t>
            </a:r>
          </a:p>
          <a:p>
            <a:r>
              <a:rPr lang="en-US" dirty="0" smtClean="0"/>
              <a:t>Over time though governments became more complex and separate departments often evolved to oversee different functions</a:t>
            </a:r>
          </a:p>
          <a:p>
            <a:r>
              <a:rPr lang="en-US" dirty="0" smtClean="0"/>
              <a:t>In some places priests had the highest power, in others warriors were the main political leaders</a:t>
            </a:r>
          </a:p>
          <a:p>
            <a:r>
              <a:rPr lang="en-US" dirty="0" smtClean="0"/>
              <a:t>But often times these people claimed their right to rule came form the gods and they passed their power on form father to 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90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these ancient people were </a:t>
            </a:r>
            <a:r>
              <a:rPr lang="en-US" b="1" dirty="0" smtClean="0"/>
              <a:t>polytheists</a:t>
            </a:r>
            <a:r>
              <a:rPr lang="en-US" dirty="0" smtClean="0"/>
              <a:t> – they worshiped many gods</a:t>
            </a:r>
          </a:p>
          <a:p>
            <a:pPr lvl="1"/>
            <a:r>
              <a:rPr lang="en-US" dirty="0" smtClean="0"/>
              <a:t>Such as sun gods, river goddesses, and others who they believed controlled natural forces or even birth and war</a:t>
            </a:r>
          </a:p>
          <a:p>
            <a:r>
              <a:rPr lang="en-US" dirty="0" smtClean="0"/>
              <a:t>Priests and worshippers sought to gain the favor of the gods through complex rituals such as:</a:t>
            </a:r>
          </a:p>
          <a:p>
            <a:pPr lvl="1"/>
            <a:r>
              <a:rPr lang="en-US" dirty="0" smtClean="0"/>
              <a:t>Ceremonies</a:t>
            </a:r>
          </a:p>
          <a:p>
            <a:pPr lvl="1"/>
            <a:r>
              <a:rPr lang="en-US" dirty="0" smtClean="0"/>
              <a:t>Dances</a:t>
            </a:r>
          </a:p>
          <a:p>
            <a:pPr lvl="1"/>
            <a:r>
              <a:rPr lang="en-US" dirty="0" smtClean="0"/>
              <a:t>Prayers</a:t>
            </a:r>
          </a:p>
          <a:p>
            <a:pPr lvl="1"/>
            <a:r>
              <a:rPr lang="en-US" dirty="0" smtClean="0"/>
              <a:t>Hymns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4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Complex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receive divine help, these people built temples and sacrificed animals, crops, and sometimes humans</a:t>
            </a:r>
          </a:p>
        </p:txBody>
      </p:sp>
      <p:pic>
        <p:nvPicPr>
          <p:cNvPr id="5" name="Picture Placeholder 4" descr="Animal-Mummy-Painting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4724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Specialization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Urban people developed many new crafts </a:t>
            </a:r>
          </a:p>
          <a:p>
            <a:r>
              <a:rPr lang="en-US" dirty="0" smtClean="0"/>
              <a:t>Individuals began to specialize in certain jobs and some became </a:t>
            </a:r>
            <a:r>
              <a:rPr lang="en-US" b="1" dirty="0" smtClean="0"/>
              <a:t>artisans</a:t>
            </a:r>
            <a:r>
              <a:rPr lang="en-US" dirty="0" smtClean="0"/>
              <a:t> - skilled craftspeople</a:t>
            </a:r>
          </a:p>
          <a:p>
            <a:r>
              <a:rPr lang="en-US" dirty="0" smtClean="0"/>
              <a:t>Metal-working was very important because people learned to make tools and weapons out of copper, bronze, or a mixture of copper and tin</a:t>
            </a:r>
          </a:p>
          <a:p>
            <a:r>
              <a:rPr lang="en-US" dirty="0" smtClean="0"/>
              <a:t>Bricklayers built city walls, soldiers defended the walls</a:t>
            </a:r>
          </a:p>
          <a:p>
            <a:r>
              <a:rPr lang="en-US" dirty="0" smtClean="0"/>
              <a:t>Merchants sold goods, singers and dancers and storytellers entertained </a:t>
            </a:r>
            <a:r>
              <a:rPr lang="en-US" smtClean="0"/>
              <a:t>the public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2284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were ranked according to their jobs and this led to the growth of social classes</a:t>
            </a:r>
          </a:p>
          <a:p>
            <a:r>
              <a:rPr lang="en-US" dirty="0" smtClean="0"/>
              <a:t>Top: priests &amp; nobles</a:t>
            </a:r>
          </a:p>
          <a:p>
            <a:r>
              <a:rPr lang="en-US" dirty="0" smtClean="0"/>
              <a:t>Next: small class of wealthy merchants, then artisans</a:t>
            </a:r>
          </a:p>
          <a:p>
            <a:r>
              <a:rPr lang="en-US" dirty="0" smtClean="0"/>
              <a:t>Below: majority of people such as peasant farmers</a:t>
            </a:r>
          </a:p>
          <a:p>
            <a:r>
              <a:rPr lang="en-US" dirty="0" smtClean="0"/>
              <a:t>Very bottom: slaves who were sold by poor families, or to serve a punishment, or a prisoner captive in war</a:t>
            </a:r>
          </a:p>
          <a:p>
            <a:pPr lvl="1"/>
            <a:r>
              <a:rPr lang="en-US" dirty="0" smtClean="0"/>
              <a:t>Most of them were women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13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 &amp;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Temples &amp; palaces dominated the city landscape</a:t>
            </a:r>
          </a:p>
          <a:p>
            <a:pPr marL="628650" lvl="1" indent="-171450">
              <a:buFont typeface="Arial"/>
              <a:buChar char="•"/>
            </a:pPr>
            <a:r>
              <a:rPr lang="en-US" sz="2000" dirty="0" smtClean="0"/>
              <a:t>Ordered to be built by the ruler in order to remind the people the power of their government &amp; religion</a:t>
            </a:r>
          </a:p>
          <a:p>
            <a:pPr marL="628650" lvl="1" indent="-171450">
              <a:buFont typeface="Arial"/>
              <a:buChar char="•"/>
            </a:pPr>
            <a:r>
              <a:rPr lang="en-US" sz="2000" dirty="0" smtClean="0"/>
              <a:t>Skilled workers decorated them with wall paintings, statues of gods, goddesses, or rulers</a:t>
            </a:r>
            <a:endParaRPr lang="en-US" sz="2000" dirty="0"/>
          </a:p>
        </p:txBody>
      </p:sp>
      <p:pic>
        <p:nvPicPr>
          <p:cNvPr id="5" name="Picture Placeholder 4" descr="21.1252917248.5_kanchipuram-ancient-minor-templ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5" r="264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2202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Works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Projects included:</a:t>
            </a:r>
          </a:p>
          <a:p>
            <a:pPr lvl="1"/>
            <a:r>
              <a:rPr lang="en-US" dirty="0" smtClean="0"/>
              <a:t>Irrigation systems</a:t>
            </a:r>
          </a:p>
          <a:p>
            <a:pPr lvl="1"/>
            <a:r>
              <a:rPr lang="en-US" dirty="0" smtClean="0"/>
              <a:t>Roads</a:t>
            </a:r>
          </a:p>
          <a:p>
            <a:pPr lvl="1"/>
            <a:r>
              <a:rPr lang="en-US" dirty="0" smtClean="0"/>
              <a:t>Bridges</a:t>
            </a:r>
          </a:p>
          <a:p>
            <a:pPr lvl="1"/>
            <a:r>
              <a:rPr lang="en-US" dirty="0" smtClean="0"/>
              <a:t>Defensive walls</a:t>
            </a:r>
          </a:p>
          <a:p>
            <a:r>
              <a:rPr lang="en-US" dirty="0" smtClean="0"/>
              <a:t>They were expensive and required a great amount of human labor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55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them, not all, developed writing</a:t>
            </a:r>
          </a:p>
          <a:p>
            <a:r>
              <a:rPr lang="en-US" dirty="0" smtClean="0"/>
              <a:t>They were first used in temples by the priest to record amounts of grain collected, accurate information about the seasons, and rituals and prayers</a:t>
            </a:r>
          </a:p>
          <a:p>
            <a:r>
              <a:rPr lang="en-US" dirty="0" smtClean="0"/>
              <a:t>In other places, writing was used on buildings to tell of the great achievements made by the ruler at the time</a:t>
            </a:r>
          </a:p>
          <a:p>
            <a:r>
              <a:rPr lang="en-US" b="1" dirty="0" smtClean="0"/>
              <a:t>Pictographs</a:t>
            </a:r>
            <a:r>
              <a:rPr lang="en-US" dirty="0" smtClean="0"/>
              <a:t> – this was one of the first forms of writing that were simple drawings that look like the objects they represent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7966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Pictograms</a:t>
            </a:r>
            <a:endParaRPr lang="en-US" dirty="0"/>
          </a:p>
        </p:txBody>
      </p:sp>
      <p:pic>
        <p:nvPicPr>
          <p:cNvPr id="6" name="Picture Placeholder 5" descr="hebrewpictographchart.gi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3" b="97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734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Our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so, historians need to behave like detectives to get a full account of what happened</a:t>
            </a:r>
          </a:p>
          <a:p>
            <a:r>
              <a:rPr lang="en-US" dirty="0" smtClean="0"/>
              <a:t>They do this by examining all of their findings (evidence) then come to an educated conclusion of the past</a:t>
            </a:r>
          </a:p>
          <a:p>
            <a:r>
              <a:rPr lang="en-US" dirty="0" smtClean="0"/>
              <a:t>What are some things that can contribute to misinformation?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86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Nomadic Life </a:t>
            </a:r>
            <a:r>
              <a:rPr lang="en-US" dirty="0" err="1" smtClean="0"/>
              <a:t>vs</a:t>
            </a:r>
            <a:r>
              <a:rPr lang="en-US" dirty="0" smtClean="0"/>
              <a:t> Civilizations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compare nomadic life to civilizations?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99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Civilizations Change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cause of change were: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hifts in the physical environment</a:t>
            </a:r>
          </a:p>
          <a:p>
            <a:pPr lvl="1"/>
            <a:r>
              <a:rPr lang="en-US" dirty="0" smtClean="0"/>
              <a:t>Interactions among people</a:t>
            </a:r>
          </a:p>
          <a:p>
            <a:r>
              <a:rPr lang="en-US" dirty="0" smtClean="0"/>
              <a:t>Major result?</a:t>
            </a:r>
          </a:p>
          <a:p>
            <a:pPr lvl="1"/>
            <a:r>
              <a:rPr lang="en-US" dirty="0" smtClean="0"/>
              <a:t>Expansion of cities into larger political entities</a:t>
            </a:r>
          </a:p>
        </p:txBody>
      </p:sp>
    </p:spTree>
    <p:extLst>
      <p:ext uri="{BB962C8B-B14F-4D97-AF65-F5344CB8AC3E}">
        <p14:creationId xmlns:p14="http://schemas.microsoft.com/office/powerpoint/2010/main" val="2102959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Affects People’s Lives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depended on the environment because they needed rain and fertile soil to be able to produce crops</a:t>
            </a:r>
          </a:p>
          <a:p>
            <a:r>
              <a:rPr lang="en-US" dirty="0" smtClean="0"/>
              <a:t>They also needed timber, stone, or metals</a:t>
            </a:r>
          </a:p>
          <a:p>
            <a:r>
              <a:rPr lang="en-US" dirty="0" smtClean="0"/>
              <a:t>Sometimes drastic events would devastate a community</a:t>
            </a:r>
          </a:p>
          <a:p>
            <a:r>
              <a:rPr lang="en-US" dirty="0" smtClean="0"/>
              <a:t>An earthquake could wipeout an entire population</a:t>
            </a:r>
          </a:p>
          <a:p>
            <a:r>
              <a:rPr lang="en-US" dirty="0" smtClean="0"/>
              <a:t>Farming the land too much could destroy soil fertility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481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Changes Hands &amp; Changes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Another major source of change was </a:t>
            </a:r>
            <a:r>
              <a:rPr lang="en-US" b="1" dirty="0" smtClean="0"/>
              <a:t>cultural diffusion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spread of ideas, customs, and technologies from one people to another</a:t>
            </a:r>
          </a:p>
          <a:p>
            <a:pPr lvl="1"/>
            <a:r>
              <a:rPr lang="en-US" dirty="0" smtClean="0"/>
              <a:t>It occurred through migration, trade, and warfare</a:t>
            </a:r>
          </a:p>
          <a:p>
            <a:r>
              <a:rPr lang="en-US" dirty="0" smtClean="0"/>
              <a:t>Once people migrated, they interacted with others whose lives were different, they share and adapt newer customs</a:t>
            </a:r>
          </a:p>
          <a:p>
            <a:r>
              <a:rPr lang="en-US" dirty="0" smtClean="0"/>
              <a:t>Trade also aided cultural diffusion</a:t>
            </a:r>
          </a:p>
          <a:p>
            <a:r>
              <a:rPr lang="en-US" dirty="0" smtClean="0"/>
              <a:t>Writing sometimes passed religious scriptures from one people to another</a:t>
            </a:r>
          </a:p>
          <a:p>
            <a:r>
              <a:rPr lang="en-US" dirty="0" smtClean="0"/>
              <a:t>Warfare: victorious armies incorporated the ways of a conquered people into their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95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 Grow Into City-State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rulers gained more power, they also gained more territories which gave rise to the </a:t>
            </a:r>
            <a:r>
              <a:rPr lang="en-US" b="1" dirty="0" smtClean="0"/>
              <a:t>city-state</a:t>
            </a:r>
            <a:endParaRPr lang="en-US" dirty="0" smtClean="0"/>
          </a:p>
          <a:p>
            <a:pPr lvl="1"/>
            <a:r>
              <a:rPr lang="en-US" dirty="0" smtClean="0"/>
              <a:t>A political unit that included a city and its surrounding lands and villages</a:t>
            </a:r>
          </a:p>
          <a:p>
            <a:r>
              <a:rPr lang="en-US" dirty="0" smtClean="0"/>
              <a:t>Rulers, priests, or nobles controlled the lands outside of the city and forced the peasants to give them some of the crops they grew on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20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Empires Are Established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neighboring rulers fought each other, one of them had to come out victorious</a:t>
            </a:r>
          </a:p>
          <a:p>
            <a:r>
              <a:rPr lang="en-US" dirty="0" smtClean="0"/>
              <a:t>The victor would conquer the other city and build an </a:t>
            </a:r>
            <a:r>
              <a:rPr lang="en-US" b="1" dirty="0" smtClean="0"/>
              <a:t>empire</a:t>
            </a:r>
            <a:endParaRPr lang="en-US" dirty="0" smtClean="0"/>
          </a:p>
          <a:p>
            <a:pPr lvl="1"/>
            <a:r>
              <a:rPr lang="en-US" dirty="0" smtClean="0"/>
              <a:t>A group of states or territories controlled by </a:t>
            </a:r>
            <a:r>
              <a:rPr lang="en-US" smtClean="0"/>
              <a:t>one ruler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325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Investigative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Anthropology</a:t>
            </a:r>
            <a:r>
              <a:rPr lang="en-US" sz="1800" dirty="0" smtClean="0"/>
              <a:t> – the study of man; the study of the origins and development of people &amp; their societies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b="1" dirty="0" smtClean="0"/>
              <a:t>Culture – </a:t>
            </a:r>
            <a:r>
              <a:rPr lang="en-US" sz="1800" dirty="0" smtClean="0"/>
              <a:t>the way of life of a society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Archaeology</a:t>
            </a:r>
            <a:r>
              <a:rPr lang="en-US" sz="1800" dirty="0" smtClean="0"/>
              <a:t> – they study of past people and cultures through their material remains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dirty="0" smtClean="0"/>
              <a:t>Archaeologists study buildings and artifacts (weapons, pottery, clothing, jewelry, etc.)</a:t>
            </a:r>
            <a:endParaRPr lang="en-US" sz="1800" dirty="0"/>
          </a:p>
        </p:txBody>
      </p:sp>
      <p:pic>
        <p:nvPicPr>
          <p:cNvPr id="6" name="Picture Placeholder 5" descr="mkafm27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9" r="25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945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39" y="416859"/>
            <a:ext cx="4062365" cy="1994647"/>
          </a:xfrm>
        </p:spPr>
        <p:txBody>
          <a:bodyPr/>
          <a:lstStyle/>
          <a:p>
            <a:r>
              <a:rPr lang="en-US" dirty="0" smtClean="0"/>
              <a:t>Archaeologists 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Archaeologists pick a place where they believe they can find some remains; this place is called a </a:t>
            </a:r>
            <a:r>
              <a:rPr lang="en-US" b="1" dirty="0" smtClean="0"/>
              <a:t>site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They dig until they find some kind of artifact and treat it with great care. Why?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After analyzing the artifact the archaeologist can determine what it was used for and even what time period it came from</a:t>
            </a:r>
            <a:endParaRPr lang="en-US" dirty="0"/>
          </a:p>
        </p:txBody>
      </p:sp>
      <p:pic>
        <p:nvPicPr>
          <p:cNvPr id="6" name="Picture Placeholder 5" descr="2007excav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r="264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557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Discoveries in Africa &amp;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1930s: </a:t>
            </a:r>
            <a:r>
              <a:rPr lang="en-US" b="1" dirty="0" smtClean="0"/>
              <a:t>Mary &amp; Louis Leakey</a:t>
            </a:r>
            <a:r>
              <a:rPr lang="en-US" dirty="0"/>
              <a:t> </a:t>
            </a:r>
            <a:r>
              <a:rPr lang="en-US" dirty="0" smtClean="0"/>
              <a:t>searched for clues of past humans in Tanzania</a:t>
            </a:r>
          </a:p>
          <a:p>
            <a:r>
              <a:rPr lang="en-US" dirty="0" smtClean="0"/>
              <a:t>As they dug they found ancient tools chipped from stone and came to the conclusion that these tools were man-made and were used for survival</a:t>
            </a:r>
          </a:p>
          <a:p>
            <a:r>
              <a:rPr lang="en-US" b="1" dirty="0" smtClean="0"/>
              <a:t>Technology</a:t>
            </a:r>
            <a:r>
              <a:rPr lang="en-US" dirty="0" smtClean="0"/>
              <a:t> – the skills and tools people use to meet their basic needs</a:t>
            </a:r>
          </a:p>
          <a:p>
            <a:r>
              <a:rPr lang="en-US" dirty="0" smtClean="0"/>
              <a:t>The Leakey’s believed that there must be evidence of people who used these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9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9"/>
            <a:ext cx="8147049" cy="80917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Discoveries in Africa &amp; Beyond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98475" y="5152571"/>
            <a:ext cx="8147050" cy="16086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After search for more than 20 years, the Leakey’s found a skull at </a:t>
            </a:r>
            <a:r>
              <a:rPr lang="en-US" b="1" dirty="0" smtClean="0"/>
              <a:t>Olduvai Gorge</a:t>
            </a:r>
            <a:r>
              <a:rPr lang="en-US" dirty="0" smtClean="0"/>
              <a:t> (canyon in Tanzania)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After testing the skull they concluded the skull belonged to an early hominid which are the closest relatives to humans</a:t>
            </a:r>
            <a:endParaRPr lang="en-US" dirty="0"/>
          </a:p>
        </p:txBody>
      </p:sp>
      <p:pic>
        <p:nvPicPr>
          <p:cNvPr id="5" name="Picture Placeholder 4" descr="leakeys-with-zinj-web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" b="28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163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Hominid Groups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947886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Archaeologists have determined that a number of different groups of hominids have existed over several million years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earliest group are called </a:t>
            </a:r>
            <a:r>
              <a:rPr lang="en-US" b="1" i="1" dirty="0" smtClean="0"/>
              <a:t>australopithecines</a:t>
            </a:r>
            <a:r>
              <a:rPr lang="en-US" dirty="0" smtClean="0"/>
              <a:t> &amp; one of the most famous one was Lucy who left her footprint in </a:t>
            </a:r>
            <a:r>
              <a:rPr lang="en-US" b="1" dirty="0" err="1" smtClean="0"/>
              <a:t>Laetoli</a:t>
            </a:r>
            <a:r>
              <a:rPr lang="en-US" dirty="0" smtClean="0"/>
              <a:t> (Tanzania, Africa), they lived about 7 million years ago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About 2 million years ago another group emerged called </a:t>
            </a:r>
            <a:r>
              <a:rPr lang="en-US" b="1" i="1" dirty="0" smtClean="0"/>
              <a:t>Homo </a:t>
            </a:r>
            <a:r>
              <a:rPr lang="en-US" b="1" i="1" dirty="0" err="1" smtClean="0"/>
              <a:t>habilis</a:t>
            </a:r>
            <a:r>
              <a:rPr lang="en-US" dirty="0" smtClean="0"/>
              <a:t>, “handy man”. Why so?</a:t>
            </a:r>
            <a:endParaRPr lang="en-US" dirty="0"/>
          </a:p>
        </p:txBody>
      </p:sp>
      <p:pic>
        <p:nvPicPr>
          <p:cNvPr id="8" name="Picture Placeholder 7" descr="lucy-afarensis-tree-climber-reconstruction_60608_600x450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8" t="248" r="5124" b="-248"/>
          <a:stretch/>
        </p:blipFill>
        <p:spPr/>
      </p:pic>
    </p:spTree>
    <p:extLst>
      <p:ext uri="{BB962C8B-B14F-4D97-AF65-F5344CB8AC3E}">
        <p14:creationId xmlns:p14="http://schemas.microsoft.com/office/powerpoint/2010/main" val="2169102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225</TotalTime>
  <Words>2228</Words>
  <Application>Microsoft Macintosh PowerPoint</Application>
  <PresentationFormat>On-screen Show (4:3)</PresentationFormat>
  <Paragraphs>208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Saddle</vt:lpstr>
      <vt:lpstr>Early Civilizations: Prehistory-1570 A.D.</vt:lpstr>
      <vt:lpstr>Foundations of Civilizations</vt:lpstr>
      <vt:lpstr>Understanding Our Past</vt:lpstr>
      <vt:lpstr>Understanding Our Past</vt:lpstr>
      <vt:lpstr>Investigative Tools</vt:lpstr>
      <vt:lpstr>Archaeologists at Work</vt:lpstr>
      <vt:lpstr>Discoveries in Africa &amp; Beyond</vt:lpstr>
      <vt:lpstr>Discoveries in Africa &amp; Beyond</vt:lpstr>
      <vt:lpstr>Early Hominid Groups</vt:lpstr>
      <vt:lpstr>Early Hominid Groups</vt:lpstr>
      <vt:lpstr>First Humans Around the World</vt:lpstr>
      <vt:lpstr>Turning Point: The Neolithic Revolution</vt:lpstr>
      <vt:lpstr>The Stone Age</vt:lpstr>
      <vt:lpstr>Skills/Beliefs of the Old Stone Age</vt:lpstr>
      <vt:lpstr>Humans Develop Strategies for Survival</vt:lpstr>
      <vt:lpstr>Interesting Fact</vt:lpstr>
      <vt:lpstr>Early Religious Belief</vt:lpstr>
      <vt:lpstr>New Stone Age: Farming</vt:lpstr>
      <vt:lpstr>Domesticating Plans &amp; Animals</vt:lpstr>
      <vt:lpstr>Neolithic Revolution Brings Dramatic Change</vt:lpstr>
      <vt:lpstr>Earliest Villages</vt:lpstr>
      <vt:lpstr>Earliest Villages</vt:lpstr>
      <vt:lpstr>Settled People Change Their Way of Life</vt:lpstr>
      <vt:lpstr>Beginnings of Cilivzaion</vt:lpstr>
      <vt:lpstr>First Cities &amp; Civilizations</vt:lpstr>
      <vt:lpstr>First Cities &amp; Civilizations</vt:lpstr>
      <vt:lpstr>River Valley Civilizations</vt:lpstr>
      <vt:lpstr>First Civilizations in America</vt:lpstr>
      <vt:lpstr>Basic Features that Define a Civilization</vt:lpstr>
      <vt:lpstr>Organized Governments</vt:lpstr>
      <vt:lpstr>Organized Governments</vt:lpstr>
      <vt:lpstr>Complex Religion</vt:lpstr>
      <vt:lpstr>Complex Religion</vt:lpstr>
      <vt:lpstr>Job Specialization</vt:lpstr>
      <vt:lpstr>Social Classes</vt:lpstr>
      <vt:lpstr>Arts &amp; Architecture</vt:lpstr>
      <vt:lpstr>Public Works</vt:lpstr>
      <vt:lpstr>Writing</vt:lpstr>
      <vt:lpstr>Pictograms</vt:lpstr>
      <vt:lpstr>Nomadic Life vs Civilizations</vt:lpstr>
      <vt:lpstr>Civilizations Change Over Time</vt:lpstr>
      <vt:lpstr>Environment Affects People’s Lives</vt:lpstr>
      <vt:lpstr>Culture Changes Hands &amp; Changes Shape</vt:lpstr>
      <vt:lpstr>Cities Grow Into City-State</vt:lpstr>
      <vt:lpstr>First Empires Are Established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Civilizations: Prehistory-1570 A.D.</dc:title>
  <dc:creator>Jeton Amiti</dc:creator>
  <cp:lastModifiedBy>Jeton Amiti</cp:lastModifiedBy>
  <cp:revision>20</cp:revision>
  <dcterms:created xsi:type="dcterms:W3CDTF">2013-09-08T23:53:15Z</dcterms:created>
  <dcterms:modified xsi:type="dcterms:W3CDTF">2013-09-12T18:37:34Z</dcterms:modified>
</cp:coreProperties>
</file>