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145" autoAdjust="0"/>
  </p:normalViewPr>
  <p:slideViewPr>
    <p:cSldViewPr snapToGrid="0" snapToObjects="1">
      <p:cViewPr varScale="1">
        <p:scale>
          <a:sx n="82" d="100"/>
          <a:sy n="82" d="100"/>
        </p:scale>
        <p:origin x="-8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-237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notesMaster" Target="notesMasters/notesMaster1.xml"/><Relationship Id="rId89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DEF21-97B8-0849-9AC5-7F4F01EB0EAE}" type="datetimeFigureOut">
              <a:rPr lang="en-US" smtClean="0"/>
              <a:t>3/31/14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92798-C7F2-1B41-AC3E-C1CB2236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5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92798-C7F2-1B41-AC3E-C1CB223601D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1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3/31/14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7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0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1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2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3.gi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4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Depression &amp; FDR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1929-1941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2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13188" y="1163854"/>
            <a:ext cx="3063240" cy="7242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Unbalanced Economy</a:t>
            </a:r>
            <a:endParaRPr lang="en-US" dirty="0"/>
          </a:p>
        </p:txBody>
      </p:sp>
      <p:pic>
        <p:nvPicPr>
          <p:cNvPr id="5" name="Picture Placeholder 4" descr="95714-004-feadeda8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6" r="26086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 rot="-60000">
            <a:off x="1138497" y="2057203"/>
            <a:ext cx="3044952" cy="3667060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 growing gap in wealth between the rich &amp; most Americans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In 1929: less than 1% of the population owned nearly 1/3 of the country’s wealth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75% of American families lived in poverty or on the very edge of 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973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Farmers bought land, equipment, and supplies on credit</a:t>
            </a:r>
          </a:p>
          <a:p>
            <a:r>
              <a:rPr lang="en-US" dirty="0" smtClean="0"/>
              <a:t>Consumers bought cars</a:t>
            </a:r>
          </a:p>
          <a:p>
            <a:r>
              <a:rPr lang="en-US" dirty="0" smtClean="0"/>
              <a:t>Investors borrowed to buy stocks</a:t>
            </a:r>
          </a:p>
          <a:p>
            <a:r>
              <a:rPr lang="en-US" dirty="0" smtClean="0"/>
              <a:t>Small banks suffered when farmers </a:t>
            </a:r>
            <a:r>
              <a:rPr lang="en-US" u="sng" dirty="0" smtClean="0"/>
              <a:t>defaulted</a:t>
            </a:r>
            <a:r>
              <a:rPr lang="en-US" dirty="0" smtClean="0"/>
              <a:t> (failed to meet loan payments)</a:t>
            </a:r>
          </a:p>
          <a:p>
            <a:r>
              <a:rPr lang="en-US" dirty="0" smtClean="0"/>
              <a:t>These losses forced thousands of banks throughout the nation to close; millions of people lost their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88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47835" y="931572"/>
            <a:ext cx="3063240" cy="5012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International Depression</a:t>
            </a:r>
            <a:endParaRPr lang="en-US" dirty="0"/>
          </a:p>
        </p:txBody>
      </p:sp>
      <p:pic>
        <p:nvPicPr>
          <p:cNvPr id="5" name="Picture Placeholder 4" descr="franklin_d_roosevelt_library-_bank_run_c1933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1" r="23931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 rot="-60000">
            <a:off x="1133269" y="1458110"/>
            <a:ext cx="3044952" cy="4266200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Europeans relied on borrowing money from American banks &amp; to sell goods to American consumers in order to repay their WW I debt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However bank funds for loans dried up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International trades slowed down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Without American loans other nations had less money to spend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799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Joblessness &amp; Poverty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Millions of Americans lost their jobs during the Great Depression</a:t>
            </a:r>
          </a:p>
          <a:p>
            <a:r>
              <a:rPr lang="en-US" dirty="0" smtClean="0"/>
              <a:t>1932: 25% of American workers were out of work</a:t>
            </a:r>
          </a:p>
          <a:p>
            <a:r>
              <a:rPr lang="en-US" dirty="0" smtClean="0"/>
              <a:t>Unemployment remained at 20% for a decade</a:t>
            </a:r>
          </a:p>
          <a:p>
            <a:r>
              <a:rPr lang="en-US" dirty="0" smtClean="0"/>
              <a:t>Workers worked only part-time or for reduced wages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64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Joblessness &amp;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lines of hungry people waited for hours just for a slice of bread, a cup of coffee, or a bowl of soup </a:t>
            </a:r>
          </a:p>
          <a:p>
            <a:r>
              <a:rPr lang="en-US" dirty="0" smtClean="0"/>
              <a:t>Unemployed people tried to earn some money by shining shoes or selling apples</a:t>
            </a:r>
          </a:p>
          <a:p>
            <a:r>
              <a:rPr lang="en-US" dirty="0" smtClean="0"/>
              <a:t>Those who lost their homes, lived in shelters they made out of old boxes</a:t>
            </a:r>
          </a:p>
          <a:p>
            <a:r>
              <a:rPr lang="en-US" dirty="0" smtClean="0"/>
              <a:t>People called these places </a:t>
            </a:r>
            <a:r>
              <a:rPr lang="en-US" b="1" u="sng" dirty="0" err="1" smtClean="0"/>
              <a:t>Hoovervilles</a:t>
            </a:r>
            <a:r>
              <a:rPr lang="en-US" dirty="0"/>
              <a:t> </a:t>
            </a:r>
            <a:r>
              <a:rPr lang="en-US" dirty="0" smtClean="0"/>
              <a:t>because of President Hoovers failure to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5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Hoovervilles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hooverville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r="15451"/>
          <a:stretch>
            <a:fillRect/>
          </a:stretch>
        </p:blipFill>
        <p:spPr/>
      </p:pic>
      <p:pic>
        <p:nvPicPr>
          <p:cNvPr id="7" name="Content Placeholder 6" descr="Nipomo-CA-Dorothea-Lange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3" r="14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3751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60000">
            <a:off x="1136962" y="1000356"/>
            <a:ext cx="3063240" cy="3636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Hoover &amp; the Crisis</a:t>
            </a:r>
            <a:endParaRPr lang="en-US" dirty="0"/>
          </a:p>
        </p:txBody>
      </p:sp>
      <p:pic>
        <p:nvPicPr>
          <p:cNvPr id="8" name="Picture Placeholder 7" descr="herbert-hoover-pictur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5" r="20005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 rot="-60000">
            <a:off x="1132682" y="1390848"/>
            <a:ext cx="3044952" cy="4333466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Hoover believed: prosperity was “just around the corner” and that the “depression cannot be cured by legislative action or executive pronouncement”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He did, however, call on businesses to not cut wages or production</a:t>
            </a:r>
          </a:p>
          <a:p>
            <a:pPr marL="628650" lvl="1" indent="-171450">
              <a:buFont typeface="Arial"/>
              <a:buChar char="•"/>
            </a:pPr>
            <a:r>
              <a:rPr lang="en-US" sz="2000" dirty="0" smtClean="0"/>
              <a:t>Also for charities to do their best for the needy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2002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Hoover &amp; the Crisis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Charities, churches, and volunteers worked to provide </a:t>
            </a:r>
            <a:r>
              <a:rPr lang="en-US" b="1" u="sng" dirty="0" smtClean="0"/>
              <a:t>relief</a:t>
            </a:r>
            <a:endParaRPr lang="en-US" b="1" dirty="0" smtClean="0"/>
          </a:p>
          <a:p>
            <a:pPr lvl="1"/>
            <a:r>
              <a:rPr lang="en-US" dirty="0" smtClean="0"/>
              <a:t>Aid for the needy</a:t>
            </a:r>
          </a:p>
          <a:p>
            <a:r>
              <a:rPr lang="en-US" dirty="0" smtClean="0"/>
              <a:t>Some cities withheld part of city workers’ wages to fund soup kitchens</a:t>
            </a:r>
          </a:p>
          <a:p>
            <a:r>
              <a:rPr lang="en-US" dirty="0" smtClean="0"/>
              <a:t>But the number of people in need of help was overwhelming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98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Eventually Hoover realized that the government needed to step in</a:t>
            </a:r>
          </a:p>
          <a:p>
            <a:r>
              <a:rPr lang="en-US" dirty="0" smtClean="0"/>
              <a:t>1931: he authorized federal government spending on </a:t>
            </a:r>
            <a:r>
              <a:rPr lang="en-US" b="1" u="sng" dirty="0" smtClean="0"/>
              <a:t>public works</a:t>
            </a:r>
            <a:r>
              <a:rPr lang="en-US" dirty="0" smtClean="0"/>
              <a:t> – projects such as highways, parks, and libraries</a:t>
            </a:r>
          </a:p>
          <a:p>
            <a:r>
              <a:rPr lang="en-US" dirty="0" smtClean="0"/>
              <a:t>He did this in order to create new jobs</a:t>
            </a:r>
          </a:p>
          <a:p>
            <a:r>
              <a:rPr lang="en-US" dirty="0" smtClean="0"/>
              <a:t>State and local governments ran out of money</a:t>
            </a:r>
          </a:p>
          <a:p>
            <a:r>
              <a:rPr lang="en-US" dirty="0" smtClean="0"/>
              <a:t>All 3 levels of government declined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65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16191" y="1208892"/>
            <a:ext cx="3063240" cy="3802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Government Action</a:t>
            </a:r>
            <a:endParaRPr lang="en-US" dirty="0"/>
          </a:p>
        </p:txBody>
      </p:sp>
      <p:pic>
        <p:nvPicPr>
          <p:cNvPr id="5" name="Picture Placeholder 4" descr="22422r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r="9424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 rot="-60000">
            <a:off x="1134653" y="1616790"/>
            <a:ext cx="3044952" cy="4107507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Hoover then tried a different approach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January 1932: he asked Congress to create the </a:t>
            </a:r>
            <a:r>
              <a:rPr lang="en-US" sz="2000" b="1" u="sng" dirty="0" smtClean="0"/>
              <a:t>Reconstruction Finance Corporation (RFC)</a:t>
            </a:r>
            <a:endParaRPr lang="en-US" sz="2000" dirty="0" smtClean="0"/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It lent money to businesses and provided funds for state &amp; local programs for relief</a:t>
            </a:r>
          </a:p>
          <a:p>
            <a:pPr marL="285750" indent="-285750" algn="l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718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1902’s the economy was booming and many Americans felt very confident </a:t>
            </a:r>
          </a:p>
          <a:p>
            <a:r>
              <a:rPr lang="en-US" dirty="0" smtClean="0"/>
              <a:t>They felt they had entered a prosperous era</a:t>
            </a:r>
          </a:p>
          <a:p>
            <a:r>
              <a:rPr lang="en-US" dirty="0" smtClean="0"/>
              <a:t>The chairman of General Motors urged the public to invest in the stock market every month; that’s how confident they were</a:t>
            </a:r>
          </a:p>
          <a:p>
            <a:r>
              <a:rPr lang="en-US" dirty="0" smtClean="0"/>
              <a:t>Suddenly in 1930, everything changed over night and many people (rich &amp; poor) lost almost all of their money/savings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35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Bonus Army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Bonus Army</a:t>
            </a:r>
            <a:r>
              <a:rPr lang="en-US" dirty="0" smtClean="0"/>
              <a:t> turned many Americans against the president; Americans who already blamed the president for the depression</a:t>
            </a:r>
          </a:p>
          <a:p>
            <a:r>
              <a:rPr lang="en-US" dirty="0" smtClean="0"/>
              <a:t>These were veterans from WW I who were jobless and wanted to receive the $1,000 bonus right away</a:t>
            </a:r>
          </a:p>
          <a:p>
            <a:r>
              <a:rPr lang="en-US" dirty="0" smtClean="0"/>
              <a:t>They marched to Washington to demand their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95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15581" y="957161"/>
            <a:ext cx="3063240" cy="4500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Bonus Army</a:t>
            </a:r>
            <a:endParaRPr lang="en-US" dirty="0"/>
          </a:p>
        </p:txBody>
      </p:sp>
      <p:pic>
        <p:nvPicPr>
          <p:cNvPr id="5" name="Picture Placeholder 4" descr="bonus_march3-cf4715c3a1195a1e35a71e4163d61f5e1ef2c9b8-s6-c10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4" r="25974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 rot="-60000">
            <a:off x="1133056" y="1433729"/>
            <a:ext cx="3044952" cy="4290582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 Congress and the president turned them down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Many of them left but 2,000 still remained along with their families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 police was sent to disband the veterans’ camp, a conflict broke out, and two people were killed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5780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Hoover’s Response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Hoover responded by sending in the army along with tanks, machine guns, and cavalry who were led by </a:t>
            </a:r>
            <a:r>
              <a:rPr lang="en-US" b="1" u="sng" dirty="0" smtClean="0"/>
              <a:t>General Douglas MacArthur</a:t>
            </a:r>
            <a:r>
              <a:rPr lang="en-US" dirty="0" smtClean="0"/>
              <a:t> and his aide </a:t>
            </a:r>
            <a:r>
              <a:rPr lang="en-US" b="1" u="sng" dirty="0" smtClean="0"/>
              <a:t>Dwight D. Eisenhower</a:t>
            </a:r>
            <a:endParaRPr lang="en-US" dirty="0" smtClean="0"/>
          </a:p>
          <a:p>
            <a:r>
              <a:rPr lang="en-US" dirty="0" smtClean="0"/>
              <a:t>Veterans and their families fled in terror as troops burned their camps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01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Hoover’s Response</a:t>
            </a:r>
            <a:endParaRPr lang="en-US" dirty="0"/>
          </a:p>
        </p:txBody>
      </p:sp>
      <p:pic>
        <p:nvPicPr>
          <p:cNvPr id="4" name="Content Placeholder 3" descr="greatdep_040_v6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9" b="108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3765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Americans’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Americans were horrified that the government had attacked its own citizens, particularly war veterans</a:t>
            </a:r>
          </a:p>
          <a:p>
            <a:r>
              <a:rPr lang="en-US" dirty="0" smtClean="0"/>
              <a:t>Hoover seemed cold, distant, and out of touch with ordinary people</a:t>
            </a:r>
          </a:p>
          <a:p>
            <a:r>
              <a:rPr lang="en-US" dirty="0" smtClean="0"/>
              <a:t>Many thought that time had come for a change </a:t>
            </a:r>
            <a:r>
              <a:rPr lang="en-US" smtClean="0"/>
              <a:t>in government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0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Roosevelt’s New Deal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Depression &amp; FDR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5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48294" y="1208887"/>
            <a:ext cx="3063240" cy="448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Franklin D. Roosevelt</a:t>
            </a:r>
            <a:endParaRPr lang="en-US" dirty="0"/>
          </a:p>
        </p:txBody>
      </p:sp>
      <p:pic>
        <p:nvPicPr>
          <p:cNvPr id="5" name="Picture Placeholder 4" descr="Franklin-Roosevelt-9463381-1-40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0" r="17920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 rot="-60000">
            <a:off x="1135242" y="1684200"/>
            <a:ext cx="3044952" cy="4040092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Democrats chose Governor </a:t>
            </a:r>
            <a:r>
              <a:rPr lang="en-US" sz="1800" b="1" dirty="0" smtClean="0"/>
              <a:t>Franklin D. Roosevelt</a:t>
            </a:r>
            <a:r>
              <a:rPr lang="en-US" sz="1800" dirty="0" smtClean="0"/>
              <a:t> of NY as their candidate for the presidential election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FDR found out he was nominated by the Democrats and flew to Chicago to give the first ever acceptance speech at a convention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Republicans nominated President Hoover for reelection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109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Years of 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FDR was a distant cousin of former president Theodore Roosevelt</a:t>
            </a:r>
          </a:p>
          <a:p>
            <a:r>
              <a:rPr lang="en-US" dirty="0" smtClean="0"/>
              <a:t>He married </a:t>
            </a:r>
            <a:r>
              <a:rPr lang="en-US" b="1" dirty="0" smtClean="0"/>
              <a:t>Eleanor Roosevelt</a:t>
            </a:r>
            <a:r>
              <a:rPr lang="en-US" dirty="0" smtClean="0"/>
              <a:t> – the niece of Teddy Roosevelt</a:t>
            </a:r>
          </a:p>
          <a:p>
            <a:r>
              <a:rPr lang="en-US" dirty="0" smtClean="0"/>
              <a:t>His politics began in the election to the NY state senate in 1910</a:t>
            </a:r>
          </a:p>
          <a:p>
            <a:r>
              <a:rPr lang="en-US" dirty="0" smtClean="0"/>
              <a:t>1913: he became assistant secretary of the navy</a:t>
            </a:r>
          </a:p>
          <a:p>
            <a:r>
              <a:rPr lang="en-US" dirty="0" smtClean="0"/>
              <a:t>1920: chosen by Democrats for vice 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5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Unfortunate Event</a:t>
            </a:r>
            <a:endParaRPr lang="en-US" dirty="0"/>
          </a:p>
        </p:txBody>
      </p:sp>
      <p:pic>
        <p:nvPicPr>
          <p:cNvPr id="5" name="Picture Placeholder 4" descr="270px-Rooseveltinwheelchair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8" r="17088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1921: Roosevelt was struck with polio and left him paralyzed in both legs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Yet he remained strong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903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Politics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never publicly mentioned he was paralyzed</a:t>
            </a:r>
          </a:p>
          <a:p>
            <a:r>
              <a:rPr lang="en-US" dirty="0" smtClean="0"/>
              <a:t>He also told journalists not to photograph his leg braces nor his wheelchair</a:t>
            </a:r>
          </a:p>
          <a:p>
            <a:r>
              <a:rPr lang="en-US" dirty="0" smtClean="0"/>
              <a:t>As governor of NY he relied on the advice of a group of progressive lawyers, economists, and social workers</a:t>
            </a:r>
          </a:p>
          <a:p>
            <a:pPr lvl="1"/>
            <a:r>
              <a:rPr lang="en-US" dirty="0" smtClean="0"/>
              <a:t>They were known as the </a:t>
            </a:r>
            <a:r>
              <a:rPr lang="en-US" b="1" dirty="0" smtClean="0"/>
              <a:t>Brain Trust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5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stock exchange </a:t>
            </a:r>
            <a:r>
              <a:rPr lang="en-US" dirty="0" smtClean="0"/>
              <a:t>is an organized system for buying and selling shares in corporations</a:t>
            </a:r>
          </a:p>
          <a:p>
            <a:r>
              <a:rPr lang="en-US" dirty="0" smtClean="0"/>
              <a:t>However, since many investors didn’t have the money to buy more stock, they purchased </a:t>
            </a:r>
            <a:r>
              <a:rPr lang="en-US" u="sng" dirty="0" smtClean="0"/>
              <a:t>on margin</a:t>
            </a:r>
            <a:endParaRPr lang="en-US" dirty="0"/>
          </a:p>
          <a:p>
            <a:r>
              <a:rPr lang="en-US" dirty="0" smtClean="0"/>
              <a:t>This means they paid only a fraction of the stock price and borrowed the rest from their brokers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06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 Takes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Americans were charmed by FDR’s confidence and his power of action </a:t>
            </a:r>
          </a:p>
          <a:p>
            <a:r>
              <a:rPr lang="en-US" dirty="0" smtClean="0"/>
              <a:t>November 8: Americans elected for FDR in a landslide</a:t>
            </a:r>
          </a:p>
          <a:p>
            <a:r>
              <a:rPr lang="en-US" dirty="0" smtClean="0"/>
              <a:t>He received 472 of the 531 electoral votes</a:t>
            </a:r>
          </a:p>
          <a:p>
            <a:r>
              <a:rPr lang="en-US" dirty="0" smtClean="0"/>
              <a:t>Democrats also won victories in Congress</a:t>
            </a:r>
          </a:p>
          <a:p>
            <a:r>
              <a:rPr lang="en-US" dirty="0" smtClean="0"/>
              <a:t>People really wanted a change in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0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 Takes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March 4, 1933: at the inauguration, FDR told the nation that: </a:t>
            </a:r>
          </a:p>
          <a:p>
            <a:pPr lvl="1"/>
            <a:r>
              <a:rPr lang="en-US" dirty="0" smtClean="0"/>
              <a:t>“the only thing we have to fear, is fear itself – nameless, unreasoning, unjustified terror”</a:t>
            </a:r>
          </a:p>
          <a:p>
            <a:pPr lvl="1"/>
            <a:r>
              <a:rPr lang="en-US" dirty="0" smtClean="0"/>
              <a:t>“the greatest primary task is to put people to work”</a:t>
            </a:r>
          </a:p>
        </p:txBody>
      </p:sp>
    </p:spTree>
    <p:extLst>
      <p:ext uri="{BB962C8B-B14F-4D97-AF65-F5344CB8AC3E}">
        <p14:creationId xmlns:p14="http://schemas.microsoft.com/office/powerpoint/2010/main" val="200362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45898" y="995070"/>
            <a:ext cx="3063240" cy="7233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Restoring Confidence in Banks</a:t>
            </a:r>
            <a:endParaRPr lang="en-US" dirty="0"/>
          </a:p>
        </p:txBody>
      </p:sp>
      <p:pic>
        <p:nvPicPr>
          <p:cNvPr id="5" name="Picture Placeholder 4" descr="forbes_0316_p013_f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1" r="27431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 rot="-60000">
            <a:off x="1135774" y="1745183"/>
            <a:ext cx="3044952" cy="3979104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2 days after inauguration, Roosevelt ordered all banks to close for 4 days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called Congress in for a special session where he presented his ideas on how to fix the crisis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7 hours later, Congress passes the </a:t>
            </a:r>
            <a:r>
              <a:rPr lang="en-US" b="1" dirty="0" smtClean="0"/>
              <a:t>Emergency Banking Relief Act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It proposed a wide range of presidential powers over banking and set up a system by which banks would open again or be reorganized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7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44997" y="1355177"/>
            <a:ext cx="3063240" cy="826646"/>
          </a:xfrm>
        </p:spPr>
        <p:txBody>
          <a:bodyPr>
            <a:normAutofit/>
          </a:bodyPr>
          <a:lstStyle/>
          <a:p>
            <a:r>
              <a:rPr lang="en-US" dirty="0" smtClean="0"/>
              <a:t>Restoring Confidence in Banks</a:t>
            </a:r>
            <a:endParaRPr lang="en-US" dirty="0"/>
          </a:p>
        </p:txBody>
      </p:sp>
      <p:pic>
        <p:nvPicPr>
          <p:cNvPr id="5" name="Picture Placeholder 4" descr="117123_original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1" r="26291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 rot="-60000">
            <a:off x="1139817" y="2208426"/>
            <a:ext cx="3044952" cy="3515826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FDR had a way of using media to better communicate with the American people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He held many radio talks which he called </a:t>
            </a:r>
            <a:r>
              <a:rPr lang="en-US" sz="1800" b="1" dirty="0" smtClean="0"/>
              <a:t>fireside chats</a:t>
            </a:r>
            <a:r>
              <a:rPr lang="en-US" sz="1800" dirty="0" smtClean="0"/>
              <a:t> because he sat next to a fireplace in the White House as he spoke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These chats helped FDR gain the public’s confidence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6825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Hundred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solving the banking crisis, FDR turned towards other problems</a:t>
            </a:r>
          </a:p>
          <a:p>
            <a:r>
              <a:rPr lang="en-US" dirty="0" smtClean="0"/>
              <a:t>He sent Congress a stack of proposals for new programs to help the economic problems</a:t>
            </a:r>
          </a:p>
          <a:p>
            <a:r>
              <a:rPr lang="en-US" dirty="0" smtClean="0"/>
              <a:t>They were 15 proposals and Congress approved all of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15144" y="1208882"/>
            <a:ext cx="3063240" cy="500335"/>
          </a:xfrm>
        </p:spPr>
        <p:txBody>
          <a:bodyPr/>
          <a:lstStyle/>
          <a:p>
            <a:r>
              <a:rPr lang="en-US" dirty="0" smtClean="0"/>
              <a:t>The Hundred Days</a:t>
            </a:r>
            <a:endParaRPr lang="en-US" dirty="0"/>
          </a:p>
        </p:txBody>
      </p:sp>
      <p:pic>
        <p:nvPicPr>
          <p:cNvPr id="5" name="Picture Placeholder 4" descr="fdr1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r="17212" b="14692"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 rot="-60000">
            <a:off x="1135696" y="1736252"/>
            <a:ext cx="3044952" cy="3988035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The special sessions FDR held with Congress became to be known as the </a:t>
            </a:r>
            <a:r>
              <a:rPr lang="en-US" sz="1800" b="1" dirty="0" smtClean="0"/>
              <a:t>Hundred Days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They were very productive and it filled the nation with optimism 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Journalists called it:</a:t>
            </a:r>
          </a:p>
          <a:p>
            <a:pPr lvl="1" algn="ctr"/>
            <a:r>
              <a:rPr lang="en-US" sz="1800" dirty="0" smtClean="0"/>
              <a:t>“</a:t>
            </a:r>
            <a:r>
              <a:rPr lang="en-US" sz="1800" i="1" dirty="0" smtClean="0"/>
              <a:t>The gloom, the tenseness, the fear of the closing months of the Hoover administration had vanished”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60806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12278" y="1208857"/>
            <a:ext cx="3063240" cy="828743"/>
          </a:xfrm>
        </p:spPr>
        <p:txBody>
          <a:bodyPr/>
          <a:lstStyle/>
          <a:p>
            <a:r>
              <a:rPr lang="en-US" dirty="0" smtClean="0"/>
              <a:t>The New Deal Takes Shape</a:t>
            </a:r>
            <a:endParaRPr lang="en-US" dirty="0"/>
          </a:p>
        </p:txBody>
      </p:sp>
      <p:pic>
        <p:nvPicPr>
          <p:cNvPr id="5" name="Picture Placeholder 4" descr="fdrinauguraladdres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r="31000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 rot="-60000">
            <a:off x="1138550" y="2063338"/>
            <a:ext cx="3044952" cy="3660925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b="1" dirty="0" smtClean="0"/>
              <a:t>New Deal</a:t>
            </a:r>
            <a:r>
              <a:rPr lang="en-US" sz="2000" dirty="0" smtClean="0"/>
              <a:t> – new laws that Congress passed during the Hundred Days and the months that followed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They affected banking, the stock market, industry, agriculture, public works, relief for the poor, and conservation of resources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803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38311" y="1208881"/>
            <a:ext cx="3063240" cy="518094"/>
          </a:xfrm>
        </p:spPr>
        <p:txBody>
          <a:bodyPr/>
          <a:lstStyle/>
          <a:p>
            <a:r>
              <a:rPr lang="en-US" dirty="0" smtClean="0"/>
              <a:t>Jobs &amp; Relief</a:t>
            </a:r>
            <a:endParaRPr lang="en-US" dirty="0"/>
          </a:p>
        </p:txBody>
      </p:sp>
      <p:pic>
        <p:nvPicPr>
          <p:cNvPr id="5" name="Picture Placeholder 4" descr="12865-004-1484F46B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6" r="21526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 rot="-60000">
            <a:off x="1135846" y="1753407"/>
            <a:ext cx="3044952" cy="3970880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FDR planned to help the unemployed with </a:t>
            </a:r>
            <a:r>
              <a:rPr lang="en-US" sz="1800" b="1" dirty="0" smtClean="0"/>
              <a:t>work relief</a:t>
            </a:r>
            <a:r>
              <a:rPr lang="en-US" sz="1800" dirty="0" smtClean="0"/>
              <a:t> programs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In his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month in office, FDR asked Congress to create the </a:t>
            </a:r>
            <a:r>
              <a:rPr lang="en-US" sz="1800" b="1" dirty="0" smtClean="0"/>
              <a:t>Civilian Conservation Corps (CCC)</a:t>
            </a:r>
            <a:endParaRPr lang="en-US" sz="1800" dirty="0"/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Over the next 3 years, the CCC employed about 3 million young men to work on projects</a:t>
            </a:r>
          </a:p>
        </p:txBody>
      </p:sp>
    </p:spTree>
    <p:extLst>
      <p:ext uri="{BB962C8B-B14F-4D97-AF65-F5344CB8AC3E}">
        <p14:creationId xmlns:p14="http://schemas.microsoft.com/office/powerpoint/2010/main" val="237718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48575" y="1179750"/>
            <a:ext cx="3063240" cy="416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Jobs &amp; Relief</a:t>
            </a:r>
            <a:endParaRPr lang="en-US" dirty="0"/>
          </a:p>
        </p:txBody>
      </p:sp>
      <p:pic>
        <p:nvPicPr>
          <p:cNvPr id="5" name="Picture Placeholder 4" descr="12.gi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5" r="22885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 rot="-60000">
            <a:off x="1134696" y="1621661"/>
            <a:ext cx="3044952" cy="4102636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He made aid to the poor and suffering his top priority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He established the </a:t>
            </a:r>
            <a:r>
              <a:rPr lang="en-US" sz="1800" b="1" dirty="0" smtClean="0"/>
              <a:t>Federal Emergency Relief Administration</a:t>
            </a:r>
            <a:r>
              <a:rPr lang="en-US" sz="1800" dirty="0" smtClean="0"/>
              <a:t> </a:t>
            </a:r>
            <a:r>
              <a:rPr lang="en-US" sz="1800" b="1" dirty="0" smtClean="0"/>
              <a:t>(FERA)</a:t>
            </a:r>
            <a:r>
              <a:rPr lang="en-US" sz="1800" dirty="0" smtClean="0"/>
              <a:t> to give money to the states for use in helping people in need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He also helped agriculture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May 12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: Congress passed the </a:t>
            </a:r>
            <a:r>
              <a:rPr lang="en-US" sz="1800" b="1" dirty="0" smtClean="0"/>
              <a:t>Agricultural Adjustment Act</a:t>
            </a:r>
            <a:r>
              <a:rPr lang="en-US" sz="1800" dirty="0" smtClean="0"/>
              <a:t> </a:t>
            </a:r>
            <a:r>
              <a:rPr lang="en-US" sz="1800" b="1" dirty="0" smtClean="0"/>
              <a:t>(AAA)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056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12597" y="1199092"/>
            <a:ext cx="3063240" cy="7920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Agricultural Adjustment Act</a:t>
            </a:r>
            <a:endParaRPr lang="en-US" dirty="0"/>
          </a:p>
        </p:txBody>
      </p:sp>
      <p:pic>
        <p:nvPicPr>
          <p:cNvPr id="5" name="Picture Placeholder 4" descr="mac_01_img0006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1" r="32171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 rot="-60000">
            <a:off x="1139269" y="2145685"/>
            <a:ext cx="3044952" cy="3578572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Its goals: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1) to raise farm prices quickly and 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2) to control production so that farm prices would stay up over the long term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During the first year the supply of food was greater than the demand</a:t>
            </a:r>
          </a:p>
        </p:txBody>
      </p:sp>
    </p:spTree>
    <p:extLst>
      <p:ext uri="{BB962C8B-B14F-4D97-AF65-F5344CB8AC3E}">
        <p14:creationId xmlns:p14="http://schemas.microsoft.com/office/powerpoint/2010/main" val="263556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021222"/>
          </a:xfrm>
        </p:spPr>
        <p:txBody>
          <a:bodyPr/>
          <a:lstStyle/>
          <a:p>
            <a:r>
              <a:rPr lang="en-US" dirty="0" smtClean="0"/>
              <a:t>Brokers, in turn, borrowed the money from banks</a:t>
            </a:r>
            <a:endParaRPr lang="en-US" dirty="0"/>
          </a:p>
        </p:txBody>
      </p:sp>
      <p:sp>
        <p:nvSpPr>
          <p:cNvPr id="5" name="Hexagon 4"/>
          <p:cNvSpPr/>
          <p:nvPr/>
        </p:nvSpPr>
        <p:spPr>
          <a:xfrm>
            <a:off x="1463040" y="3363573"/>
            <a:ext cx="1557784" cy="1184115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Investors</a:t>
            </a:r>
            <a:endParaRPr lang="en-US" dirty="0"/>
          </a:p>
        </p:txBody>
      </p:sp>
      <p:sp>
        <p:nvSpPr>
          <p:cNvPr id="7" name="Hexagon 6"/>
          <p:cNvSpPr/>
          <p:nvPr/>
        </p:nvSpPr>
        <p:spPr>
          <a:xfrm>
            <a:off x="3726585" y="3955630"/>
            <a:ext cx="1557784" cy="1184115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Brokers</a:t>
            </a:r>
            <a:endParaRPr lang="en-US" dirty="0"/>
          </a:p>
        </p:txBody>
      </p:sp>
      <p:sp>
        <p:nvSpPr>
          <p:cNvPr id="8" name="Hexagon 7"/>
          <p:cNvSpPr/>
          <p:nvPr/>
        </p:nvSpPr>
        <p:spPr>
          <a:xfrm>
            <a:off x="6101661" y="4547688"/>
            <a:ext cx="1557784" cy="1184115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Banks</a:t>
            </a:r>
            <a:endParaRPr lang="en-US" dirty="0"/>
          </a:p>
        </p:txBody>
      </p:sp>
      <p:cxnSp>
        <p:nvCxnSpPr>
          <p:cNvPr id="10" name="Elbow Connector 9"/>
          <p:cNvCxnSpPr/>
          <p:nvPr/>
        </p:nvCxnSpPr>
        <p:spPr>
          <a:xfrm>
            <a:off x="2866350" y="4376078"/>
            <a:ext cx="860235" cy="53199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5131968" y="4908071"/>
            <a:ext cx="1098482" cy="66928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3641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Agricultural Adjustment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control production &amp; farm prices, the AAA paid farmers to leave some of their land uncultivated</a:t>
            </a:r>
          </a:p>
          <a:p>
            <a:r>
              <a:rPr lang="en-US" dirty="0" smtClean="0"/>
              <a:t>If prices of farm products fell below a certain leave, the AAA would pay farmers </a:t>
            </a:r>
            <a:r>
              <a:rPr lang="en-US" b="1" dirty="0" smtClean="0"/>
              <a:t>subsidies</a:t>
            </a:r>
            <a:r>
              <a:rPr lang="en-US" dirty="0" smtClean="0"/>
              <a:t> – grants of money – to make up the difference</a:t>
            </a:r>
          </a:p>
          <a:p>
            <a:r>
              <a:rPr lang="en-US" dirty="0" smtClean="0"/>
              <a:t>First 3 years: farmers’ incomes rose by about 50%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7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14080" y="1197257"/>
            <a:ext cx="3063240" cy="622242"/>
          </a:xfrm>
        </p:spPr>
        <p:txBody>
          <a:bodyPr/>
          <a:lstStyle/>
          <a:p>
            <a:r>
              <a:rPr lang="en-US" dirty="0" smtClean="0"/>
              <a:t>Rebuilding a Region</a:t>
            </a:r>
            <a:endParaRPr lang="en-US" dirty="0"/>
          </a:p>
        </p:txBody>
      </p:sp>
      <p:pic>
        <p:nvPicPr>
          <p:cNvPr id="5" name="Picture Placeholder 4" descr="photo-5-1-13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6" r="31126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 rot="-60000">
            <a:off x="1136637" y="1844104"/>
            <a:ext cx="3044952" cy="3880175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 </a:t>
            </a:r>
            <a:r>
              <a:rPr lang="en-US" sz="2000" b="1" dirty="0" smtClean="0"/>
              <a:t>Tennessee Valley Authority</a:t>
            </a:r>
            <a:r>
              <a:rPr lang="en-US" sz="2000" b="1" dirty="0"/>
              <a:t> </a:t>
            </a:r>
            <a:r>
              <a:rPr lang="en-US" sz="2000" b="1" dirty="0" smtClean="0"/>
              <a:t>(TVA)</a:t>
            </a:r>
            <a:r>
              <a:rPr lang="en-US" sz="2000" dirty="0" smtClean="0"/>
              <a:t> aimed to control flooding, promote conservation and development, and bring electricity to rural areas along the </a:t>
            </a:r>
            <a:r>
              <a:rPr lang="en-US" sz="2000" b="1" dirty="0" smtClean="0"/>
              <a:t>Tennessee River</a:t>
            </a:r>
            <a:endParaRPr lang="en-US" sz="2000" dirty="0" smtClean="0"/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Some criticized the TVA because it should be used to support programs nationwide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363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45496" y="1208862"/>
            <a:ext cx="3063240" cy="7694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Helping Business &amp; Labor</a:t>
            </a:r>
            <a:endParaRPr lang="en-US" dirty="0"/>
          </a:p>
        </p:txBody>
      </p:sp>
      <p:pic>
        <p:nvPicPr>
          <p:cNvPr id="5" name="Picture Placeholder 4" descr="NewDealNRA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" b="566"/>
          <a:stretch/>
        </p:blipFill>
        <p:spPr>
          <a:xfrm rot="60000">
            <a:off x="4899025" y="1206500"/>
            <a:ext cx="2913063" cy="4540250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 rot="-60000">
            <a:off x="1138036" y="2004342"/>
            <a:ext cx="3044952" cy="3719926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On the last days of the Hundred Days, Congress passed the </a:t>
            </a:r>
            <a:r>
              <a:rPr lang="en-US" sz="1800" b="1" dirty="0" smtClean="0"/>
              <a:t>National Industrial Recovery Act (NIRA)</a:t>
            </a:r>
            <a:endParaRPr lang="en-US" sz="1800" dirty="0" smtClean="0"/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FDR called it the “most important and far-reaching legislation” ever passed in the US 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It aimed to boost the economy by helping business regulate itself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0056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Business &amp;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National Recovery Administration</a:t>
            </a:r>
            <a:r>
              <a:rPr lang="en-US" dirty="0" smtClean="0"/>
              <a:t> </a:t>
            </a:r>
            <a:r>
              <a:rPr lang="en-US" b="1" dirty="0" smtClean="0"/>
              <a:t>(NRA) </a:t>
            </a:r>
            <a:r>
              <a:rPr lang="en-US" dirty="0" smtClean="0"/>
              <a:t>encouraged businesses to set a minimum wage and abolish child labor</a:t>
            </a:r>
          </a:p>
          <a:p>
            <a:r>
              <a:rPr lang="en-US" dirty="0" smtClean="0"/>
              <a:t>It also tried to set up codes governing pricing and other practices for every industry</a:t>
            </a:r>
          </a:p>
        </p:txBody>
      </p:sp>
    </p:spTree>
    <p:extLst>
      <p:ext uri="{BB962C8B-B14F-4D97-AF65-F5344CB8AC3E}">
        <p14:creationId xmlns:p14="http://schemas.microsoft.com/office/powerpoint/2010/main" val="428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098768" y="1208873"/>
            <a:ext cx="3063240" cy="6223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Helping Business &amp; Labor</a:t>
            </a:r>
            <a:endParaRPr lang="en-US" dirty="0"/>
          </a:p>
        </p:txBody>
      </p:sp>
      <p:pic>
        <p:nvPicPr>
          <p:cNvPr id="6" name="Picture Placeholder 5" descr="screen_4a2d6e9301bcd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-519" r="36159" b="519"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 rot="-60000">
            <a:off x="1136750" y="1857067"/>
            <a:ext cx="3044952" cy="3867212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b="1" dirty="0" smtClean="0"/>
              <a:t>Public Works Administration</a:t>
            </a:r>
            <a:r>
              <a:rPr lang="en-US" sz="2000" dirty="0" smtClean="0"/>
              <a:t> – launched by the NRA and was used to stimulate the economy through the building of huge public works projects that needed large numbers of workers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b="1" dirty="0" smtClean="0"/>
              <a:t>Construction of roads, shipyards, hospitals, city halls, and schools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3561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Business &amp;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Federal Deposit Insurance Corporation (FDIC)</a:t>
            </a:r>
            <a:r>
              <a:rPr lang="en-US" dirty="0" smtClean="0"/>
              <a:t> – created to avoid future banking crises </a:t>
            </a:r>
          </a:p>
          <a:p>
            <a:r>
              <a:rPr lang="en-US" dirty="0" smtClean="0"/>
              <a:t>It insured bank deposits</a:t>
            </a:r>
          </a:p>
          <a:p>
            <a:r>
              <a:rPr lang="en-US" dirty="0" smtClean="0"/>
              <a:t>The government guaranteed that money placed in a bank insured by the FDIC would not be lost if the bank failed</a:t>
            </a:r>
          </a:p>
          <a:p>
            <a:r>
              <a:rPr lang="en-US" b="1" dirty="0" smtClean="0"/>
              <a:t>Securities &amp; Exchange Commission (SEC)</a:t>
            </a:r>
            <a:r>
              <a:rPr lang="en-US" dirty="0" smtClean="0"/>
              <a:t> – was passed to help regulate the sale of stocks and bonds</a:t>
            </a:r>
          </a:p>
          <a:p>
            <a:r>
              <a:rPr lang="en-US" dirty="0" smtClean="0"/>
              <a:t>It </a:t>
            </a:r>
            <a:r>
              <a:rPr lang="en-US" smtClean="0"/>
              <a:t>also gave </a:t>
            </a:r>
            <a:r>
              <a:rPr lang="en-US" dirty="0" smtClean="0"/>
              <a:t>the SEC the power to punish dishonest stockbrokers and speculators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6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During the Depression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Depression &amp; FDR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Times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everyone lost their homes, job, or need aid during the depression</a:t>
            </a:r>
          </a:p>
          <a:p>
            <a:r>
              <a:rPr lang="en-US" dirty="0" smtClean="0"/>
              <a:t>But they had to live with less; less of everything</a:t>
            </a:r>
          </a:p>
          <a:p>
            <a:r>
              <a:rPr lang="en-US" dirty="0" smtClean="0"/>
              <a:t>They made it through the depression by pulling through with families</a:t>
            </a:r>
          </a:p>
        </p:txBody>
      </p:sp>
    </p:spTree>
    <p:extLst>
      <p:ext uri="{BB962C8B-B14F-4D97-AF65-F5344CB8AC3E}">
        <p14:creationId xmlns:p14="http://schemas.microsoft.com/office/powerpoint/2010/main" val="401773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Go to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was a prejudice in American society which thought that women should not work if the men are unemployed</a:t>
            </a:r>
          </a:p>
          <a:p>
            <a:r>
              <a:rPr lang="en-US" dirty="0" smtClean="0"/>
              <a:t>But, desperation drove people to make changes to their social lives</a:t>
            </a:r>
          </a:p>
          <a:p>
            <a:r>
              <a:rPr lang="en-US" dirty="0" smtClean="0"/>
              <a:t>More women started going to work, even if they earned less than a 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7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Go to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had it hard because they had to work and also take care of the house</a:t>
            </a:r>
          </a:p>
          <a:p>
            <a:r>
              <a:rPr lang="en-US" dirty="0" smtClean="0"/>
              <a:t>Since families did not have enough money to buy things, women started sewing clothes for their children and husbands</a:t>
            </a:r>
          </a:p>
          <a:p>
            <a:r>
              <a:rPr lang="en-US" dirty="0" smtClean="0"/>
              <a:t>Some started home businesses such as laundries </a:t>
            </a:r>
            <a:r>
              <a:rPr lang="en-US" smtClean="0"/>
              <a:t>or boardinghouses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7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people feared that the boom market would end soon so they started to sell their stocks in late September</a:t>
            </a:r>
          </a:p>
          <a:p>
            <a:r>
              <a:rPr lang="en-US" dirty="0" smtClean="0"/>
              <a:t>This made stock prices fall quickly</a:t>
            </a:r>
          </a:p>
          <a:p>
            <a:r>
              <a:rPr lang="en-US" dirty="0" smtClean="0"/>
              <a:t>Brokers demanded repayment of loans, and this forced investors who (bought on margin) to sell their stocks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77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Go to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Frances Perkins</a:t>
            </a:r>
            <a:r>
              <a:rPr lang="en-US" dirty="0" smtClean="0"/>
              <a:t> – was the first woman to be appointed to a cabinet position, appointed by FDR</a:t>
            </a:r>
          </a:p>
          <a:p>
            <a:r>
              <a:rPr lang="en-US" b="1" dirty="0" smtClean="0"/>
              <a:t>Ellen Sullivan Woodward</a:t>
            </a:r>
            <a:r>
              <a:rPr lang="en-US" dirty="0" smtClean="0"/>
              <a:t> – started a program to give jobs to women</a:t>
            </a:r>
          </a:p>
          <a:p>
            <a:r>
              <a:rPr lang="en-US" b="1" dirty="0" smtClean="0"/>
              <a:t>Hattie Caraway</a:t>
            </a:r>
            <a:r>
              <a:rPr lang="en-US" dirty="0" smtClean="0"/>
              <a:t> – became the first woman to be elected to the US Senate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649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15564" y="1208886"/>
            <a:ext cx="3063240" cy="4520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Eleanor Roosevelt</a:t>
            </a:r>
            <a:endParaRPr lang="en-US" dirty="0"/>
          </a:p>
        </p:txBody>
      </p:sp>
      <p:pic>
        <p:nvPicPr>
          <p:cNvPr id="5" name="Picture Placeholder 4" descr="eleanor_roosevelt2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r="8599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 rot="-60000">
            <a:off x="1136866" y="1870332"/>
            <a:ext cx="3044952" cy="3853946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She was the best known woman in the US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She acted as her husband’s “eyes &amp; ears”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She helped him a lot since he could not move due to being paralyzed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Eleanor campaigned for women and minorities and other humanitarian concerns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860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60000">
            <a:off x="1112966" y="1200836"/>
            <a:ext cx="3063240" cy="749716"/>
          </a:xfrm>
        </p:spPr>
        <p:txBody>
          <a:bodyPr/>
          <a:lstStyle/>
          <a:p>
            <a:r>
              <a:rPr lang="en-US" dirty="0" smtClean="0"/>
              <a:t>The Dust Bowl</a:t>
            </a:r>
            <a:endParaRPr lang="en-US" dirty="0"/>
          </a:p>
        </p:txBody>
      </p:sp>
      <p:pic>
        <p:nvPicPr>
          <p:cNvPr id="8" name="Picture Placeholder 7" descr="dust7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8" t="666" r="7450" b="-666"/>
          <a:stretch/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 rot="-60000">
            <a:off x="1137791" y="1976338"/>
            <a:ext cx="3044952" cy="3747931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In the 1930s the southern Great Plain suffered a major environmental disaster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Using new technologies such as tractors and disc plows, farmers cleared millions of acres of sod for wheat farming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Not knowing the roots of the grass had held the soil in place</a:t>
            </a:r>
          </a:p>
        </p:txBody>
      </p:sp>
    </p:spTree>
    <p:extLst>
      <p:ext uri="{BB962C8B-B14F-4D97-AF65-F5344CB8AC3E}">
        <p14:creationId xmlns:p14="http://schemas.microsoft.com/office/powerpoint/2010/main" val="7955347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Dust Bowl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1931: a terrible drought struck and eliminated crops and the soil dried out causing strong winds to blow the soil away</a:t>
            </a:r>
          </a:p>
          <a:p>
            <a:r>
              <a:rPr lang="en-US" dirty="0" smtClean="0"/>
              <a:t>1934: a strong storm carried about 300 million tons of soil, depositing some of it on ship 300 miles away in the Atlantic</a:t>
            </a:r>
          </a:p>
          <a:p>
            <a:r>
              <a:rPr lang="en-US" dirty="0" smtClean="0"/>
              <a:t>Thousands of farmers went bankrupt</a:t>
            </a:r>
          </a:p>
          <a:p>
            <a:r>
              <a:rPr lang="en-US" dirty="0" smtClean="0"/>
              <a:t>400,000 of them migrated to California and became </a:t>
            </a:r>
            <a:r>
              <a:rPr lang="en-US" b="1" dirty="0" smtClean="0"/>
              <a:t>migrant workers</a:t>
            </a:r>
            <a:r>
              <a:rPr lang="en-US" dirty="0" smtClean="0"/>
              <a:t> – moving from place to place to harvest fruits and vegetables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729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46877" y="1191922"/>
            <a:ext cx="3063240" cy="1499616"/>
          </a:xfrm>
        </p:spPr>
        <p:txBody>
          <a:bodyPr/>
          <a:lstStyle/>
          <a:p>
            <a:r>
              <a:rPr lang="en-US" dirty="0" smtClean="0"/>
              <a:t>Plight of Minorities</a:t>
            </a:r>
            <a:endParaRPr lang="en-US" dirty="0"/>
          </a:p>
        </p:txBody>
      </p:sp>
      <p:pic>
        <p:nvPicPr>
          <p:cNvPr id="5" name="Picture Placeholder 4" descr="Immigrant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1" r="27421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 rot="-60000">
            <a:off x="1146252" y="2945888"/>
            <a:ext cx="3044952" cy="2778308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The depression hit minorities very hard since they already had very little when they arrived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African Americans, Native Americans, and Hispanic Americans</a:t>
            </a:r>
          </a:p>
        </p:txBody>
      </p:sp>
    </p:spTree>
    <p:extLst>
      <p:ext uri="{BB962C8B-B14F-4D97-AF65-F5344CB8AC3E}">
        <p14:creationId xmlns:p14="http://schemas.microsoft.com/office/powerpoint/2010/main" val="15719303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South: more than 50% of the A. American population had no jobs</a:t>
            </a:r>
          </a:p>
          <a:p>
            <a:r>
              <a:rPr lang="en-US" dirty="0" smtClean="0"/>
              <a:t>400,000 of them migrated to the north to search for a better life</a:t>
            </a:r>
          </a:p>
          <a:p>
            <a:r>
              <a:rPr lang="en-US" dirty="0" smtClean="0"/>
              <a:t>They did however make political gains</a:t>
            </a:r>
          </a:p>
          <a:p>
            <a:r>
              <a:rPr lang="en-US" dirty="0" smtClean="0"/>
              <a:t>FDR had a group of advisors called the </a:t>
            </a:r>
            <a:r>
              <a:rPr lang="en-US" b="1" dirty="0" smtClean="0"/>
              <a:t>Black Cabinet</a:t>
            </a:r>
            <a:endParaRPr lang="en-US" dirty="0"/>
          </a:p>
          <a:p>
            <a:r>
              <a:rPr lang="en-US" b="1" dirty="0" smtClean="0"/>
              <a:t>Robert Weave, Ralph Bunche, Mary McLeod Bethune</a:t>
            </a:r>
            <a:r>
              <a:rPr lang="en-US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88010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still continued to fight prejudice</a:t>
            </a:r>
          </a:p>
          <a:p>
            <a:r>
              <a:rPr lang="en-US" dirty="0" smtClean="0"/>
              <a:t>1939: </a:t>
            </a:r>
            <a:r>
              <a:rPr lang="en-US" b="1" dirty="0" smtClean="0"/>
              <a:t>Marian Anderson</a:t>
            </a:r>
            <a:r>
              <a:rPr lang="en-US" dirty="0" smtClean="0"/>
              <a:t> (opera singer) was denied permission to sing in Constitution Hall because she was black</a:t>
            </a:r>
          </a:p>
          <a:p>
            <a:r>
              <a:rPr lang="en-US" dirty="0" smtClean="0"/>
              <a:t>Mrs. Eleanor Roosevelt, however, helped arrange Marian sing at a historical moment at the Lincoln Memorial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095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John Collier</a:t>
            </a:r>
            <a:r>
              <a:rPr lang="en-US" dirty="0" smtClean="0"/>
              <a:t> – introduced a set of reforms known as the Indian New Deal</a:t>
            </a:r>
            <a:endParaRPr lang="en-US" b="1" dirty="0"/>
          </a:p>
          <a:p>
            <a:r>
              <a:rPr lang="en-US" dirty="0" smtClean="0"/>
              <a:t>He stopped the sale of reservation land</a:t>
            </a:r>
          </a:p>
          <a:p>
            <a:r>
              <a:rPr lang="en-US" dirty="0" smtClean="0"/>
              <a:t>Got jobs for 77,000 Native Americans in the Civilian Conservation Corps </a:t>
            </a:r>
          </a:p>
          <a:p>
            <a:r>
              <a:rPr lang="en-US" dirty="0" smtClean="0"/>
              <a:t>Obtained Public Works Administration funds to build new reservation schools</a:t>
            </a:r>
          </a:p>
        </p:txBody>
      </p:sp>
    </p:spTree>
    <p:extLst>
      <p:ext uri="{BB962C8B-B14F-4D97-AF65-F5344CB8AC3E}">
        <p14:creationId xmlns:p14="http://schemas.microsoft.com/office/powerpoint/2010/main" val="7365574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14804" y="1208880"/>
            <a:ext cx="3063240" cy="539286"/>
          </a:xfrm>
        </p:spPr>
        <p:txBody>
          <a:bodyPr/>
          <a:lstStyle/>
          <a:p>
            <a:r>
              <a:rPr lang="en-US" dirty="0" smtClean="0"/>
              <a:t>Native Americans</a:t>
            </a:r>
            <a:endParaRPr lang="en-US" dirty="0"/>
          </a:p>
        </p:txBody>
      </p:sp>
      <p:pic>
        <p:nvPicPr>
          <p:cNvPr id="5" name="Picture Placeholder 4" descr="mac_02_img0124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0" t="-793" r="20620" b="793"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 rot="-60000">
            <a:off x="1136044" y="1776169"/>
            <a:ext cx="3044952" cy="3948115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Collier also pushed Congress to pass the </a:t>
            </a:r>
            <a:r>
              <a:rPr lang="en-US" sz="2000" b="1" dirty="0" smtClean="0"/>
              <a:t>Indian Reorganization Act</a:t>
            </a:r>
            <a:r>
              <a:rPr lang="en-US" sz="2000" dirty="0" smtClean="0"/>
              <a:t> of 1934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This restored traditional tribal government and provided money for land purchases to enlarge some reservations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50535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Hispanic Americans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2 million people of Hispanic descent lived in the US (California &amp; the Southwest)</a:t>
            </a:r>
          </a:p>
          <a:p>
            <a:r>
              <a:rPr lang="en-US" dirty="0" smtClean="0"/>
              <a:t>Many came from Mexico and worked as farmers, migrant workers, and laborers</a:t>
            </a:r>
          </a:p>
          <a:p>
            <a:r>
              <a:rPr lang="en-US" dirty="0" smtClean="0"/>
              <a:t>However resentment grew amongst them</a:t>
            </a:r>
          </a:p>
          <a:p>
            <a:r>
              <a:rPr lang="en-US" dirty="0" smtClean="0"/>
              <a:t>Politicians &amp; labor unions demanded that they be driven out of the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experts thought this was just a scare and nothing to really worry about</a:t>
            </a:r>
          </a:p>
          <a:p>
            <a:r>
              <a:rPr lang="en-US" dirty="0" smtClean="0"/>
              <a:t>However, for three straight days, stock prices dropped dramatically as investors sold millions of shares each day</a:t>
            </a:r>
          </a:p>
          <a:p>
            <a:r>
              <a:rPr lang="en-US" dirty="0" smtClean="0"/>
              <a:t>Traders sold almost 13 million shares on October 24, this day would come to be known as </a:t>
            </a:r>
            <a:r>
              <a:rPr lang="en-US" b="1" u="sng" dirty="0" smtClean="0"/>
              <a:t>“Black Thursday”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972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Radical Political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hard times helped </a:t>
            </a:r>
            <a:r>
              <a:rPr lang="en-US" b="1" dirty="0" smtClean="0"/>
              <a:t>radicals</a:t>
            </a:r>
            <a:r>
              <a:rPr lang="en-US" dirty="0" smtClean="0"/>
              <a:t> gain ground and popularity in the US</a:t>
            </a:r>
          </a:p>
          <a:p>
            <a:r>
              <a:rPr lang="en-US" dirty="0" smtClean="0"/>
              <a:t>They advocated extreme and immediate change</a:t>
            </a:r>
          </a:p>
          <a:p>
            <a:r>
              <a:rPr lang="en-US" dirty="0" smtClean="0"/>
              <a:t>Socialists / Communists saw the depression as the death of a failed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927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Socialism / Communism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Communists attracted workers, minority-rights activists, and intellectuals with promises to end economic and racial injustice</a:t>
            </a:r>
          </a:p>
          <a:p>
            <a:r>
              <a:rPr lang="en-US" dirty="0" smtClean="0"/>
              <a:t>However neither party became strong enough to gain political influence in the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720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political philosophy that holds the individual second to the nation and advocates government by dictatorship</a:t>
            </a:r>
          </a:p>
          <a:p>
            <a:r>
              <a:rPr lang="en-US" dirty="0" smtClean="0"/>
              <a:t>1936: </a:t>
            </a:r>
            <a:r>
              <a:rPr lang="en-US" b="1" dirty="0" smtClean="0"/>
              <a:t>Spanish Civil War</a:t>
            </a:r>
            <a:r>
              <a:rPr lang="en-US" dirty="0" smtClean="0"/>
              <a:t> began</a:t>
            </a:r>
          </a:p>
          <a:p>
            <a:r>
              <a:rPr lang="en-US" dirty="0" smtClean="0"/>
              <a:t>Fascists were trying to overthrow the government in Spain</a:t>
            </a:r>
          </a:p>
          <a:p>
            <a:r>
              <a:rPr lang="en-US" dirty="0" smtClean="0"/>
              <a:t>These fascists were supported by those in Germany and Italy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386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Entertainment &amp; the 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different trends in entertainment &amp; the arts</a:t>
            </a:r>
          </a:p>
          <a:p>
            <a:r>
              <a:rPr lang="en-US" b="1" dirty="0" smtClean="0"/>
              <a:t>Escapism</a:t>
            </a:r>
            <a:r>
              <a:rPr lang="en-US" dirty="0" smtClean="0"/>
              <a:t> – light or romantic entertainment that helped people forget about their problems</a:t>
            </a:r>
          </a:p>
          <a:p>
            <a:r>
              <a:rPr lang="en-US" b="1" dirty="0" smtClean="0"/>
              <a:t>Social Criticism</a:t>
            </a:r>
            <a:r>
              <a:rPr lang="en-US" dirty="0" smtClean="0"/>
              <a:t> – portraits of the injustice and suffering of Depression America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94745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37278" y="1208890"/>
            <a:ext cx="3063240" cy="3997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Radio </a:t>
            </a:r>
            <a:endParaRPr lang="en-US" dirty="0"/>
          </a:p>
        </p:txBody>
      </p:sp>
      <p:pic>
        <p:nvPicPr>
          <p:cNvPr id="5" name="Picture Placeholder 4" descr="2700898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r="456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 rot="-60000">
            <a:off x="1134800" y="1633576"/>
            <a:ext cx="3044952" cy="4090720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Radio also became popular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Daytime dramas were sponsored by laundry detergents and they earned the nickname “soap operas” 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Adventure programs such as </a:t>
            </a:r>
            <a:r>
              <a:rPr lang="en-US" sz="2000" i="1" dirty="0" smtClean="0"/>
              <a:t>“Dick Tracy”</a:t>
            </a:r>
            <a:r>
              <a:rPr lang="en-US" sz="2000" dirty="0" smtClean="0"/>
              <a:t>, </a:t>
            </a:r>
            <a:r>
              <a:rPr lang="en-US" sz="2000" i="1" dirty="0" smtClean="0"/>
              <a:t>“The Lone Ranger”</a:t>
            </a:r>
            <a:r>
              <a:rPr lang="en-US" sz="2000" dirty="0" smtClean="0"/>
              <a:t> and </a:t>
            </a:r>
            <a:r>
              <a:rPr lang="en-US" sz="2000" i="1" dirty="0" smtClean="0"/>
              <a:t>“Superman”</a:t>
            </a:r>
            <a:r>
              <a:rPr lang="en-US" sz="2000" dirty="0" smtClean="0"/>
              <a:t> had millions of listeners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61662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60000">
            <a:off x="1114934" y="1208881"/>
            <a:ext cx="3063240" cy="524110"/>
          </a:xfrm>
        </p:spPr>
        <p:txBody>
          <a:bodyPr/>
          <a:lstStyle/>
          <a:p>
            <a:r>
              <a:rPr lang="en-US" dirty="0" smtClean="0"/>
              <a:t>At the Movies</a:t>
            </a:r>
            <a:endParaRPr lang="en-US" dirty="0"/>
          </a:p>
        </p:txBody>
      </p:sp>
      <p:pic>
        <p:nvPicPr>
          <p:cNvPr id="8" name="Picture Placeholder 7" descr="220px-Wrathposters14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r="1442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 rot="-60000">
            <a:off x="1135893" y="1758844"/>
            <a:ext cx="3044952" cy="3965442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Every week about 85 million Americans went to the movie theaters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Some movies explored serious topics such as </a:t>
            </a:r>
            <a:r>
              <a:rPr lang="en-US" sz="1800" i="1" dirty="0" smtClean="0"/>
              <a:t>“The Grapes of Wrath”</a:t>
            </a:r>
            <a:r>
              <a:rPr lang="en-US" sz="1800" dirty="0" smtClean="0"/>
              <a:t> which was about farm families fleeing the Dust Bowl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Also </a:t>
            </a:r>
            <a:r>
              <a:rPr lang="en-US" sz="1800" i="1" dirty="0" smtClean="0"/>
              <a:t>“Gone with the Wind”</a:t>
            </a:r>
            <a:r>
              <a:rPr lang="en-US" sz="1800" dirty="0" smtClean="0"/>
              <a:t> took place in the Civil War era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805202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47343" y="1208877"/>
            <a:ext cx="3063240" cy="557849"/>
          </a:xfrm>
        </p:spPr>
        <p:txBody>
          <a:bodyPr/>
          <a:lstStyle/>
          <a:p>
            <a:r>
              <a:rPr lang="en-US" dirty="0" smtClean="0"/>
              <a:t>Images of the Times</a:t>
            </a:r>
            <a:endParaRPr lang="en-US" dirty="0"/>
          </a:p>
        </p:txBody>
      </p:sp>
      <p:pic>
        <p:nvPicPr>
          <p:cNvPr id="5" name="Picture Placeholder 4" descr="wright_photo1957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1" r="2102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36196" y="1793492"/>
            <a:ext cx="3044952" cy="3930792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Richard Wright’s novel </a:t>
            </a:r>
            <a:r>
              <a:rPr lang="en-US" sz="2400" i="1" dirty="0" smtClean="0"/>
              <a:t>“Native Son”</a:t>
            </a:r>
            <a:r>
              <a:rPr lang="en-US" sz="2400" dirty="0" smtClean="0"/>
              <a:t> told the story of an African American man growing up in Chicago</a:t>
            </a:r>
          </a:p>
          <a:p>
            <a:pPr marL="285750" indent="-285750" algn="l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66360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Agee &amp; Walker Evans</a:t>
            </a:r>
            <a:endParaRPr lang="en-US" dirty="0"/>
          </a:p>
        </p:txBody>
      </p:sp>
      <p:pic>
        <p:nvPicPr>
          <p:cNvPr id="5" name="Picture Placeholder 4" descr="alabama-old-men471x317.gif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t="-1926" r="54067" b="1926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Depicted poor Southern farm families in </a:t>
            </a:r>
            <a:r>
              <a:rPr lang="en-US" sz="2000" i="1" dirty="0" smtClean="0"/>
              <a:t>“Let Us Now Praise Famous Men”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They used photography to do this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42603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Wood &amp; Thomas Hart</a:t>
            </a:r>
            <a:endParaRPr lang="en-US" dirty="0"/>
          </a:p>
        </p:txBody>
      </p:sp>
      <p:pic>
        <p:nvPicPr>
          <p:cNvPr id="5" name="Picture Placeholder 4" descr="Grant_Wood_-_American_Gothic_-_Google_Art_Project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128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Were painters who showed ordinary people confronting the hardships of Depression life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737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Effects of the New Deal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Depression &amp; FDR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9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Crash</a:t>
            </a:r>
            <a:endParaRPr lang="en-US" dirty="0"/>
          </a:p>
        </p:txBody>
      </p:sp>
      <p:pic>
        <p:nvPicPr>
          <p:cNvPr id="5" name="Picture Placeholder 4" descr="stock-market-crash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6" r="25686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How did it happen?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263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Deal Opponents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FDR counted on big business to support his efforts to revive the economy, they were very much opposed to the New Deal</a:t>
            </a:r>
          </a:p>
          <a:p>
            <a:r>
              <a:rPr lang="en-US" dirty="0" smtClean="0"/>
              <a:t>They accused of him spending too much of government money and destroy free enterprise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8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Demanding More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Liberals on the other hand, wanted a more active government</a:t>
            </a:r>
          </a:p>
          <a:p>
            <a:r>
              <a:rPr lang="en-US" b="1" dirty="0" smtClean="0"/>
              <a:t>Father Charles Coughlin</a:t>
            </a:r>
            <a:r>
              <a:rPr lang="en-US" dirty="0" smtClean="0"/>
              <a:t> – a Detroit priest, once a supporter of FDR, then became one of his opponents, attacked FDR for not dealing firmly enough with big business</a:t>
            </a:r>
          </a:p>
          <a:p>
            <a:r>
              <a:rPr lang="en-US" dirty="0" smtClean="0"/>
              <a:t>He also attacked Jews, bankers, Communists, and labor unions</a:t>
            </a:r>
          </a:p>
          <a:p>
            <a:r>
              <a:rPr lang="en-US" dirty="0" smtClean="0"/>
              <a:t>He lost many supporters in the end because of his 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6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Demanding More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Francis Townsend</a:t>
            </a:r>
            <a:r>
              <a:rPr lang="en-US" dirty="0" smtClean="0"/>
              <a:t> – California doctor, became popular because of his idea for a monthly </a:t>
            </a:r>
            <a:r>
              <a:rPr lang="en-US" b="1" dirty="0" smtClean="0"/>
              <a:t>pension</a:t>
            </a:r>
            <a:r>
              <a:rPr lang="en-US" dirty="0" smtClean="0"/>
              <a:t> – payment, for older people</a:t>
            </a:r>
          </a:p>
          <a:p>
            <a:r>
              <a:rPr lang="en-US" dirty="0" smtClean="0"/>
              <a:t>Older people who quit their jobs would receive a pension</a:t>
            </a:r>
          </a:p>
          <a:p>
            <a:r>
              <a:rPr lang="en-US" dirty="0" smtClean="0"/>
              <a:t>Congress didn’t pay much attention to him but it did make Americans think about their future and of the elderly poor as well as the need of retired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5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Demanding More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Huey Long</a:t>
            </a:r>
            <a:r>
              <a:rPr lang="en-US" dirty="0" smtClean="0"/>
              <a:t> – Senator from Louisiana who complained that FDR had not taken proper </a:t>
            </a:r>
            <a:r>
              <a:rPr lang="en-US" smtClean="0"/>
              <a:t>steps </a:t>
            </a:r>
            <a:r>
              <a:rPr lang="en-US" smtClean="0"/>
              <a:t>to </a:t>
            </a:r>
            <a:r>
              <a:rPr lang="en-US" dirty="0" smtClean="0"/>
              <a:t>redistribute wealth in the US</a:t>
            </a:r>
          </a:p>
          <a:p>
            <a:r>
              <a:rPr lang="en-US" b="1" dirty="0" smtClean="0"/>
              <a:t>“Share Our Wealth Plan”</a:t>
            </a:r>
            <a:r>
              <a:rPr lang="en-US" dirty="0" smtClean="0"/>
              <a:t> – taxing the rich heavily then using that money to give every American a home and $2,500 a year</a:t>
            </a:r>
          </a:p>
          <a:p>
            <a:r>
              <a:rPr lang="en-US" dirty="0" smtClean="0"/>
              <a:t>He gained popularity and the polls suggested he could have won on a third-party ticket</a:t>
            </a:r>
          </a:p>
          <a:p>
            <a:r>
              <a:rPr lang="en-US" dirty="0" smtClean="0"/>
              <a:t>But in 1935 he was assassinated…wonder why…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4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Demanding More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Revenue Act</a:t>
            </a:r>
            <a:r>
              <a:rPr lang="en-US" dirty="0" smtClean="0"/>
              <a:t> – raised taxes on wealthy people and corporations in order to bring in more government funds</a:t>
            </a:r>
          </a:p>
          <a:p>
            <a:r>
              <a:rPr lang="en-US" dirty="0" smtClean="0"/>
              <a:t>1925: </a:t>
            </a:r>
            <a:r>
              <a:rPr lang="en-US" b="1" dirty="0" smtClean="0"/>
              <a:t>Second New Deal</a:t>
            </a:r>
            <a:r>
              <a:rPr lang="en-US" dirty="0" smtClean="0"/>
              <a:t> – laws passed which bought a new set of programs &amp; reforms</a:t>
            </a:r>
          </a:p>
          <a:p>
            <a:r>
              <a:rPr lang="en-US" dirty="0" smtClean="0"/>
              <a:t>They changed American life even more than the Hundred Days had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4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20% of the workforce was still unemployed</a:t>
            </a:r>
          </a:p>
          <a:p>
            <a:r>
              <a:rPr lang="en-US" b="1" dirty="0" smtClean="0"/>
              <a:t>Works Progress Administration</a:t>
            </a:r>
            <a:endParaRPr lang="en-US" dirty="0"/>
          </a:p>
          <a:p>
            <a:pPr lvl="1"/>
            <a:r>
              <a:rPr lang="en-US" dirty="0" smtClean="0"/>
              <a:t>gave people jobs and helped the country </a:t>
            </a:r>
          </a:p>
          <a:p>
            <a:pPr lvl="1"/>
            <a:r>
              <a:rPr lang="en-US" dirty="0" smtClean="0"/>
              <a:t>kept about 2 million people employed </a:t>
            </a:r>
          </a:p>
          <a:p>
            <a:pPr lvl="1"/>
            <a:r>
              <a:rPr lang="en-US" dirty="0" smtClean="0"/>
              <a:t>built / repaired about </a:t>
            </a:r>
          </a:p>
          <a:p>
            <a:pPr lvl="2"/>
            <a:r>
              <a:rPr lang="en-US" dirty="0" smtClean="0"/>
              <a:t>800 airports</a:t>
            </a:r>
          </a:p>
          <a:p>
            <a:pPr lvl="2"/>
            <a:r>
              <a:rPr lang="en-US" dirty="0" smtClean="0"/>
              <a:t>125,000 public buildings</a:t>
            </a:r>
          </a:p>
          <a:p>
            <a:pPr lvl="2"/>
            <a:r>
              <a:rPr lang="en-US" dirty="0" smtClean="0"/>
              <a:t>75,000 bridges</a:t>
            </a:r>
          </a:p>
          <a:p>
            <a:pPr lvl="2"/>
            <a:r>
              <a:rPr lang="en-US" dirty="0" smtClean="0"/>
              <a:t>650,000 miles of road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408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Artists, writers, and musicians who were unemployed were also given jobs:</a:t>
            </a:r>
          </a:p>
          <a:p>
            <a:pPr lvl="1"/>
            <a:r>
              <a:rPr lang="en-US" dirty="0" smtClean="0"/>
              <a:t>Painters decorated the new buildings</a:t>
            </a:r>
          </a:p>
          <a:p>
            <a:pPr lvl="1"/>
            <a:r>
              <a:rPr lang="en-US" dirty="0" smtClean="0"/>
              <a:t>Writer/photographers documented life throughout America</a:t>
            </a:r>
          </a:p>
          <a:p>
            <a:pPr lvl="1"/>
            <a:r>
              <a:rPr lang="en-US" dirty="0" smtClean="0"/>
              <a:t>Writers produced </a:t>
            </a:r>
            <a:r>
              <a:rPr lang="en-US" i="1" dirty="0" smtClean="0"/>
              <a:t>“Life in America”</a:t>
            </a:r>
            <a:r>
              <a:rPr lang="en-US" dirty="0" smtClean="0"/>
              <a:t>: 150 volumes that recorded folk-tales and songs, African American narratives, and Native American narratives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567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for Those in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1935: Congress passed the </a:t>
            </a:r>
            <a:r>
              <a:rPr lang="en-US" b="1" dirty="0" smtClean="0"/>
              <a:t>Social Security Act</a:t>
            </a:r>
            <a:endParaRPr lang="en-US" dirty="0" smtClean="0"/>
          </a:p>
          <a:p>
            <a:pPr lvl="1"/>
            <a:r>
              <a:rPr lang="en-US" dirty="0" smtClean="0"/>
              <a:t>Created a tax on workers and employers</a:t>
            </a:r>
          </a:p>
          <a:p>
            <a:pPr lvl="1"/>
            <a:r>
              <a:rPr lang="en-US" dirty="0" smtClean="0"/>
              <a:t>This money provided monthly pensions for retired people</a:t>
            </a:r>
          </a:p>
          <a:p>
            <a:pPr lvl="1"/>
            <a:r>
              <a:rPr lang="en-US" dirty="0" smtClean="0"/>
              <a:t>This also helped people with disabilities, the elderly poor, and children of parents who could not support them</a:t>
            </a:r>
          </a:p>
          <a:p>
            <a:r>
              <a:rPr lang="en-US" b="1" dirty="0" smtClean="0"/>
              <a:t>Unemployment Insurance</a:t>
            </a:r>
            <a:r>
              <a:rPr lang="en-US" dirty="0" smtClean="0"/>
              <a:t> – payments to people who lost their jobs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89515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Labor unions grew stronger</a:t>
            </a:r>
          </a:p>
          <a:p>
            <a:r>
              <a:rPr lang="en-US" b="1" dirty="0" smtClean="0"/>
              <a:t>Flint, Michigan</a:t>
            </a:r>
            <a:r>
              <a:rPr lang="en-US" dirty="0" smtClean="0"/>
              <a:t>: workers at the General Motors plant planned a sit-down strike until management agreed to negotiate with them about their demands</a:t>
            </a:r>
          </a:p>
          <a:p>
            <a:r>
              <a:rPr lang="en-US" dirty="0" smtClean="0"/>
              <a:t>44 days: families/friends brought them food and finally the strikers won the right to organize their 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672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John L. Lewis</a:t>
            </a:r>
            <a:r>
              <a:rPr lang="en-US" dirty="0" smtClean="0"/>
              <a:t> – head of the US Mine Workers who fought to unite workers in every industry in a single union</a:t>
            </a:r>
          </a:p>
          <a:p>
            <a:r>
              <a:rPr lang="en-US" dirty="0" smtClean="0"/>
              <a:t>Most unions only represented skilled workers, but Lewis fought to represent even unskilled workers – the were the largest group in the labor unions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0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next two years would be one of the most sever economic crisis in US history</a:t>
            </a:r>
          </a:p>
          <a:p>
            <a:r>
              <a:rPr lang="en-US" dirty="0" smtClean="0"/>
              <a:t>It came to be called </a:t>
            </a:r>
            <a:r>
              <a:rPr lang="en-US" u="sng" dirty="0" smtClean="0"/>
              <a:t>The Great Depression</a:t>
            </a:r>
            <a:endParaRPr lang="en-US" dirty="0" smtClean="0"/>
          </a:p>
          <a:p>
            <a:r>
              <a:rPr lang="en-US" dirty="0" smtClean="0"/>
              <a:t>However the crash of the stock market was not the sole factor which caused this depression</a:t>
            </a:r>
          </a:p>
          <a:p>
            <a:r>
              <a:rPr lang="en-US" dirty="0" smtClean="0"/>
              <a:t>An </a:t>
            </a:r>
            <a:r>
              <a:rPr lang="en-US" u="sng" dirty="0" smtClean="0"/>
              <a:t>unbalanced economy</a:t>
            </a:r>
            <a:r>
              <a:rPr lang="en-US" dirty="0" smtClean="0"/>
              <a:t>, a </a:t>
            </a:r>
            <a:r>
              <a:rPr lang="en-US" u="sng" dirty="0" smtClean="0"/>
              <a:t>credit crisis</a:t>
            </a:r>
            <a:r>
              <a:rPr lang="en-US" dirty="0" smtClean="0"/>
              <a:t>, </a:t>
            </a:r>
            <a:r>
              <a:rPr lang="en-US" u="sng" dirty="0" smtClean="0"/>
              <a:t>international depression</a:t>
            </a:r>
            <a:r>
              <a:rPr lang="en-US" dirty="0" smtClean="0"/>
              <a:t>, and </a:t>
            </a:r>
            <a:r>
              <a:rPr lang="en-US" u="sng" dirty="0" smtClean="0"/>
              <a:t>joblessness</a:t>
            </a:r>
            <a:r>
              <a:rPr lang="en-US" dirty="0" smtClean="0"/>
              <a:t> and </a:t>
            </a:r>
            <a:r>
              <a:rPr lang="en-US" u="sng" dirty="0" smtClean="0"/>
              <a:t>poverty</a:t>
            </a:r>
            <a:r>
              <a:rPr lang="en-US" dirty="0" smtClean="0"/>
              <a:t> were also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335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Congress of Industrial Organization</a:t>
            </a:r>
            <a:r>
              <a:rPr lang="en-US" dirty="0" smtClean="0"/>
              <a:t> – helped create industrial union</a:t>
            </a:r>
            <a:endParaRPr lang="en-US" b="1" dirty="0" smtClean="0"/>
          </a:p>
          <a:p>
            <a:r>
              <a:rPr lang="en-US" b="1" dirty="0" smtClean="0"/>
              <a:t>National Labor Relations Act</a:t>
            </a:r>
            <a:r>
              <a:rPr lang="en-US" dirty="0" smtClean="0"/>
              <a:t> (</a:t>
            </a:r>
            <a:r>
              <a:rPr lang="en-US" b="1" dirty="0" smtClean="0"/>
              <a:t>Wagner Act)</a:t>
            </a:r>
            <a:r>
              <a:rPr lang="en-US" dirty="0" smtClean="0"/>
              <a:t> – guaranteed workers the right to form union to bargain collectively with employers</a:t>
            </a:r>
          </a:p>
          <a:p>
            <a:r>
              <a:rPr lang="en-US" b="1" dirty="0" smtClean="0"/>
              <a:t>Fair Labor Standards Act</a:t>
            </a:r>
            <a:r>
              <a:rPr lang="en-US" dirty="0" smtClean="0"/>
              <a:t> – banned child labor and set a minimum wage of 40 cents per hour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153678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Opponents of the New Deal took their issues to court</a:t>
            </a:r>
          </a:p>
          <a:p>
            <a:r>
              <a:rPr lang="en-US" dirty="0" smtClean="0"/>
              <a:t>May 1935: Supreme Court ruled that the National Industrial Recovery Act was unconstitutional </a:t>
            </a:r>
          </a:p>
          <a:p>
            <a:r>
              <a:rPr lang="en-US" dirty="0" smtClean="0"/>
              <a:t>The Court claimed that Congress had exceeded its lawful power to regulate interstate 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74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January 1936: Supreme Court struck down on the Agricultural Adjustment Act</a:t>
            </a:r>
          </a:p>
          <a:p>
            <a:r>
              <a:rPr lang="en-US" dirty="0" smtClean="0"/>
              <a:t>Cases were also pending for the Wagner Act, the Social Security Act, and the Tennessee Valley Authority</a:t>
            </a:r>
          </a:p>
          <a:p>
            <a:r>
              <a:rPr lang="en-US" dirty="0" smtClean="0"/>
              <a:t>Some thought the Supreme Court was going to destroy the New Deal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63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Election of 1936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Presidential campaign of 1936: Did the American people support FDR and the New Deal?</a:t>
            </a:r>
          </a:p>
          <a:p>
            <a:r>
              <a:rPr lang="en-US" dirty="0" smtClean="0"/>
              <a:t>FDR’s opponent was Republican </a:t>
            </a:r>
            <a:r>
              <a:rPr lang="en-US" b="1" dirty="0" smtClean="0"/>
              <a:t>Alfred M. Landon</a:t>
            </a:r>
            <a:r>
              <a:rPr lang="en-US" dirty="0" smtClean="0"/>
              <a:t> who also gained the support of many dissatisfied Democrats of FDR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095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election day, FDR received 61% of the popular vote which was the greatest landslide at the time</a:t>
            </a:r>
          </a:p>
          <a:p>
            <a:r>
              <a:rPr lang="en-US" dirty="0" smtClean="0"/>
              <a:t>His support came from progressives, liberals, the poor and unemployed, urban workers, and African Americans</a:t>
            </a:r>
          </a:p>
          <a:p>
            <a:r>
              <a:rPr lang="en-US" dirty="0" smtClean="0"/>
              <a:t>These groups would also form the nucleus of the Democratic Party for future decades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747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Roosevelt’s “Court-Packing”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reelection, FDR took action to prevent the Supreme Court from undoing the New Deal</a:t>
            </a:r>
          </a:p>
          <a:p>
            <a:pPr lvl="1"/>
            <a:r>
              <a:rPr lang="en-US" dirty="0" smtClean="0"/>
              <a:t>Asked Congress to increase the # of supreme justices from 9 to 15</a:t>
            </a:r>
          </a:p>
          <a:p>
            <a:pPr lvl="1"/>
            <a:r>
              <a:rPr lang="en-US" dirty="0" smtClean="0"/>
              <a:t>He appointed 6 new justices – those who supported him</a:t>
            </a:r>
          </a:p>
        </p:txBody>
      </p:sp>
    </p:spTree>
    <p:extLst>
      <p:ext uri="{BB962C8B-B14F-4D97-AF65-F5344CB8AC3E}">
        <p14:creationId xmlns:p14="http://schemas.microsoft.com/office/powerpoint/2010/main" val="20733040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Roosevelt 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By 1937 the national income had nearly returned to its 1929 level</a:t>
            </a:r>
          </a:p>
          <a:p>
            <a:r>
              <a:rPr lang="en-US" dirty="0" smtClean="0"/>
              <a:t>FDR thought that the Depression was over so he reduced government spending on relief and job programs in order to reduce the debt</a:t>
            </a:r>
          </a:p>
          <a:p>
            <a:r>
              <a:rPr lang="en-US" dirty="0" smtClean="0"/>
              <a:t>The economy faltered immediately</a:t>
            </a:r>
          </a:p>
          <a:p>
            <a:r>
              <a:rPr lang="en-US" dirty="0" smtClean="0"/>
              <a:t>Farm prices dropped, millions of people lost their jobs, hard times returned</a:t>
            </a:r>
          </a:p>
          <a:p>
            <a:r>
              <a:rPr lang="en-US" dirty="0" smtClean="0"/>
              <a:t>This became to be known as the </a:t>
            </a:r>
            <a:r>
              <a:rPr lang="en-US" b="1" dirty="0" smtClean="0"/>
              <a:t>Roosevelt Recession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Unbalanced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 income shrank</a:t>
            </a:r>
          </a:p>
          <a:p>
            <a:r>
              <a:rPr lang="en-US" dirty="0" smtClean="0"/>
              <a:t>Industries declined</a:t>
            </a:r>
          </a:p>
          <a:p>
            <a:r>
              <a:rPr lang="en-US" dirty="0" smtClean="0"/>
              <a:t>The automobile and construction industries suffered from lagging orders</a:t>
            </a:r>
          </a:p>
          <a:p>
            <a:r>
              <a:rPr lang="en-US" dirty="0" smtClean="0"/>
              <a:t>Employers cut wages and laid off workers</a:t>
            </a:r>
          </a:p>
          <a:p>
            <a:r>
              <a:rPr lang="en-US" dirty="0" smtClean="0"/>
              <a:t>With incomes slashed, Americans could no longer afford consumer goods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37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538</TotalTime>
  <Words>3801</Words>
  <Application>Microsoft Macintosh PowerPoint</Application>
  <PresentationFormat>On-screen Show (4:3)</PresentationFormat>
  <Paragraphs>356</Paragraphs>
  <Slides>86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Pushpin</vt:lpstr>
      <vt:lpstr>The Depression &amp; FDR</vt:lpstr>
      <vt:lpstr>The Great Depression</vt:lpstr>
      <vt:lpstr>The Boom</vt:lpstr>
      <vt:lpstr>The Boom</vt:lpstr>
      <vt:lpstr>The Crash</vt:lpstr>
      <vt:lpstr>The Crash</vt:lpstr>
      <vt:lpstr>The Crash</vt:lpstr>
      <vt:lpstr>The Depression</vt:lpstr>
      <vt:lpstr>Unbalanced Economy</vt:lpstr>
      <vt:lpstr>Unbalanced Economy</vt:lpstr>
      <vt:lpstr>Credit Crisis</vt:lpstr>
      <vt:lpstr>International Depression</vt:lpstr>
      <vt:lpstr>Joblessness &amp; Poverty</vt:lpstr>
      <vt:lpstr>Joblessness &amp; Poverty</vt:lpstr>
      <vt:lpstr>Hoovervilles </vt:lpstr>
      <vt:lpstr>Hoover &amp; the Crisis</vt:lpstr>
      <vt:lpstr>Hoover &amp; the Crisis</vt:lpstr>
      <vt:lpstr>Government Action</vt:lpstr>
      <vt:lpstr>Government Action</vt:lpstr>
      <vt:lpstr>The Bonus Army</vt:lpstr>
      <vt:lpstr>The Bonus Army</vt:lpstr>
      <vt:lpstr>Hoover’s Response</vt:lpstr>
      <vt:lpstr>Hoover’s Response</vt:lpstr>
      <vt:lpstr>Americans’ Response</vt:lpstr>
      <vt:lpstr>Roosevelt’s New Deal</vt:lpstr>
      <vt:lpstr>Franklin D. Roosevelt</vt:lpstr>
      <vt:lpstr>Early Years of Promise</vt:lpstr>
      <vt:lpstr>Unfortunate Event</vt:lpstr>
      <vt:lpstr>Return to Politics</vt:lpstr>
      <vt:lpstr>FDR Takes Charge</vt:lpstr>
      <vt:lpstr>FDR Takes Charge</vt:lpstr>
      <vt:lpstr>Restoring Confidence in Banks</vt:lpstr>
      <vt:lpstr>Restoring Confidence in Banks</vt:lpstr>
      <vt:lpstr>The Hundred Days</vt:lpstr>
      <vt:lpstr>The Hundred Days</vt:lpstr>
      <vt:lpstr>The New Deal Takes Shape</vt:lpstr>
      <vt:lpstr>Jobs &amp; Relief</vt:lpstr>
      <vt:lpstr>Jobs &amp; Relief</vt:lpstr>
      <vt:lpstr>Agricultural Adjustment Act</vt:lpstr>
      <vt:lpstr>Agricultural Adjustment Act</vt:lpstr>
      <vt:lpstr>Rebuilding a Region</vt:lpstr>
      <vt:lpstr>Helping Business &amp; Labor</vt:lpstr>
      <vt:lpstr>Helping Business &amp; Labor</vt:lpstr>
      <vt:lpstr>Helping Business &amp; Labor</vt:lpstr>
      <vt:lpstr>Helping Business &amp; Labor</vt:lpstr>
      <vt:lpstr>Life During the Depression</vt:lpstr>
      <vt:lpstr>Hard Times in America</vt:lpstr>
      <vt:lpstr>Women Go to Work</vt:lpstr>
      <vt:lpstr>Women Go to Work</vt:lpstr>
      <vt:lpstr>Women Go to Work</vt:lpstr>
      <vt:lpstr>Eleanor Roosevelt</vt:lpstr>
      <vt:lpstr>The Dust Bowl</vt:lpstr>
      <vt:lpstr>The Dust Bowl</vt:lpstr>
      <vt:lpstr>Plight of Minorities</vt:lpstr>
      <vt:lpstr>African Americans</vt:lpstr>
      <vt:lpstr>African Americans</vt:lpstr>
      <vt:lpstr>Native Americans</vt:lpstr>
      <vt:lpstr>Native Americans</vt:lpstr>
      <vt:lpstr>Hispanic Americans</vt:lpstr>
      <vt:lpstr>Radical Political Movements</vt:lpstr>
      <vt:lpstr>Socialism / Communism</vt:lpstr>
      <vt:lpstr>Fascism</vt:lpstr>
      <vt:lpstr>Entertainment &amp; the Arts</vt:lpstr>
      <vt:lpstr>Radio </vt:lpstr>
      <vt:lpstr>At the Movies</vt:lpstr>
      <vt:lpstr>Images of the Times</vt:lpstr>
      <vt:lpstr>James Agee &amp; Walker Evans</vt:lpstr>
      <vt:lpstr>Grant Wood &amp; Thomas Hart</vt:lpstr>
      <vt:lpstr>Effects of the New Deal</vt:lpstr>
      <vt:lpstr>New Deal Opponents</vt:lpstr>
      <vt:lpstr>Demanding More Reform</vt:lpstr>
      <vt:lpstr>Demanding More Reform</vt:lpstr>
      <vt:lpstr>Demanding More Reform</vt:lpstr>
      <vt:lpstr>Demanding More Reform</vt:lpstr>
      <vt:lpstr>Creating Jobs</vt:lpstr>
      <vt:lpstr>Creating Jobs</vt:lpstr>
      <vt:lpstr>Help for Those in Need</vt:lpstr>
      <vt:lpstr>Labor Movement</vt:lpstr>
      <vt:lpstr>Labor Movement</vt:lpstr>
      <vt:lpstr>Labor Movement</vt:lpstr>
      <vt:lpstr>Supreme Court</vt:lpstr>
      <vt:lpstr>Supreme Court</vt:lpstr>
      <vt:lpstr>Election of 1936</vt:lpstr>
      <vt:lpstr>Second Term</vt:lpstr>
      <vt:lpstr>Roosevelt’s “Court-Packing” Plan</vt:lpstr>
      <vt:lpstr>The Roosevelt Recession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Depression &amp; FDR</dc:title>
  <dc:creator>Jeton Amiti</dc:creator>
  <cp:lastModifiedBy>Microsoft Office User</cp:lastModifiedBy>
  <cp:revision>37</cp:revision>
  <dcterms:created xsi:type="dcterms:W3CDTF">2013-04-26T12:13:16Z</dcterms:created>
  <dcterms:modified xsi:type="dcterms:W3CDTF">2014-03-31T17:51:09Z</dcterms:modified>
</cp:coreProperties>
</file>