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470" autoAdjust="0"/>
  </p:normalViewPr>
  <p:slideViewPr>
    <p:cSldViewPr snapToGrid="0" snapToObjects="1">
      <p:cViewPr varScale="1">
        <p:scale>
          <a:sx n="98" d="100"/>
          <a:sy n="98" d="100"/>
        </p:scale>
        <p:origin x="-5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4/28/14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4/28/14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4/28/14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4/28/14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4/28/14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4/28/14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4/28/14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4/28/14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4/28/14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4/28/14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4/28/14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10FC3EB-42FB-4C38-8CAE-7A1293B83421}" type="datetime1">
              <a:rPr lang="en-US" smtClean="0"/>
              <a:pPr/>
              <a:t>4/28/14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8.gi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0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1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2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3.gi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7.gi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8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g"/><Relationship Id="rId3" Type="http://schemas.openxmlformats.org/officeDocument/2006/relationships/image" Target="../media/image40.gi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War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1939-1945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Joseph-stalin3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2" b="984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942328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b="0" dirty="0"/>
              <a:t>Late 1920s: </a:t>
            </a:r>
            <a:r>
              <a:rPr lang="en-US" dirty="0"/>
              <a:t>Joseph Stalin</a:t>
            </a:r>
            <a:r>
              <a:rPr lang="en-US" b="0" dirty="0"/>
              <a:t> rose to power as the Communist leader of the Soviet Union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He demanded complete obedience from the people he ruled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He executed his rivals, ordered the deaths of thousands suspected of supporting his rivals, and sent millions of Russians to labor camps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He also reorganized the nation’s economy, forcing millions of people onto government-owned farms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Soviet </a:t>
            </a:r>
            <a:r>
              <a:rPr lang="en-US" dirty="0" err="1" smtClean="0"/>
              <a:t>UNion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79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Begins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September 1, 1939: Hitler sent his armies to invade </a:t>
            </a:r>
            <a:r>
              <a:rPr lang="en-US" dirty="0" smtClean="0"/>
              <a:t>Poland</a:t>
            </a:r>
            <a:endParaRPr lang="en-US" b="0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Two days later GB &amp; France declare war on Germany</a:t>
            </a:r>
          </a:p>
          <a:p>
            <a:pPr marL="800100" lvl="1" indent="-342900">
              <a:buFont typeface="Arial"/>
              <a:buChar char="•"/>
            </a:pPr>
            <a:r>
              <a:rPr lang="en-US" b="0" dirty="0" smtClean="0"/>
              <a:t>World War II had begun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The Germans blasted holes in the Polish defense with planes and machines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They called it a </a:t>
            </a:r>
            <a:r>
              <a:rPr lang="en-US" b="1" dirty="0" smtClean="0"/>
              <a:t>blitzkrieg</a:t>
            </a:r>
            <a:r>
              <a:rPr lang="en-US" dirty="0" smtClean="0"/>
              <a:t> – “lightning war”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Afterwards the Soviet Union moved in and occupied eastern Poland to divide the country along with Germany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Stalin also forced the Baltic countries of Latvia, Lithuania, and Estonia to be part of the Soviet Union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88623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Begins</a:t>
            </a:r>
            <a:endParaRPr lang="en-US" dirty="0"/>
          </a:p>
        </p:txBody>
      </p:sp>
      <p:pic>
        <p:nvPicPr>
          <p:cNvPr id="4" name="Content Placeholder 3" descr="poland_divide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2" b="66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5648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 Expands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In April, Hitler attacked </a:t>
            </a:r>
            <a:r>
              <a:rPr lang="en-US" dirty="0" smtClean="0"/>
              <a:t>Denmark </a:t>
            </a:r>
            <a:r>
              <a:rPr lang="en-US" b="0" dirty="0" smtClean="0"/>
              <a:t>&amp; </a:t>
            </a:r>
            <a:r>
              <a:rPr lang="en-US" dirty="0" smtClean="0"/>
              <a:t>Norway</a:t>
            </a:r>
            <a:r>
              <a:rPr lang="en-US" b="0" dirty="0" smtClean="0"/>
              <a:t> and the following month moved to invade the </a:t>
            </a:r>
            <a:r>
              <a:rPr lang="en-US" dirty="0" smtClean="0"/>
              <a:t>Netherlands</a:t>
            </a:r>
            <a:r>
              <a:rPr lang="en-US" b="0" dirty="0" smtClean="0"/>
              <a:t> &amp; </a:t>
            </a:r>
            <a:r>
              <a:rPr lang="en-US" dirty="0" smtClean="0"/>
              <a:t>Belgium</a:t>
            </a:r>
            <a:endParaRPr lang="en-US" b="0" dirty="0" smtClean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In June, Germans crossed the Somme River and continued into France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Italy then joined the war alongside Germany and attacked France from the south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Germany, Italy, and later Japan, formed the </a:t>
            </a:r>
            <a:r>
              <a:rPr lang="en-US" dirty="0" smtClean="0"/>
              <a:t>Axis Powers</a:t>
            </a:r>
            <a:endParaRPr lang="en-US" b="0" dirty="0" smtClean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June 14, 1940 the Germans march into Paris and the French surrender a week later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35252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300px-Battle_of_britain_air_observ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2" r="7782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Great Britain was the only country standing in Hitler’s way of full domination of Europe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August 1940: Germans bombed British shipyards, industries, and cities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The British were inspired by </a:t>
            </a:r>
            <a:r>
              <a:rPr lang="en-US" dirty="0" smtClean="0"/>
              <a:t>Winston Churchill</a:t>
            </a:r>
            <a:r>
              <a:rPr lang="en-US" b="0" dirty="0" smtClean="0"/>
              <a:t> words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The </a:t>
            </a:r>
            <a:r>
              <a:rPr lang="en-US" dirty="0" smtClean="0"/>
              <a:t>Battle of Britain</a:t>
            </a:r>
            <a:r>
              <a:rPr lang="en-US" b="0" dirty="0" smtClean="0"/>
              <a:t> continued until October but Germany never gained control of the island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Britain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450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&amp;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Although most American sympathized with the Allies again, they were determined to avoid war this time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America First Committee</a:t>
            </a:r>
            <a:r>
              <a:rPr lang="en-US" b="0" dirty="0" smtClean="0"/>
              <a:t> – group of isolationists who thought the US should keep out of Europe’s business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Charles Lindbergh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Henry Ford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Roosevelt still took precautions and preparations for the war anyway</a:t>
            </a:r>
          </a:p>
        </p:txBody>
      </p:sp>
    </p:spTree>
    <p:extLst>
      <p:ext uri="{BB962C8B-B14F-4D97-AF65-F5344CB8AC3E}">
        <p14:creationId xmlns:p14="http://schemas.microsoft.com/office/powerpoint/2010/main" val="3047669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1940 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FDR runs for a third term, breaking the tradition set by Washington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Republicans chose Wendell L. Willkie as their candidate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Willkie approve most of the New Deal and generally agreed with FDR’s foreign policy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In his campaign FDR promised Americans, </a:t>
            </a:r>
            <a:r>
              <a:rPr lang="en-US" b="0" i="1" dirty="0" smtClean="0"/>
              <a:t>“your boys are not going to be sent into any foreign wars”</a:t>
            </a:r>
            <a:endParaRPr lang="en-US" b="0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He won the victory easily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3512738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</a:t>
            </a:r>
            <a:r>
              <a:rPr lang="en-US" smtClean="0"/>
              <a:t>Involvement </a:t>
            </a:r>
            <a:r>
              <a:rPr lang="en-US" dirty="0" smtClean="0"/>
              <a:t>Grows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After the election FDR moves to support the Allies openly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Lend-Lease Act</a:t>
            </a:r>
            <a:r>
              <a:rPr lang="en-US" b="0" dirty="0" smtClean="0"/>
              <a:t> – allowed America to sell, lend or lease arms or other war supplies to any nation considered “vital to the defense of the US”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Britain was running out of cash and so they were the 1</a:t>
            </a:r>
            <a:r>
              <a:rPr lang="en-US" b="0" baseline="30000" dirty="0" smtClean="0"/>
              <a:t>st</a:t>
            </a:r>
            <a:r>
              <a:rPr lang="en-US" b="0" dirty="0" smtClean="0"/>
              <a:t> to use this act to acquire weapons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Isolationists of course opposed this act. Why?</a:t>
            </a:r>
          </a:p>
          <a:p>
            <a:pPr marL="800100" lvl="1" indent="-342900">
              <a:buFont typeface="Arial"/>
              <a:buChar char="•"/>
            </a:pP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3844331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Roosevelt_and_Churchill_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" r="222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0" dirty="0"/>
              <a:t>August 1941: FDR &amp; Churchill met and discussed the </a:t>
            </a:r>
            <a:r>
              <a:rPr lang="en-US" sz="2000" dirty="0"/>
              <a:t>Atlantic Charter</a:t>
            </a:r>
            <a:endParaRPr lang="en-US" sz="2000" b="0" dirty="0"/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The 2 nations pledged that the people of every nation would be free to choose their own form of government and live free of “fear &amp; want”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Disarmament</a:t>
            </a:r>
            <a:r>
              <a:rPr lang="en-US" sz="2000" b="0" dirty="0"/>
              <a:t> – giving up military weapons</a:t>
            </a:r>
            <a:endParaRPr lang="en-US" sz="20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Atlantic Charter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105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 Threat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b="0" dirty="0" smtClean="0"/>
              <a:t>After the fall of France, the Japanese move in and take the French colony of Indochina </a:t>
            </a:r>
          </a:p>
          <a:p>
            <a:pPr marL="285750" indent="-285750">
              <a:buFont typeface="Arial"/>
              <a:buChar char="•"/>
            </a:pPr>
            <a:r>
              <a:rPr lang="en-US" b="0" dirty="0" smtClean="0"/>
              <a:t>They also plan to take the Dutch East Indies, British Malaya, and the American territory of the Philippines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To acquire rubber and oil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177139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Dictators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Dictators – leaders who control their nations by force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In the 1920s: Adolf Hitler gained much popularity in Germany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He was among many ruthless leaders who rose to power by taking advantage of people’s anger &amp; suffering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Some Europeans resented the terms of the Treaty of Versailles after WWI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Hitler, like other leaders, promised a better life which they described with a glorious future</a:t>
            </a:r>
          </a:p>
        </p:txBody>
      </p:sp>
    </p:spTree>
    <p:extLst>
      <p:ext uri="{BB962C8B-B14F-4D97-AF65-F5344CB8AC3E}">
        <p14:creationId xmlns:p14="http://schemas.microsoft.com/office/powerpoint/2010/main" val="3810714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Responds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The US responds by applying economic pressure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FDR froze all Japanese assets in American banks preventing them from obtaining money they had in the US</a:t>
            </a:r>
          </a:p>
          <a:p>
            <a:pPr marL="800100" lvl="1" indent="-342900">
              <a:buFont typeface="Arial"/>
              <a:buChar char="•"/>
            </a:pPr>
            <a:r>
              <a:rPr lang="en-US" b="0" dirty="0" smtClean="0"/>
              <a:t>He stopped the sale of oil, gasoline, and other natural resources to Japan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This angered the Japanese</a:t>
            </a:r>
          </a:p>
        </p:txBody>
      </p:sp>
    </p:spTree>
    <p:extLst>
      <p:ext uri="{BB962C8B-B14F-4D97-AF65-F5344CB8AC3E}">
        <p14:creationId xmlns:p14="http://schemas.microsoft.com/office/powerpoint/2010/main" val="481917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ttack_on_Pearl_Harbor_Japanese_planes_view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9" r="944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sz="1800" b="0" dirty="0"/>
              <a:t>At 7:55 on Sunday, December 7, 1941: Japanese warplanes attacked the American military base at Pearl Harbor, Hawaii</a:t>
            </a:r>
          </a:p>
          <a:p>
            <a:pPr marL="342900" indent="-342900">
              <a:buFont typeface="Arial"/>
              <a:buChar char="•"/>
            </a:pPr>
            <a:r>
              <a:rPr lang="en-US" sz="1800" b="0" dirty="0"/>
              <a:t>Americans were very vulnerable to this attack</a:t>
            </a:r>
          </a:p>
          <a:p>
            <a:pPr marL="800100" lvl="1" indent="-342900">
              <a:buFont typeface="Arial"/>
              <a:buChar char="•"/>
            </a:pPr>
            <a:r>
              <a:rPr lang="en-US" sz="1800" dirty="0"/>
              <a:t>Ships were anchored in a neat row</a:t>
            </a:r>
          </a:p>
          <a:p>
            <a:pPr marL="800100" lvl="1" indent="-342900">
              <a:buFont typeface="Arial"/>
              <a:buChar char="•"/>
            </a:pPr>
            <a:r>
              <a:rPr lang="en-US" sz="1800" dirty="0"/>
              <a:t>Airplanes were grouped together on the airfield</a:t>
            </a:r>
          </a:p>
          <a:p>
            <a:pPr marL="800100" lvl="1" indent="-342900">
              <a:buFont typeface="Arial"/>
              <a:buChar char="•"/>
            </a:pPr>
            <a:r>
              <a:rPr lang="en-US" sz="1800" dirty="0"/>
              <a:t>They were easy targets for the Japanese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on Pearl Harbor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094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86118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" t="6239" r="3270"/>
          <a:stretch/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0" dirty="0" smtClean="0"/>
              <a:t>The attack destroyed many battleships, cruisers, and other vessels</a:t>
            </a:r>
          </a:p>
          <a:p>
            <a:pPr marL="285750" indent="-285750">
              <a:buFont typeface="Arial"/>
              <a:buChar char="•"/>
            </a:pPr>
            <a:r>
              <a:rPr lang="en-US" sz="2000" b="0" dirty="0" smtClean="0"/>
              <a:t>Hundreds of planes were destroyed or damaged</a:t>
            </a:r>
          </a:p>
          <a:p>
            <a:pPr marL="285750" indent="-285750">
              <a:buFont typeface="Arial"/>
              <a:buChar char="•"/>
            </a:pPr>
            <a:r>
              <a:rPr lang="en-US" sz="2000" b="0" dirty="0" smtClean="0"/>
              <a:t>More than 2,300 soldiers, sailors, and civilians were killed</a:t>
            </a:r>
            <a:endParaRPr lang="en-US" sz="2000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on Pearl Harbor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227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dr12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 r="1389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0" dirty="0" smtClean="0"/>
              <a:t>This was the worst defeat on American soil in history</a:t>
            </a:r>
          </a:p>
          <a:p>
            <a:pPr marL="285750" indent="-285750">
              <a:buFont typeface="Arial"/>
              <a:buChar char="•"/>
            </a:pPr>
            <a:r>
              <a:rPr lang="en-US" sz="2000" b="0" dirty="0" smtClean="0"/>
              <a:t>The day after the attack, FDR asked Congress for a declaration of war</a:t>
            </a:r>
          </a:p>
          <a:p>
            <a:pPr marL="285750" indent="-285750">
              <a:buFont typeface="Arial"/>
              <a:buChar char="•"/>
            </a:pPr>
            <a:r>
              <a:rPr lang="en-US" sz="2000" b="0" dirty="0" smtClean="0"/>
              <a:t>December 11, the Axis Powers declared war on the US</a:t>
            </a:r>
          </a:p>
          <a:p>
            <a:pPr marL="285750" indent="-285750">
              <a:buFont typeface="Arial"/>
              <a:buChar char="•"/>
            </a:pPr>
            <a:r>
              <a:rPr lang="en-US" sz="2000" b="0" dirty="0" smtClean="0"/>
              <a:t>The US joined the </a:t>
            </a:r>
            <a:r>
              <a:rPr lang="en-US" sz="2000" dirty="0" smtClean="0"/>
              <a:t>Allies</a:t>
            </a:r>
            <a:r>
              <a:rPr lang="en-US" sz="2000" b="0" dirty="0" smtClean="0"/>
              <a:t> – GB, France, China, Soviet Union</a:t>
            </a:r>
            <a:endParaRPr lang="en-US" sz="2000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Pearl Harbor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379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 the home front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World war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23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 Prepares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Pearl Harbor united Americans to stick together and be prepared for the war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America was already preparing for the war prior to the attack with the Selective Service Acts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But now more than 15 million Americans had joined the armed forces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About 260,000 served in the WACs (Women’s Army Corps), the WAVES (Women Appointed for Volunteer Emergency)  and women’s units in the marines, Coast Guard, and army</a:t>
            </a:r>
          </a:p>
        </p:txBody>
      </p:sp>
    </p:spTree>
    <p:extLst>
      <p:ext uri="{BB962C8B-B14F-4D97-AF65-F5344CB8AC3E}">
        <p14:creationId xmlns:p14="http://schemas.microsoft.com/office/powerpoint/2010/main" val="2581782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Financing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How do we raise the money for the war?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Revenue Act of 1942</a:t>
            </a:r>
            <a:r>
              <a:rPr lang="en-US" b="0" dirty="0" smtClean="0"/>
              <a:t> – raised corporate taxes and required nearly all Americans to pay income taxes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The government also borrowed money to finance the war by selling war bonds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Movie stars and celebrities urged people to buy war bonds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22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frican-americans-wwii-001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3" b="16103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57200" y="5456608"/>
            <a:ext cx="8153400" cy="1385712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Industry soared during the war with factories producing more than 70,000 ships, almost 100,000 tanks and airplanes, and millions of guns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Those who stayed at home had to provide food and shelter for all those in uniform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Production helped restore prosperity to the country after years of the Depression</a:t>
            </a:r>
            <a:endParaRPr lang="en-US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Wartime 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217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sacrifices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Separation from loved ones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Shortages of many consumer goods – automakers stopped making new cars and turned to making tanks, planes, and trucks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Rationing</a:t>
            </a:r>
            <a:r>
              <a:rPr lang="en-US" b="0" dirty="0" smtClean="0"/>
              <a:t> – consumers could only buy limited numbers of goods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112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uncle-sam-victory-garden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4" r="1102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b="0" dirty="0"/>
              <a:t>“Victory gardens” – growing vegetables instead of buying them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Children collected scrap metal for use in industry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Civil Defense</a:t>
            </a:r>
            <a:r>
              <a:rPr lang="en-US" b="0" dirty="0"/>
              <a:t> – protective measures in case of attack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Office of War Information</a:t>
            </a:r>
            <a:r>
              <a:rPr lang="en-US" b="0" dirty="0"/>
              <a:t> – promoted patriotism and helped keep Americans united behind the war </a:t>
            </a:r>
            <a:r>
              <a:rPr lang="en-US" b="0" dirty="0" err="1"/>
              <a:t>effot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Helping the war effort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437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Benito Mussolini – rose to power by appealing to the resenting of many Italians who felt they had not won enough in the Versailles treaty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He introduced fascism – extreme nationalism and racism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His Fascist Party gained enough popularity to force the king out of Italy and declare him the head of government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He then went on to ban all political parties except his own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373301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More women than ever had entered the labor force since the men went on to fight in the war, again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Rosie the Riveter</a:t>
            </a:r>
            <a:r>
              <a:rPr lang="en-US" b="0" dirty="0" smtClean="0"/>
              <a:t> – an advertising campaign character who encouraged women to take factory jobs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They still earned less than men however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Most women lost their jobs after the war was over because the men had returned to reclaim their jobs</a:t>
            </a:r>
            <a:endParaRPr lang="en-US" dirty="0"/>
          </a:p>
        </p:txBody>
      </p:sp>
      <p:pic>
        <p:nvPicPr>
          <p:cNvPr id="8" name="Content Placeholder 7" descr="women-in-wwii-01-loc-rosie-the-riveter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" r="29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8981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About 1 million African American men &amp; women served in the armed forces during the war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Most were given low-level assignments at first and were kept in segregated units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This changed gradually and in 1942 the army trained whites and blacks together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Tuskegee Airmen</a:t>
            </a:r>
            <a:r>
              <a:rPr lang="en-US" b="0" dirty="0" smtClean="0"/>
              <a:t> – 332</a:t>
            </a:r>
            <a:r>
              <a:rPr lang="en-US" b="0" baseline="30000" dirty="0" smtClean="0"/>
              <a:t>nd</a:t>
            </a:r>
            <a:r>
              <a:rPr lang="en-US" b="0" dirty="0" smtClean="0"/>
              <a:t> Fight Group; shot down more than 200 enemy planes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Benjamin Davis, Jr.</a:t>
            </a:r>
            <a:r>
              <a:rPr lang="en-US" b="0" dirty="0" smtClean="0"/>
              <a:t> – became the 1</a:t>
            </a:r>
            <a:r>
              <a:rPr lang="en-US" b="0" baseline="30000" dirty="0" smtClean="0"/>
              <a:t>st</a:t>
            </a:r>
            <a:r>
              <a:rPr lang="en-US" b="0" dirty="0" smtClean="0"/>
              <a:t> African American general in the US Air Force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A. Philip Randolph</a:t>
            </a:r>
            <a:r>
              <a:rPr lang="en-US" b="0" dirty="0" smtClean="0"/>
              <a:t> – demanded that government ban discrimination against African Americans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575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0" dirty="0" smtClean="0"/>
              <a:t>Many left reservations to work in defense industries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Ira Hayes</a:t>
            </a:r>
            <a:r>
              <a:rPr lang="en-US" sz="2000" b="0" dirty="0" smtClean="0"/>
              <a:t> – a hero in the battle for Iwo Jima in the Pacific</a:t>
            </a:r>
          </a:p>
          <a:p>
            <a:pPr marL="342900" indent="-342900">
              <a:buFont typeface="Arial"/>
              <a:buChar char="•"/>
            </a:pPr>
            <a:r>
              <a:rPr lang="en-US" sz="2000" b="0" dirty="0" smtClean="0"/>
              <a:t>“Code Talkers” – Navajo group who used code language, which was based on the Navajo language, to send messages</a:t>
            </a:r>
            <a:endParaRPr lang="en-US" sz="2000" b="0" dirty="0"/>
          </a:p>
        </p:txBody>
      </p:sp>
      <p:pic>
        <p:nvPicPr>
          <p:cNvPr id="5" name="Content Placeholder 4" descr="tumblr_lui021ApeA1qb1quio1_400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9" r="168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6014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Hispanic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 b="0" dirty="0" smtClean="0"/>
              <a:t>More than 250,000 Hispanic Americans served in the armed forces</a:t>
            </a:r>
          </a:p>
          <a:p>
            <a:pPr marL="457200" indent="-457200">
              <a:buFont typeface="Arial"/>
              <a:buChar char="•"/>
            </a:pPr>
            <a:r>
              <a:rPr lang="en-US" sz="2000" b="0" dirty="0" smtClean="0"/>
              <a:t>The Medal of Honor was awarded to 12 Mexican Americans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Mercedes </a:t>
            </a:r>
            <a:r>
              <a:rPr lang="en-US" sz="2000" dirty="0" err="1" smtClean="0"/>
              <a:t>Cubria</a:t>
            </a:r>
            <a:r>
              <a:rPr lang="en-US" sz="2000" b="0" dirty="0" smtClean="0"/>
              <a:t> – 1</a:t>
            </a:r>
            <a:r>
              <a:rPr lang="en-US" sz="2000" b="0" baseline="30000" dirty="0" smtClean="0"/>
              <a:t>st</a:t>
            </a:r>
            <a:r>
              <a:rPr lang="en-US" sz="2000" b="0" dirty="0" smtClean="0"/>
              <a:t> Hispanic woman officer in the WAC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err="1" smtClean="0"/>
              <a:t>Horacio</a:t>
            </a:r>
            <a:r>
              <a:rPr lang="en-US" sz="2000" dirty="0" smtClean="0"/>
              <a:t> </a:t>
            </a:r>
            <a:r>
              <a:rPr lang="en-US" sz="2000" dirty="0" err="1" smtClean="0"/>
              <a:t>Rivero</a:t>
            </a:r>
            <a:r>
              <a:rPr lang="en-US" sz="2000" b="0" dirty="0" smtClean="0"/>
              <a:t> – 1</a:t>
            </a:r>
            <a:r>
              <a:rPr lang="en-US" sz="2000" b="0" baseline="30000" dirty="0" smtClean="0"/>
              <a:t>st</a:t>
            </a:r>
            <a:r>
              <a:rPr lang="en-US" sz="2000" b="0" dirty="0" smtClean="0"/>
              <a:t> Hispanic 4-star admiral </a:t>
            </a:r>
            <a:r>
              <a:rPr lang="en-US" b="0" dirty="0" smtClean="0"/>
              <a:t>since David Farragut to serve in the US Navy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Bracero</a:t>
            </a:r>
            <a:r>
              <a:rPr lang="en-US" sz="2000" b="0" dirty="0" smtClean="0"/>
              <a:t> – program which stimulated emigration from Mexico during the war years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53128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After Pearl Harbor, Japanese Americans were feared and hated by many other Americans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2/3 of Japanese Americans were </a:t>
            </a:r>
            <a:r>
              <a:rPr lang="en-US" dirty="0" smtClean="0"/>
              <a:t>Nisei</a:t>
            </a:r>
            <a:r>
              <a:rPr lang="en-US" b="0" dirty="0" smtClean="0"/>
              <a:t> – American citizens who had been born in the US; but they were still questioned by others</a:t>
            </a:r>
          </a:p>
          <a:p>
            <a:pPr marL="342900" indent="-342900">
              <a:buFont typeface="Arial"/>
              <a:buChar char="•"/>
            </a:pPr>
            <a:endParaRPr lang="en-US" b="0" dirty="0"/>
          </a:p>
        </p:txBody>
      </p:sp>
      <p:pic>
        <p:nvPicPr>
          <p:cNvPr id="5" name="Content Placeholder 4" descr="2008005170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7" r="136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0867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0" dirty="0"/>
              <a:t>T</a:t>
            </a:r>
            <a:r>
              <a:rPr lang="en-US" sz="2000" b="0" dirty="0" smtClean="0"/>
              <a:t>he government feared that these Japanese Americans were a danger</a:t>
            </a:r>
          </a:p>
          <a:p>
            <a:pPr marL="342900" indent="-342900">
              <a:buFont typeface="Arial"/>
              <a:buChar char="•"/>
            </a:pPr>
            <a:r>
              <a:rPr lang="en-US" sz="2000" b="0" dirty="0" smtClean="0"/>
              <a:t>The President ordered the army to relocate more than 100,000  West Coast Japanese Americans to detention centers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Internment Camps</a:t>
            </a:r>
            <a:r>
              <a:rPr lang="en-US" sz="2000" b="0" dirty="0" smtClean="0"/>
              <a:t> – crowded and uncomfortable detention camps</a:t>
            </a:r>
            <a:endParaRPr lang="en-US" sz="2000" dirty="0"/>
          </a:p>
        </p:txBody>
      </p:sp>
      <p:pic>
        <p:nvPicPr>
          <p:cNvPr id="5" name="Content Placeholder 4" descr="image8-2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8" r="207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57640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Korematsu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United States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1944 Supreme Court case which upheld the order providing for the relocation of Japanese Americans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1988: Americans acknowledged the injustice of relocation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Congress issued a formal apology and agreed to give each survivor $20,000 as a token of the nation’s regret</a:t>
            </a:r>
            <a:endParaRPr lang="en-US" b="0" dirty="0"/>
          </a:p>
        </p:txBody>
      </p:sp>
      <p:pic>
        <p:nvPicPr>
          <p:cNvPr id="8" name="Content Placeholder 7" descr="korematsu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0" r="65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4212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War in Europe &amp; Africa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World war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870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African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600" b="0" dirty="0" smtClean="0"/>
              <a:t>January 1, 1942: the US joined Britain, the Soviet Union, and 23 other Allied nations in promising to defeat the Axis Powers</a:t>
            </a:r>
          </a:p>
          <a:p>
            <a:pPr marL="342900" indent="-342900">
              <a:buFont typeface="Arial"/>
              <a:buChar char="•"/>
            </a:pPr>
            <a:r>
              <a:rPr lang="en-US" sz="1600" b="0" dirty="0" smtClean="0"/>
              <a:t>German forces occupied almost all of Europe and much of N. Africa</a:t>
            </a:r>
          </a:p>
          <a:p>
            <a:pPr marL="800100" lvl="1" indent="-342900">
              <a:buFont typeface="Arial"/>
              <a:buChar char="•"/>
            </a:pPr>
            <a:r>
              <a:rPr lang="en-US" sz="1600" dirty="0" smtClean="0"/>
              <a:t>If the Germans defeated the Soviets, they would be unstoppable</a:t>
            </a:r>
          </a:p>
          <a:p>
            <a:pPr marL="342900" indent="-342900">
              <a:buFont typeface="Arial"/>
              <a:buChar char="•"/>
            </a:pPr>
            <a:r>
              <a:rPr lang="en-US" sz="1600" b="0" dirty="0" smtClean="0"/>
              <a:t>Although Stalin argued that attacking continental Europe would crush the Germans, Churchill claimed it would have been too difficult a task</a:t>
            </a:r>
          </a:p>
          <a:p>
            <a:pPr marL="342900" indent="-342900">
              <a:buFont typeface="Arial"/>
              <a:buChar char="•"/>
            </a:pPr>
            <a:r>
              <a:rPr lang="en-US" sz="1600" b="0" dirty="0" smtClean="0"/>
              <a:t>In the end, the Allied Powers agreed to attack N. Africa</a:t>
            </a:r>
            <a:endParaRPr lang="en-US" sz="1600" b="0" dirty="0"/>
          </a:p>
        </p:txBody>
      </p:sp>
      <p:pic>
        <p:nvPicPr>
          <p:cNvPr id="6" name="Content Placeholder 5" descr="hist_us_uk_20_ww2_africa_pic_pyramids_scots_indians_1940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4" r="7354"/>
          <a:stretch/>
        </p:blipFill>
        <p:spPr/>
      </p:pic>
    </p:spTree>
    <p:extLst>
      <p:ext uri="{BB962C8B-B14F-4D97-AF65-F5344CB8AC3E}">
        <p14:creationId xmlns:p14="http://schemas.microsoft.com/office/powerpoint/2010/main" val="35557078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African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600" b="0" dirty="0" smtClean="0"/>
              <a:t>November 1942, the British pushed the Germans almost entirely out of Egypt and they prevented the Germans from capturing the Suez Canal</a:t>
            </a:r>
          </a:p>
          <a:p>
            <a:pPr marL="342900" indent="-342900">
              <a:buFont typeface="Arial"/>
              <a:buChar char="•"/>
            </a:pPr>
            <a:r>
              <a:rPr lang="en-US" sz="1600" b="0" dirty="0" smtClean="0"/>
              <a:t>November 8, 1942: American, British, &amp; Canadian forces under general </a:t>
            </a:r>
            <a:r>
              <a:rPr lang="en-US" sz="1600" dirty="0" smtClean="0"/>
              <a:t>Dwight D. Eisenhower</a:t>
            </a:r>
            <a:r>
              <a:rPr lang="en-US" sz="1600" b="0" dirty="0" smtClean="0"/>
              <a:t> landed in Algeria &amp; Morocco</a:t>
            </a:r>
          </a:p>
          <a:p>
            <a:pPr marL="342900" indent="-342900">
              <a:buFont typeface="Arial"/>
              <a:buChar char="•"/>
            </a:pPr>
            <a:r>
              <a:rPr lang="en-US" sz="1600" b="0" dirty="0" smtClean="0"/>
              <a:t>Although the Americans met some defeat in Tunisia, they were backed by general </a:t>
            </a:r>
            <a:r>
              <a:rPr lang="en-US" sz="1600" dirty="0" smtClean="0"/>
              <a:t>George Patton</a:t>
            </a:r>
            <a:r>
              <a:rPr lang="en-US" sz="1600" b="0" dirty="0" smtClean="0"/>
              <a:t> who closed in on the Germans</a:t>
            </a:r>
          </a:p>
          <a:p>
            <a:pPr marL="342900" indent="-342900">
              <a:buFont typeface="Arial"/>
              <a:buChar char="•"/>
            </a:pPr>
            <a:r>
              <a:rPr lang="en-US" sz="1600" b="0" dirty="0" smtClean="0"/>
              <a:t>May 1943: the Allies drove the Germans out of N. Africa</a:t>
            </a:r>
            <a:endParaRPr lang="en-US" sz="1600" b="0" dirty="0"/>
          </a:p>
        </p:txBody>
      </p:sp>
      <p:pic>
        <p:nvPicPr>
          <p:cNvPr id="5" name="Content Placeholder 4" descr="g229847_u78548_portrai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8" r="102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4729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1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0" b="15300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b="0" dirty="0" smtClean="0"/>
              <a:t>Nicknamed “the leader”, he put an end to democratic rule, civil liberties, and a free press</a:t>
            </a:r>
          </a:p>
          <a:p>
            <a:pPr marL="285750" indent="-285750">
              <a:buFont typeface="Arial"/>
              <a:buChar char="•"/>
            </a:pPr>
            <a:r>
              <a:rPr lang="en-US" sz="1800" b="0" dirty="0" smtClean="0"/>
              <a:t>Boys &amp; girls were enrolled in military organizations </a:t>
            </a:r>
          </a:p>
          <a:p>
            <a:pPr marL="285750" indent="-285750">
              <a:buFont typeface="Arial"/>
              <a:buChar char="•"/>
            </a:pPr>
            <a:r>
              <a:rPr lang="en-US" sz="1800" b="0" dirty="0" smtClean="0"/>
              <a:t>He vowed to recapture the glory of the Romans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Benito Mussolini – </a:t>
            </a:r>
            <a:r>
              <a:rPr lang="en-US" i="1" dirty="0" smtClean="0"/>
              <a:t>Il Duce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0622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Invasion of 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By using bases in N. Africa, the allies could launch an attack on Italy, another Axis Power nation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Summer 1943: Sicily was under Ally control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September: Allies were able to land in mainland Italy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The Italians saw the Allies advancing and they managed to overthrow their dictator, Benito Mussolini, and surrender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But the German forces in Italy continued to fight</a:t>
            </a:r>
            <a:endParaRPr lang="en-US" b="0" dirty="0"/>
          </a:p>
        </p:txBody>
      </p:sp>
      <p:pic>
        <p:nvPicPr>
          <p:cNvPr id="6" name="Content Placeholder 5" descr="map0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r="63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82690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Invasion of 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Winter 1943: Allies meet some strong resistance in the central Italian town of </a:t>
            </a:r>
            <a:r>
              <a:rPr lang="en-US" dirty="0" smtClean="0"/>
              <a:t>Monte </a:t>
            </a:r>
            <a:r>
              <a:rPr lang="en-US" dirty="0" err="1" smtClean="0"/>
              <a:t>Cassino</a:t>
            </a:r>
            <a:endParaRPr lang="en-US" b="0" dirty="0" smtClean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January 1944: Allies land in </a:t>
            </a:r>
            <a:r>
              <a:rPr lang="en-US" dirty="0" smtClean="0"/>
              <a:t>Anzio</a:t>
            </a:r>
            <a:r>
              <a:rPr lang="en-US" b="0" dirty="0" smtClean="0"/>
              <a:t>, a seaport near Rome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May 1944: Allies finally break through the German forces and advance further into </a:t>
            </a:r>
            <a:r>
              <a:rPr lang="en-US" dirty="0" smtClean="0"/>
              <a:t>Rome</a:t>
            </a:r>
            <a:endParaRPr lang="en-US" b="0" dirty="0" smtClean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June 1944: Rome was liberated</a:t>
            </a:r>
            <a:endParaRPr lang="en-US" b="0" dirty="0"/>
          </a:p>
        </p:txBody>
      </p:sp>
      <p:pic>
        <p:nvPicPr>
          <p:cNvPr id="6" name="Content Placeholder 5" descr="s_w11_40605089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4" r="239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042014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war over Germany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Summer 1942: British &amp; American air forces began a massive bombing campaign against Germany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Each day: American bombers bombed German factories and cities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Each night: British bombers bombed the same targets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It caused massive destruction and killed thousands of German civilians 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July 1943: Hamburg was devastated after a week-long attack which killed more than 30,000 people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703607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eastern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June 1941: Germans troops had invaded the Soviet Union and moved into the nation’s interior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September 1941: Germans surrounded the city of </a:t>
            </a:r>
            <a:r>
              <a:rPr lang="en-US" dirty="0" smtClean="0"/>
              <a:t>Leningrad</a:t>
            </a:r>
            <a:r>
              <a:rPr lang="en-US" b="0" dirty="0" smtClean="0"/>
              <a:t> and began a </a:t>
            </a:r>
            <a:r>
              <a:rPr lang="en-US" dirty="0" smtClean="0"/>
              <a:t>siege</a:t>
            </a:r>
            <a:r>
              <a:rPr lang="en-US" b="0" dirty="0" smtClean="0"/>
              <a:t> – military blockage which lasted 900 days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As food ran out, the people of Leningrad started to eat horses, cats, and dogs; thousands died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1941: Germans also attacked the capital, </a:t>
            </a:r>
            <a:r>
              <a:rPr lang="en-US" dirty="0" smtClean="0"/>
              <a:t>Moscow</a:t>
            </a:r>
            <a:r>
              <a:rPr lang="en-US" b="0" dirty="0" smtClean="0"/>
              <a:t>, and they actually reached the outskirts of the city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But the Russians somehow reversed their luck and forced the Germans’ to retreat, thanks to bad weather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160079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Easter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Spring 1942: Germany launched another attack but this time on the city of </a:t>
            </a:r>
            <a:r>
              <a:rPr lang="en-US" dirty="0" smtClean="0"/>
              <a:t>Stalingrad</a:t>
            </a:r>
            <a:r>
              <a:rPr lang="en-US" b="0" dirty="0" smtClean="0"/>
              <a:t> which was rich in oil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The Germans were able to capture Stalingrad but the Soviet surprised them by surrounding the city and cut off the German supply lines</a:t>
            </a:r>
          </a:p>
          <a:p>
            <a:pPr marL="342900" indent="-342900">
              <a:buFont typeface="Arial"/>
              <a:buChar char="•"/>
            </a:pPr>
            <a:r>
              <a:rPr lang="en-US" b="0" smtClean="0"/>
              <a:t>February 1943: this </a:t>
            </a:r>
            <a:r>
              <a:rPr lang="en-US" b="0" dirty="0" smtClean="0"/>
              <a:t>brought starvation to the Germans and they finally surrendered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761250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Invasion of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Operation Overlord</a:t>
            </a:r>
            <a:r>
              <a:rPr lang="en-US" b="0" dirty="0" smtClean="0"/>
              <a:t> – invasion of France led by General </a:t>
            </a:r>
            <a:r>
              <a:rPr lang="en-US" dirty="0" smtClean="0"/>
              <a:t>Dwight D. Eisenhower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The plan was for his troops to land in </a:t>
            </a:r>
            <a:r>
              <a:rPr lang="en-US" dirty="0" smtClean="0"/>
              <a:t>Normandy</a:t>
            </a:r>
            <a:r>
              <a:rPr lang="en-US" b="0" dirty="0" smtClean="0"/>
              <a:t> on June 5</a:t>
            </a:r>
            <a:r>
              <a:rPr lang="en-US" b="0" baseline="30000" dirty="0" smtClean="0"/>
              <a:t>th</a:t>
            </a:r>
            <a:r>
              <a:rPr lang="en-US" b="0" dirty="0"/>
              <a:t> </a:t>
            </a:r>
            <a:r>
              <a:rPr lang="en-US" b="0" dirty="0" smtClean="0"/>
              <a:t>but didn’t land until June 6</a:t>
            </a:r>
            <a:r>
              <a:rPr lang="en-US" b="0" baseline="30000" dirty="0" smtClean="0"/>
              <a:t>th</a:t>
            </a:r>
            <a:r>
              <a:rPr lang="en-US" b="0" dirty="0" smtClean="0"/>
              <a:t> because of rough seas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June 6, 1944: </a:t>
            </a:r>
            <a:r>
              <a:rPr lang="en-US" dirty="0" smtClean="0"/>
              <a:t>D-Day</a:t>
            </a:r>
            <a:r>
              <a:rPr lang="en-US" b="0" dirty="0" smtClean="0"/>
              <a:t> the troops landed on Normandy 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Upon landing, the troops were met with gun fire and land mines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After a few weeks the Allies were able to gain a foothold and by August 25 French &amp; Americans troops marched and liberated Paris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849132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D-Day</a:t>
            </a:r>
            <a:endParaRPr lang="en-US" dirty="0"/>
          </a:p>
        </p:txBody>
      </p:sp>
      <p:pic>
        <p:nvPicPr>
          <p:cNvPr id="6" name="Content Placeholder 5" descr="381d402fb171b4a1e9e74b7bfac4cf5b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2" r="26982"/>
          <a:stretch>
            <a:fillRect/>
          </a:stretch>
        </p:blipFill>
        <p:spPr/>
      </p:pic>
      <p:pic>
        <p:nvPicPr>
          <p:cNvPr id="7" name="Content Placeholder 6" descr="d23_0p012623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2" r="245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87198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the Bulge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n-US" b="0" dirty="0" smtClean="0"/>
              <a:t>Germany fought on two fronts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East: Soviets</a:t>
            </a:r>
          </a:p>
          <a:p>
            <a:pPr marL="914400" lvl="1" indent="-457200">
              <a:buFont typeface="Arial"/>
              <a:buChar char="•"/>
            </a:pPr>
            <a:r>
              <a:rPr lang="en-US" b="0" dirty="0" smtClean="0"/>
              <a:t>West: British/Americans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Battle of the Bulge</a:t>
            </a:r>
            <a:r>
              <a:rPr lang="en-US" b="0" dirty="0"/>
              <a:t> </a:t>
            </a:r>
            <a:r>
              <a:rPr lang="en-US" b="0" dirty="0" smtClean="0"/>
              <a:t>- December 16, 1944: Germans launched a surprise attack along a Belgian line</a:t>
            </a:r>
            <a:endParaRPr lang="en-US" dirty="0"/>
          </a:p>
          <a:p>
            <a:pPr marL="914400" lvl="1" indent="-457200">
              <a:buFont typeface="Arial"/>
              <a:buChar char="•"/>
            </a:pPr>
            <a:r>
              <a:rPr lang="en-US" b="0" dirty="0" smtClean="0"/>
              <a:t>They drove troops and artillery deep into a bulg</a:t>
            </a:r>
            <a:r>
              <a:rPr lang="en-US" dirty="0" smtClean="0"/>
              <a:t>e in the Allied lines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/>
              <a:t>A</a:t>
            </a:r>
            <a:r>
              <a:rPr lang="en-US" b="0" dirty="0" smtClean="0"/>
              <a:t>fter several battles, the Allies pushed the Germans back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More than 100,000 soldiers died</a:t>
            </a:r>
            <a:endParaRPr lang="en-US" b="0" dirty="0" smtClean="0"/>
          </a:p>
          <a:p>
            <a:pPr marL="914400" lvl="1" indent="-457200">
              <a:buFont typeface="Arial"/>
              <a:buChar char="•"/>
            </a:pPr>
            <a:endParaRPr lang="en-US" b="0" dirty="0" smtClean="0"/>
          </a:p>
        </p:txBody>
      </p:sp>
      <p:pic>
        <p:nvPicPr>
          <p:cNvPr id="11" name="Content Placeholder 10" descr="American_tank_destroyers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3" r="13809"/>
          <a:stretch/>
        </p:blipFill>
        <p:spPr/>
      </p:pic>
    </p:spTree>
    <p:extLst>
      <p:ext uri="{BB962C8B-B14F-4D97-AF65-F5344CB8AC3E}">
        <p14:creationId xmlns:p14="http://schemas.microsoft.com/office/powerpoint/2010/main" val="37004955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liberty_666.gif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2" b="12252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57200" y="5252233"/>
            <a:ext cx="8153400" cy="1605767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April 1945: marked the final phase</a:t>
            </a:r>
          </a:p>
          <a:p>
            <a:pPr marL="800100" lvl="1" indent="-342900">
              <a:buFont typeface="Arial"/>
              <a:buChar char="•"/>
            </a:pPr>
            <a:r>
              <a:rPr lang="en-US" sz="1600" dirty="0" smtClean="0"/>
              <a:t>Soviets surrounded </a:t>
            </a:r>
            <a:r>
              <a:rPr lang="en-US" sz="1600" b="1" dirty="0" smtClean="0"/>
              <a:t>Berlin</a:t>
            </a:r>
            <a:r>
              <a:rPr lang="en-US" sz="1600" dirty="0" smtClean="0"/>
              <a:t> (German Capital)</a:t>
            </a:r>
          </a:p>
          <a:p>
            <a:pPr marL="800100" lvl="1" indent="-342900">
              <a:buFont typeface="Arial"/>
              <a:buChar char="•"/>
            </a:pPr>
            <a:r>
              <a:rPr lang="en-US" sz="1600" b="0" dirty="0" smtClean="0"/>
              <a:t>April 30 - Hitler realizes the odds are against him and commits suicide</a:t>
            </a:r>
          </a:p>
          <a:p>
            <a:pPr marL="800100" lvl="1" indent="-342900">
              <a:buFont typeface="Arial"/>
              <a:buChar char="•"/>
            </a:pPr>
            <a:r>
              <a:rPr lang="en-US" sz="1600" dirty="0" smtClean="0"/>
              <a:t>May 7 – Germany signs an unconditional surrender </a:t>
            </a:r>
          </a:p>
          <a:p>
            <a:pPr marL="800100" lvl="1" indent="-342900">
              <a:buFont typeface="Arial"/>
              <a:buChar char="•"/>
            </a:pPr>
            <a:r>
              <a:rPr lang="en-US" sz="1600" b="0" dirty="0" smtClean="0"/>
              <a:t>May 8 – </a:t>
            </a:r>
            <a:r>
              <a:rPr lang="en-US" sz="1600" b="1" dirty="0" smtClean="0"/>
              <a:t>V-E Day</a:t>
            </a:r>
            <a:r>
              <a:rPr lang="en-US" sz="1600" dirty="0" smtClean="0"/>
              <a:t> “Victory in Europe Day”</a:t>
            </a:r>
            <a:endParaRPr lang="en-US" sz="1600" b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1"/>
            <a:ext cx="4781171" cy="299232"/>
          </a:xfrm>
        </p:spPr>
        <p:txBody>
          <a:bodyPr>
            <a:noAutofit/>
          </a:bodyPr>
          <a:lstStyle/>
          <a:p>
            <a:r>
              <a:rPr lang="en-US" sz="2400" dirty="0" smtClean="0"/>
              <a:t>Battle of the Bulge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09456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FDRfuneral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4" b="14804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457200" y="5450681"/>
            <a:ext cx="8153400" cy="125683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FDR did not share the Allied victory celebration with other leaders and Americans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April 12, 1945: he dies in Warm Springs, Georgia 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Americans were devastated by the death 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Vice President </a:t>
            </a:r>
            <a:r>
              <a:rPr lang="en-US" dirty="0" smtClean="0"/>
              <a:t>Harry S. Truman </a:t>
            </a:r>
            <a:r>
              <a:rPr lang="en-US" b="0" dirty="0" smtClean="0"/>
              <a:t>becomes president afterwards</a:t>
            </a:r>
            <a:endParaRPr lang="en-US" b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of a President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326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aile-selassie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" t="1199" r="-111" b="27981"/>
          <a:stretch/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n-US" sz="1800" b="0" dirty="0" smtClean="0"/>
              <a:t>1935: Mussolini sent forces to invade the African country of </a:t>
            </a:r>
            <a:r>
              <a:rPr lang="en-US" sz="1800" dirty="0" smtClean="0"/>
              <a:t>Ethiopia</a:t>
            </a:r>
            <a:endParaRPr lang="en-US" sz="1800" b="0" dirty="0" smtClean="0"/>
          </a:p>
          <a:p>
            <a:pPr marL="285750" indent="-285750">
              <a:buFont typeface="Arial"/>
              <a:buChar char="•"/>
            </a:pPr>
            <a:r>
              <a:rPr lang="en-US" sz="1800" b="0" dirty="0" smtClean="0"/>
              <a:t>Ethiopian emperor </a:t>
            </a:r>
            <a:r>
              <a:rPr lang="en-US" sz="1800" dirty="0" smtClean="0"/>
              <a:t>Haile Selassie</a:t>
            </a:r>
            <a:r>
              <a:rPr lang="en-US" sz="1800" b="0" dirty="0" smtClean="0"/>
              <a:t> appealed to the League of Nations</a:t>
            </a:r>
          </a:p>
          <a:p>
            <a:pPr marL="285750" indent="-285750">
              <a:buFont typeface="Arial"/>
              <a:buChar char="•"/>
            </a:pPr>
            <a:r>
              <a:rPr lang="en-US" sz="1800" b="0" dirty="0" smtClean="0"/>
              <a:t>The League responded by banning trade in weapons with Italy but it lacked the power to enforce the ban</a:t>
            </a:r>
          </a:p>
          <a:p>
            <a:pPr marL="285750" indent="-285750">
              <a:buFont typeface="Arial"/>
              <a:buChar char="•"/>
            </a:pPr>
            <a:r>
              <a:rPr lang="en-US" sz="1800" b="0" dirty="0" smtClean="0"/>
              <a:t>Italy withdrew from the League and continued its ways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Capture of Ethiopia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129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holocaust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7331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922094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b="0" dirty="0"/>
              <a:t>After liberating the Nazi controlled areas of Europe, the Allies find horrifying scenes of Nazi brutality 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The Nazis had developed, what they called, the “final solution of the Jewish question” </a:t>
            </a:r>
          </a:p>
          <a:p>
            <a:pPr marL="800100" lvl="1" indent="-342900">
              <a:buFont typeface="Arial"/>
              <a:buChar char="•"/>
            </a:pPr>
            <a:r>
              <a:rPr lang="en-US" sz="1600" dirty="0"/>
              <a:t>They committed </a:t>
            </a:r>
            <a:r>
              <a:rPr lang="en-US" sz="1600" b="1" dirty="0"/>
              <a:t>genocide</a:t>
            </a:r>
            <a:r>
              <a:rPr lang="en-US" sz="1600" dirty="0"/>
              <a:t> – wiping out an entire group of people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Ever since Hitler gained power he persecuted Jews</a:t>
            </a:r>
          </a:p>
          <a:p>
            <a:pPr marL="800100" lvl="1" indent="-342900">
              <a:buFont typeface="Arial"/>
              <a:buChar char="•"/>
            </a:pPr>
            <a:r>
              <a:rPr lang="en-US" sz="1600" dirty="0"/>
              <a:t>Jews were shot and thrown into massive graves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Holocaust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1696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uchenwald5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r="5585" b="5675"/>
          <a:stretch/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b="0" dirty="0" smtClean="0"/>
              <a:t>Nazi troops crammed thousands of Jews into railroad cars and brought them to </a:t>
            </a:r>
            <a:r>
              <a:rPr lang="en-US" sz="1800" dirty="0" smtClean="0"/>
              <a:t>concentration camps</a:t>
            </a:r>
            <a:r>
              <a:rPr lang="en-US" sz="1800" b="0" dirty="0" smtClean="0"/>
              <a:t> – prison camps for civilians </a:t>
            </a:r>
          </a:p>
          <a:p>
            <a:pPr marL="285750" indent="-285750">
              <a:buFont typeface="Arial"/>
              <a:buChar char="•"/>
            </a:pPr>
            <a:r>
              <a:rPr lang="en-US" sz="1800" b="0" dirty="0" smtClean="0"/>
              <a:t>Thousands became sick &amp; died</a:t>
            </a:r>
          </a:p>
          <a:p>
            <a:pPr marL="285750" indent="-285750">
              <a:buFont typeface="Arial"/>
              <a:buChar char="•"/>
            </a:pPr>
            <a:r>
              <a:rPr lang="en-US" sz="1800" b="0" dirty="0" smtClean="0"/>
              <a:t>“Final Solution” – Nazis built death camps where they killed thousands of people a day in gas chambers, then burned their bodies in ovens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Holocaust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4567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uschwitz07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" r="13187" b="5411"/>
          <a:stretch/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0" y="1586970"/>
            <a:ext cx="3008313" cy="4480560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b="0" dirty="0" smtClean="0"/>
              <a:t>This was located in Poland and was the largest concentration camp</a:t>
            </a:r>
          </a:p>
          <a:p>
            <a:pPr marL="285750" indent="-285750">
              <a:buFont typeface="Arial"/>
              <a:buChar char="•"/>
            </a:pPr>
            <a:r>
              <a:rPr lang="en-US" sz="1800" b="0" dirty="0" smtClean="0"/>
              <a:t>The Nazis killed about 1-2 million people there</a:t>
            </a:r>
          </a:p>
          <a:p>
            <a:pPr marL="285750" indent="-285750">
              <a:buFont typeface="Arial"/>
              <a:buChar char="•"/>
            </a:pPr>
            <a:r>
              <a:rPr lang="en-US" sz="1800" b="0" dirty="0" smtClean="0"/>
              <a:t>Non-Jews were killed too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Polish people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b="0" dirty="0" smtClean="0"/>
              <a:t>Gypsies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People with handicaps</a:t>
            </a:r>
            <a:endParaRPr lang="en-US" sz="1400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Auschwitz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3645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War in </a:t>
            </a:r>
            <a:r>
              <a:rPr lang="en-US" smtClean="0"/>
              <a:t>the </a:t>
            </a:r>
            <a:r>
              <a:rPr lang="en-US" smtClean="0"/>
              <a:t>P</a:t>
            </a:r>
            <a:r>
              <a:rPr lang="en-US" smtClean="0"/>
              <a:t>acific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World war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1217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orr_map2_copy.gif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9" b="31701"/>
          <a:stretch/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57200" y="5492750"/>
            <a:ext cx="8153400" cy="1365250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December 7, 1944: the same day the Japanese attacked Pearl Harbor, they also bombed American airfields in the </a:t>
            </a:r>
            <a:r>
              <a:rPr lang="en-US" dirty="0" smtClean="0"/>
              <a:t>Philippines</a:t>
            </a:r>
            <a:r>
              <a:rPr lang="en-US" b="0" dirty="0" smtClean="0"/>
              <a:t> and on the islands of </a:t>
            </a:r>
            <a:r>
              <a:rPr lang="en-US" dirty="0" smtClean="0"/>
              <a:t>Wake</a:t>
            </a:r>
            <a:r>
              <a:rPr lang="en-US" b="0" dirty="0" smtClean="0"/>
              <a:t> and </a:t>
            </a:r>
            <a:r>
              <a:rPr lang="en-US" dirty="0" smtClean="0"/>
              <a:t>Guam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Once they landed in the Philippines they quickly took the capital of Manila 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Both Filipino and American forces were forced to retreat to the west of Manila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Pacific Front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5344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the Philippines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The Japanese were quick in taking the Philippines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April 9, 1942: tired Allied troops surrendered to the Japanese at the </a:t>
            </a:r>
            <a:r>
              <a:rPr lang="en-US" dirty="0" smtClean="0"/>
              <a:t>Bataan Peninsula</a:t>
            </a:r>
            <a:r>
              <a:rPr lang="en-US" b="0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They forced many prisoners to march to a prison camp more than 60 miles away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Later on we found out what really occurred to these prisoners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If you had legs and can walk, you were forced to march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If you fell off the line, you were shot dead or bayoneted and left for dead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240942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Coral Sea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600" b="0" dirty="0" smtClean="0"/>
              <a:t>April 16, 1942: 16 American bombers bombed </a:t>
            </a:r>
            <a:r>
              <a:rPr lang="en-US" sz="1600" dirty="0" smtClean="0"/>
              <a:t>Tokyo</a:t>
            </a:r>
          </a:p>
          <a:p>
            <a:pPr marL="800100" lvl="1" indent="-342900">
              <a:buFont typeface="Arial"/>
              <a:buChar char="•"/>
            </a:pPr>
            <a:r>
              <a:rPr lang="en-US" sz="1600" b="0" dirty="0" smtClean="0"/>
              <a:t>Although it did not do much in terms of military</a:t>
            </a:r>
          </a:p>
          <a:p>
            <a:pPr marL="800100" lvl="1" indent="-342900">
              <a:buFont typeface="Arial"/>
              <a:buChar char="•"/>
            </a:pPr>
            <a:r>
              <a:rPr lang="en-US" sz="1600" dirty="0" smtClean="0"/>
              <a:t>It did bring up American spirits about the war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/>
              <a:t>Battle of Coral Sea</a:t>
            </a:r>
            <a:r>
              <a:rPr lang="en-US" sz="1600" b="0" dirty="0" smtClean="0"/>
              <a:t> – was a very strategic victory because it halted the Japanese advancement into Australia </a:t>
            </a:r>
          </a:p>
          <a:p>
            <a:pPr marL="342900" indent="-342900">
              <a:buFont typeface="Arial"/>
              <a:buChar char="•"/>
            </a:pPr>
            <a:r>
              <a:rPr lang="en-US" sz="1600" b="0" dirty="0" smtClean="0"/>
              <a:t>American &amp; Japanese fleets fought each other on the waters</a:t>
            </a:r>
          </a:p>
          <a:p>
            <a:pPr marL="342900" indent="-342900">
              <a:buFont typeface="Arial"/>
              <a:buChar char="•"/>
            </a:pPr>
            <a:r>
              <a:rPr lang="en-US" sz="1600" b="0" dirty="0" smtClean="0"/>
              <a:t>Although the Americans suffered some damage, the Japanese were crippled with losses</a:t>
            </a:r>
            <a:endParaRPr lang="en-US" sz="1600" dirty="0"/>
          </a:p>
        </p:txBody>
      </p:sp>
      <p:pic>
        <p:nvPicPr>
          <p:cNvPr id="5" name="Content Placeholder 4" descr="g17026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1" t="5235" r="19947"/>
          <a:stretch/>
        </p:blipFill>
        <p:spPr>
          <a:xfrm>
            <a:off x="5090160" y="2365375"/>
            <a:ext cx="3291840" cy="3735388"/>
          </a:xfrm>
        </p:spPr>
      </p:pic>
    </p:spTree>
    <p:extLst>
      <p:ext uri="{BB962C8B-B14F-4D97-AF65-F5344CB8AC3E}">
        <p14:creationId xmlns:p14="http://schemas.microsoft.com/office/powerpoint/2010/main" val="5156967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Midway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1800" b="0" dirty="0" smtClean="0"/>
              <a:t>June 1942: another great victory for the Americans</a:t>
            </a:r>
          </a:p>
          <a:p>
            <a:pPr marL="457200" indent="-457200">
              <a:buFont typeface="Arial"/>
              <a:buChar char="•"/>
            </a:pPr>
            <a:r>
              <a:rPr lang="en-US" sz="1800" b="0" dirty="0" smtClean="0"/>
              <a:t>American navy ship destroyed four Japanese aircraft carriers &amp; hundreds of airplanes</a:t>
            </a:r>
          </a:p>
          <a:p>
            <a:pPr marL="457200" indent="-457200">
              <a:buFont typeface="Arial"/>
              <a:buChar char="•"/>
            </a:pPr>
            <a:r>
              <a:rPr lang="en-US" sz="1800" b="0" dirty="0" smtClean="0"/>
              <a:t>It was the first major defeat of the Japanese</a:t>
            </a:r>
            <a:endParaRPr lang="en-US" sz="1800" b="0" dirty="0"/>
          </a:p>
        </p:txBody>
      </p:sp>
      <p:pic>
        <p:nvPicPr>
          <p:cNvPr id="5" name="Content Placeholder 4" descr="tumblr_lw8s37QQZh1qie6z7o1_500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4" r="31688"/>
          <a:stretch/>
        </p:blipFill>
        <p:spPr/>
      </p:pic>
    </p:spTree>
    <p:extLst>
      <p:ext uri="{BB962C8B-B14F-4D97-AF65-F5344CB8AC3E}">
        <p14:creationId xmlns:p14="http://schemas.microsoft.com/office/powerpoint/2010/main" val="23907984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Island Hopping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American generals </a:t>
            </a:r>
            <a:r>
              <a:rPr lang="en-US" dirty="0" smtClean="0"/>
              <a:t>Douglas MacArthur</a:t>
            </a:r>
            <a:r>
              <a:rPr lang="en-US" b="0" dirty="0" smtClean="0"/>
              <a:t> and </a:t>
            </a:r>
            <a:r>
              <a:rPr lang="en-US" dirty="0" smtClean="0"/>
              <a:t>Chester Nimitz</a:t>
            </a:r>
            <a:endParaRPr lang="en-US" b="0" dirty="0" smtClean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The US began using the islands in the Pacific as bases for leapfrogging to other islands and attack the Japanese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This became to be known as </a:t>
            </a:r>
            <a:r>
              <a:rPr lang="en-US" b="1" dirty="0" smtClean="0"/>
              <a:t>island hopping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August 1942-Februar 1943: American forces fought for control over the </a:t>
            </a:r>
            <a:r>
              <a:rPr lang="en-US" dirty="0" smtClean="0"/>
              <a:t>Guadalcanal</a:t>
            </a:r>
            <a:r>
              <a:rPr lang="en-US" b="0" dirty="0" smtClean="0"/>
              <a:t>, one of the Solomon Islands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June 1944: Americans captured Guam which provided a base for launching bombs on Japan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October 1944: American ships destroyed most of the Japanese fleet at the </a:t>
            </a:r>
            <a:r>
              <a:rPr lang="en-US" dirty="0" smtClean="0"/>
              <a:t>Battle of Leyte Gulf</a:t>
            </a:r>
            <a:endParaRPr lang="en-US" b="0" dirty="0" smtClean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It was the biggest naval battle in history where 282 ships took part in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902658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kamikaze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0" b="11191"/>
          <a:stretch/>
        </p:blipFill>
        <p:spPr>
          <a:xfrm>
            <a:off x="0" y="1"/>
            <a:ext cx="9000876" cy="4127500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57200" y="4794251"/>
            <a:ext cx="8153400" cy="2063750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March 1945: Americans finally close in on the country of Japan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They took the islands of </a:t>
            </a:r>
            <a:r>
              <a:rPr lang="en-US" b="1" dirty="0" smtClean="0"/>
              <a:t>Iwo Jima</a:t>
            </a:r>
            <a:r>
              <a:rPr lang="en-US" dirty="0" smtClean="0"/>
              <a:t> and </a:t>
            </a:r>
            <a:r>
              <a:rPr lang="en-US" b="1" dirty="0" smtClean="0"/>
              <a:t>Okinawa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The raids on Tokyo and other cities, thousands of civilians died and Japan’s economy was crippled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In a desperate attack, Japan unleashes a corps suicide pilots known as </a:t>
            </a:r>
            <a:r>
              <a:rPr lang="en-US" dirty="0" smtClean="0"/>
              <a:t>kamikazes</a:t>
            </a:r>
            <a:endParaRPr lang="en-US" b="0" dirty="0" smtClean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They crashed planes loaded with explosives into American ships</a:t>
            </a:r>
            <a:endParaRPr lang="en-US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1"/>
            <a:ext cx="8153400" cy="762000"/>
          </a:xfrm>
        </p:spPr>
        <p:txBody>
          <a:bodyPr/>
          <a:lstStyle/>
          <a:p>
            <a:r>
              <a:rPr lang="en-US" dirty="0" smtClean="0"/>
              <a:t>Advance on Japan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230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4585446_orig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" b="25141"/>
          <a:stretch/>
        </p:blipFill>
        <p:spPr/>
      </p:pic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457200" y="5363024"/>
            <a:ext cx="8153400" cy="1494976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The great Depression hit Germany hard with millions of people losing their jobs and its economy nearing collapse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Germans turned to Adolf Hitler who gained popularity by exploiting people’s concern about inflation and unemployment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He also claimed that the Versailles Treaty had forced Germany to give up some of its territory &amp; to make heavy payments</a:t>
            </a:r>
            <a:endParaRPr lang="en-US" b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416052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G</a:t>
            </a:r>
            <a:r>
              <a:rPr lang="en-US" sz="2400" dirty="0" smtClean="0"/>
              <a:t>ermany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98708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atomic bomb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The Japanese continued to fight and refused to surrender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1939: German physicist </a:t>
            </a:r>
            <a:r>
              <a:rPr lang="en-US" dirty="0" smtClean="0"/>
              <a:t>Albert Einstein</a:t>
            </a:r>
            <a:r>
              <a:rPr lang="en-US" b="0" dirty="0" smtClean="0"/>
              <a:t> had written to FDR telling him that the Nazis might try to use the energy of the atom to build “ extremely powerful bombs”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FDR hears about this and wants to create this bomb himself so he creates a top-secret operation called the </a:t>
            </a:r>
            <a:r>
              <a:rPr lang="en-US" dirty="0" smtClean="0"/>
              <a:t>Manhattan Project</a:t>
            </a:r>
            <a:endParaRPr lang="en-US" b="0" dirty="0" smtClean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July 16, 1942: now-President Truman decides whether to use the bomb against Japan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3423340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atomic bomb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Potsdam Declaration</a:t>
            </a:r>
            <a:r>
              <a:rPr lang="en-US" b="0" dirty="0" smtClean="0"/>
              <a:t> – the Allies issue this warning that if Japan did not surrender, then it face destruction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The Japanese refuse to surrender</a:t>
            </a:r>
          </a:p>
          <a:p>
            <a:pPr marL="800100" lvl="1" indent="-342900">
              <a:buFont typeface="Arial"/>
              <a:buChar char="•"/>
            </a:pPr>
            <a:r>
              <a:rPr lang="en-US" b="0" dirty="0" smtClean="0"/>
              <a:t>Truman orders the bomb to be used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August 6, 1945: American B-29 bomber (</a:t>
            </a:r>
            <a:r>
              <a:rPr lang="en-US" i="1" dirty="0" smtClean="0"/>
              <a:t>Enola Gay</a:t>
            </a:r>
            <a:r>
              <a:rPr lang="en-US" b="0" dirty="0" smtClean="0"/>
              <a:t>) dropped an atomic bomb on the Japanese city of </a:t>
            </a:r>
            <a:r>
              <a:rPr lang="en-US" dirty="0" smtClean="0"/>
              <a:t>Hiroshima</a:t>
            </a:r>
            <a:endParaRPr lang="en-US" b="0" dirty="0" smtClean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3 days later a second bomb was dropped on </a:t>
            </a:r>
            <a:r>
              <a:rPr lang="en-US" dirty="0" smtClean="0"/>
              <a:t>Nagasaki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1474128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hiro1.gif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6" b="11396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57200" y="5476875"/>
            <a:ext cx="8153400" cy="111124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b="0" dirty="0" smtClean="0"/>
              <a:t>Leveled Hiroshima </a:t>
            </a:r>
          </a:p>
          <a:p>
            <a:pPr marL="342900" indent="-342900">
              <a:buFont typeface="Arial"/>
              <a:buChar char="•"/>
            </a:pPr>
            <a:r>
              <a:rPr lang="en-US" sz="1800" b="0" dirty="0" smtClean="0"/>
              <a:t>Killed about 70,000 people</a:t>
            </a: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bomb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7841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nagasaki-bombing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7" b="39133"/>
          <a:stretch/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0" y="5492750"/>
            <a:ext cx="8153400" cy="1174750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b="0" dirty="0" smtClean="0"/>
              <a:t>Killed about 40,000 people</a:t>
            </a:r>
            <a:endParaRPr lang="en-US" sz="1800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bomb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1258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atomic bomb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hiroshima</a:t>
            </a:r>
            <a:endParaRPr lang="en-US" dirty="0"/>
          </a:p>
        </p:txBody>
      </p:sp>
      <p:pic>
        <p:nvPicPr>
          <p:cNvPr id="14" name="Content Placeholder 13" descr="hiroshima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9" r="19609"/>
          <a:stretch>
            <a:fillRect/>
          </a:stretch>
        </p:blipFill>
        <p:spPr/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 smtClean="0"/>
              <a:t>nagasaki</a:t>
            </a:r>
            <a:endParaRPr lang="en-US" dirty="0"/>
          </a:p>
        </p:txBody>
      </p:sp>
      <p:pic>
        <p:nvPicPr>
          <p:cNvPr id="13" name="Content Placeholder 12" descr="nagasaki572x432.gif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3" r="176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8444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 ends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After the bombings, the Japanese agreed to surrender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August 15, 1945: </a:t>
            </a:r>
            <a:r>
              <a:rPr lang="en-US" dirty="0" smtClean="0"/>
              <a:t>V-J Day</a:t>
            </a:r>
            <a:r>
              <a:rPr lang="en-US" b="0" dirty="0" smtClean="0"/>
              <a:t> was proclaimed for “Victory in Japan”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September 2: the Japanese signed a formal agreement and World War II ended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The years of the war, Nazi and Japanese officials were put on trial and accused of war crimes and crimes against humanity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2507591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WW II was the most destructive war in history 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More than 40 million people died during the war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More than 50% were civilians killed by bombing, starvation, disease, torture, and murder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American causalities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322,000 dead</a:t>
            </a:r>
          </a:p>
          <a:p>
            <a:pPr marL="800100" lvl="1" indent="-342900">
              <a:buFont typeface="Arial"/>
              <a:buChar char="•"/>
            </a:pPr>
            <a:r>
              <a:rPr lang="en-US" b="0" dirty="0" smtClean="0"/>
              <a:t>800,000 injured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Soviet Union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20 </a:t>
            </a:r>
            <a:r>
              <a:rPr lang="en-US" smtClean="0"/>
              <a:t>million deaths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4434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dolf-hitl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4" b="16794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b="0" dirty="0"/>
              <a:t>1921: Hitler became chairman of the National Socialist German Workers’ Party </a:t>
            </a:r>
            <a:r>
              <a:rPr lang="en-US" dirty="0"/>
              <a:t>(Nazi Party)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The Nazi Party were openly racist and they portrayed German people as superior to all others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Their anger was mostly directed towards Jews, whom Hitler blamed for Germany’s many problems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Anti-Semitism</a:t>
            </a:r>
            <a:r>
              <a:rPr lang="en-US" b="0" dirty="0"/>
              <a:t> – hatred of the Jews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Adolf Hitler &amp; the Nazi Party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239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Adolf Hitler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After he becomes chancellor he ends all democracy &amp; establishes </a:t>
            </a:r>
            <a:r>
              <a:rPr lang="en-US" dirty="0" smtClean="0"/>
              <a:t>totalitarian</a:t>
            </a:r>
            <a:r>
              <a:rPr lang="en-US" b="0" dirty="0" smtClean="0"/>
              <a:t> rule</a:t>
            </a:r>
          </a:p>
          <a:p>
            <a:pPr marL="800100" lvl="1" indent="-342900">
              <a:buFont typeface="Arial"/>
              <a:buChar char="•"/>
            </a:pPr>
            <a:r>
              <a:rPr lang="en-US" b="0" dirty="0" smtClean="0"/>
              <a:t>A single party and its leader suppress all opposition and control all aspects of people’s lives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He claimed that Germany had a right to expand its territory 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Its neighbors watched as he rebuilt Germany’s military 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To gain support he formed an alliance with Italy in 1936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1850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jia_china_invas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r="635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199"/>
            <a:ext cx="3008313" cy="499055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b="0" dirty="0"/>
              <a:t>The Depression also hit Japan and its people were frustrated that their government did nothing to solve the problems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The new leaders that rose to power in Japan thought they could solve its problems by expanding its territories into Asia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September 1931: Japan launched an attack on </a:t>
            </a:r>
            <a:r>
              <a:rPr lang="en-US" dirty="0"/>
              <a:t>Manchuria</a:t>
            </a:r>
            <a:r>
              <a:rPr lang="en-US" b="0" dirty="0"/>
              <a:t>, a province in northeastern China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While the League of Nations condemned the attack, they did nothing to stop it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1937: Japan invaded northern China and 3 years later it signed a pact of alliance known as the “Axis”, with Germany &amp; Italy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179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471</TotalTime>
  <Words>3572</Words>
  <Application>Microsoft Macintosh PowerPoint</Application>
  <PresentationFormat>On-screen Show (4:3)</PresentationFormat>
  <Paragraphs>325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Essential</vt:lpstr>
      <vt:lpstr>World War II</vt:lpstr>
      <vt:lpstr>Rise of Dictators</vt:lpstr>
      <vt:lpstr>Italy </vt:lpstr>
      <vt:lpstr>Benito Mussolini – Il Duce</vt:lpstr>
      <vt:lpstr>Capture of Ethiopia</vt:lpstr>
      <vt:lpstr>Germany</vt:lpstr>
      <vt:lpstr>Adolf Hitler &amp; the Nazi Party</vt:lpstr>
      <vt:lpstr>Adolf Hitler</vt:lpstr>
      <vt:lpstr>japan</vt:lpstr>
      <vt:lpstr>Soviet UNion</vt:lpstr>
      <vt:lpstr>War Begins</vt:lpstr>
      <vt:lpstr>War Begins</vt:lpstr>
      <vt:lpstr>The War Expands</vt:lpstr>
      <vt:lpstr>The Battle of Britain</vt:lpstr>
      <vt:lpstr>American &amp; the War</vt:lpstr>
      <vt:lpstr>1940 Election</vt:lpstr>
      <vt:lpstr>U.S. Involvement Grows</vt:lpstr>
      <vt:lpstr>The Atlantic Charter</vt:lpstr>
      <vt:lpstr>Japanese Threat</vt:lpstr>
      <vt:lpstr>US Responds</vt:lpstr>
      <vt:lpstr>Attack on Pearl Harbor</vt:lpstr>
      <vt:lpstr>Attack on Pearl Harbor</vt:lpstr>
      <vt:lpstr>Pearl Harbor</vt:lpstr>
      <vt:lpstr>On the home front</vt:lpstr>
      <vt:lpstr>America Prepares</vt:lpstr>
      <vt:lpstr>Financing the war</vt:lpstr>
      <vt:lpstr>Wartime America</vt:lpstr>
      <vt:lpstr>Making sacrifices</vt:lpstr>
      <vt:lpstr>Helping the war effort</vt:lpstr>
      <vt:lpstr>Women</vt:lpstr>
      <vt:lpstr>African Americans</vt:lpstr>
      <vt:lpstr>Native Americans</vt:lpstr>
      <vt:lpstr>Hispanic Americans</vt:lpstr>
      <vt:lpstr>Japanese Americans</vt:lpstr>
      <vt:lpstr>Japanese Americans</vt:lpstr>
      <vt:lpstr>Korematsu vs United States</vt:lpstr>
      <vt:lpstr>War in Europe &amp; Africa</vt:lpstr>
      <vt:lpstr>North African Campaign</vt:lpstr>
      <vt:lpstr>North African Campaign</vt:lpstr>
      <vt:lpstr>Invasion of Italy</vt:lpstr>
      <vt:lpstr>Invasion of Italy</vt:lpstr>
      <vt:lpstr>Air war over Germany</vt:lpstr>
      <vt:lpstr>the eastern front</vt:lpstr>
      <vt:lpstr>Easter front</vt:lpstr>
      <vt:lpstr>Invasion of France</vt:lpstr>
      <vt:lpstr>D-Day</vt:lpstr>
      <vt:lpstr>Battle of the Bulge</vt:lpstr>
      <vt:lpstr>Battle of the Bulge</vt:lpstr>
      <vt:lpstr>Death of a President</vt:lpstr>
      <vt:lpstr>The Holocaust</vt:lpstr>
      <vt:lpstr>The Holocaust</vt:lpstr>
      <vt:lpstr>Auschwitz</vt:lpstr>
      <vt:lpstr>War in the Pacific</vt:lpstr>
      <vt:lpstr>The Pacific Front</vt:lpstr>
      <vt:lpstr>Fall of the Philippines</vt:lpstr>
      <vt:lpstr>Battle of Coral Sea</vt:lpstr>
      <vt:lpstr>Battle of Midway</vt:lpstr>
      <vt:lpstr>Island Hopping</vt:lpstr>
      <vt:lpstr>Advance on Japan</vt:lpstr>
      <vt:lpstr>The atomic bomb</vt:lpstr>
      <vt:lpstr>The atomic bomb</vt:lpstr>
      <vt:lpstr>1st bomb</vt:lpstr>
      <vt:lpstr>2nd bomb</vt:lpstr>
      <vt:lpstr>The atomic bomb</vt:lpstr>
      <vt:lpstr>The war ends</vt:lpstr>
      <vt:lpstr>Cost of the war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</dc:title>
  <dc:creator>Jeton Amiti</dc:creator>
  <cp:lastModifiedBy>Microsoft Office User</cp:lastModifiedBy>
  <cp:revision>33</cp:revision>
  <dcterms:created xsi:type="dcterms:W3CDTF">2013-05-06T14:38:35Z</dcterms:created>
  <dcterms:modified xsi:type="dcterms:W3CDTF">2014-04-28T15:15:27Z</dcterms:modified>
</cp:coreProperties>
</file>