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7" r:id="rId36"/>
    <p:sldId id="290" r:id="rId37"/>
    <p:sldId id="298" r:id="rId38"/>
    <p:sldId id="291" r:id="rId39"/>
    <p:sldId id="292" r:id="rId40"/>
    <p:sldId id="299" r:id="rId41"/>
    <p:sldId id="293" r:id="rId42"/>
    <p:sldId id="294" r:id="rId43"/>
    <p:sldId id="295" r:id="rId44"/>
    <p:sldId id="296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789" autoAdjust="0"/>
  </p:normalViewPr>
  <p:slideViewPr>
    <p:cSldViewPr snapToGrid="0" snapToObjects="1">
      <p:cViewPr varScale="1">
        <p:scale>
          <a:sx n="98" d="100"/>
          <a:sy n="98" d="100"/>
        </p:scale>
        <p:origin x="-53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4AB02A5-4FE5-49D9-9E24-09F23B90C450}" type="datetimeFigureOut">
              <a:rPr lang="en-US" smtClean="0"/>
              <a:t>5/5/14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AB02A5-4FE5-49D9-9E24-09F23B90C450}" type="datetimeFigureOut">
              <a:rPr lang="en-US" smtClean="0"/>
              <a:t>5/5/14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4AB02A5-4FE5-49D9-9E24-09F23B90C450}" type="datetimeFigureOut">
              <a:rPr lang="en-US" smtClean="0"/>
              <a:t>5/5/14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0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2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gi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1946 – 1954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Cold 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723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The containment policy soon went into effect</a:t>
            </a:r>
          </a:p>
          <a:p>
            <a:r>
              <a:rPr lang="en-US" sz="2400" dirty="0" smtClean="0"/>
              <a:t>March 1947: President Truman proposed a policy to help nations threatened by communism and Soviet expansion:</a:t>
            </a:r>
            <a:endParaRPr lang="en-US" sz="2200" dirty="0" smtClean="0"/>
          </a:p>
          <a:p>
            <a:pPr marL="45720" indent="0" algn="ctr">
              <a:buNone/>
            </a:pPr>
            <a:r>
              <a:rPr lang="en-US" sz="2400" dirty="0" smtClean="0"/>
              <a:t>“</a:t>
            </a:r>
            <a:r>
              <a:rPr lang="en-US" sz="2400" i="1" dirty="0" smtClean="0"/>
              <a:t>I believe that it must be the policy of the United States to support free peoples who are resisting attempted subjugation [conquest] by armed minorities or by outside pressures</a:t>
            </a:r>
            <a:r>
              <a:rPr lang="en-US" sz="2400" dirty="0" smtClean="0"/>
              <a:t>”</a:t>
            </a:r>
          </a:p>
        </p:txBody>
      </p:sp>
      <p:pic>
        <p:nvPicPr>
          <p:cNvPr id="5" name="Content Placeholder 4" descr="6431048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" b="7106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Truman Doctrine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815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400" dirty="0" smtClean="0"/>
              <a:t>After the war, much of Europe was in ruins because bombing had destroyed houses, factories, bridges, and roads</a:t>
            </a:r>
          </a:p>
          <a:p>
            <a:r>
              <a:rPr lang="en-US" sz="2400" dirty="0" smtClean="0"/>
              <a:t>People did not have enough food and no means of making money so they turned to communism which promised housing and employment for all</a:t>
            </a:r>
          </a:p>
          <a:p>
            <a:r>
              <a:rPr lang="en-US" sz="2400" b="1" dirty="0" smtClean="0"/>
              <a:t>George Marshall – proposed that the best way to keep the countries of Western Europe free of communism would be to help restore their economies </a:t>
            </a:r>
          </a:p>
          <a:p>
            <a:r>
              <a:rPr lang="en-US" sz="2400" b="1" dirty="0" smtClean="0"/>
              <a:t>Between 1948 &amp; 1951 the Plan contributed nearly $13 million to rebuilding Western Europe</a:t>
            </a:r>
            <a:endParaRPr lang="en-US" sz="2400" b="1" dirty="0"/>
          </a:p>
        </p:txBody>
      </p:sp>
      <p:pic>
        <p:nvPicPr>
          <p:cNvPr id="5" name="Content Placeholder 4" descr="250px-US-MarshallPlanAid-Logo.svg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9" b="3919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Marshall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160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Germany was divided into 4 occupation zones</a:t>
            </a:r>
          </a:p>
          <a:p>
            <a:pPr lvl="1"/>
            <a:r>
              <a:rPr lang="en-US" sz="2200" dirty="0" smtClean="0"/>
              <a:t>East – controlled by Soviets</a:t>
            </a:r>
          </a:p>
          <a:p>
            <a:pPr lvl="1"/>
            <a:r>
              <a:rPr lang="en-US" sz="2200" dirty="0" smtClean="0"/>
              <a:t>West – controlled by the US, GB, and France</a:t>
            </a:r>
          </a:p>
          <a:p>
            <a:r>
              <a:rPr lang="en-US" sz="2400" dirty="0" smtClean="0"/>
              <a:t>Berlin was located deep within Soviet-controlled East Germany it was also divided among 4 nations</a:t>
            </a:r>
          </a:p>
          <a:p>
            <a:r>
              <a:rPr lang="en-US" sz="2400" dirty="0" smtClean="0"/>
              <a:t>Truman – “a reunited Germany was essential to the future of Europe”</a:t>
            </a:r>
          </a:p>
          <a:p>
            <a:r>
              <a:rPr lang="en-US" sz="2400" dirty="0" smtClean="0"/>
              <a:t>Stalin – “a reunited Germany was a threat to the Soviet Union”</a:t>
            </a:r>
            <a:endParaRPr lang="en-US" sz="2400" dirty="0"/>
          </a:p>
        </p:txBody>
      </p:sp>
      <p:pic>
        <p:nvPicPr>
          <p:cNvPr id="5" name="Content Placeholder 4" descr="berlin_the_divided_city_shirt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66" b="-4566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Crisis in Berlin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323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June 7, 1948 – the US, GB, and France agreed to unite their zones and form a West German republic and each nation’s section of Berlin would be included in the republic</a:t>
            </a:r>
          </a:p>
          <a:p>
            <a:r>
              <a:rPr lang="en-US" sz="2400" b="1" dirty="0" smtClean="0"/>
              <a:t>Berlin blockade</a:t>
            </a:r>
            <a:r>
              <a:rPr lang="en-US" sz="2400" dirty="0" smtClean="0"/>
              <a:t> was Stalin’s answer to this plan</a:t>
            </a:r>
          </a:p>
          <a:p>
            <a:pPr lvl="1"/>
            <a:r>
              <a:rPr lang="en-US" sz="2200" dirty="0" smtClean="0"/>
              <a:t>June 24, 1948: Soviet troops rushed around the edge of West Berlin</a:t>
            </a:r>
          </a:p>
          <a:p>
            <a:pPr lvl="1"/>
            <a:r>
              <a:rPr lang="en-US" sz="2200" dirty="0" smtClean="0"/>
              <a:t>Almost overnight they created a blockade, stopping traffic on al highway, railroad, and water routes</a:t>
            </a:r>
          </a:p>
          <a:p>
            <a:pPr lvl="1"/>
            <a:r>
              <a:rPr lang="en-US" sz="2200" dirty="0" smtClean="0"/>
              <a:t>West Berlin and its citizens were cut off from supplies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Berlin Blockade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32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ist_us_20_cold_war_pic_berlin_wall_crowd_guard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0" b="1081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Berlin Blockade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012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400" dirty="0" smtClean="0"/>
              <a:t>Instead of using military force, Truman used airplanes and organized an </a:t>
            </a:r>
            <a:r>
              <a:rPr lang="en-US" sz="2400" b="1" dirty="0" smtClean="0"/>
              <a:t>airlift</a:t>
            </a:r>
            <a:r>
              <a:rPr lang="en-US" sz="2400" dirty="0" smtClean="0"/>
              <a:t> to save the city</a:t>
            </a:r>
          </a:p>
          <a:p>
            <a:r>
              <a:rPr lang="en-US" sz="2400" dirty="0" smtClean="0"/>
              <a:t>American &amp; British cargo planes carried food, fuel, and other supplies into West Berlin</a:t>
            </a:r>
          </a:p>
          <a:p>
            <a:r>
              <a:rPr lang="en-US" sz="2400" dirty="0" smtClean="0"/>
              <a:t>It continued day and night for more than 10 months delivering tons of supplies </a:t>
            </a:r>
          </a:p>
          <a:p>
            <a:r>
              <a:rPr lang="en-US" sz="2400" dirty="0" smtClean="0"/>
              <a:t>Eventually Stalin ended the blockade but Berlin and Germany still remained divided into 2 nations</a:t>
            </a:r>
          </a:p>
          <a:p>
            <a:pPr lvl="1"/>
            <a:r>
              <a:rPr lang="en-US" sz="2200" dirty="0" smtClean="0"/>
              <a:t>The Federal Republic of Germany – West</a:t>
            </a:r>
          </a:p>
          <a:p>
            <a:pPr lvl="1"/>
            <a:r>
              <a:rPr lang="en-US" sz="2200" dirty="0" smtClean="0"/>
              <a:t>The German Democratic Republic – East </a:t>
            </a:r>
            <a:endParaRPr lang="en-US" sz="2200" dirty="0"/>
          </a:p>
        </p:txBody>
      </p:sp>
      <p:pic>
        <p:nvPicPr>
          <p:cNvPr id="5" name="Content Placeholder 4" descr="77f61dfd-098d-49e5-88e3-962d20ee202c.grid-6x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6" r="15006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Berlin Airlift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269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This Berlin crisis confirmed that the US and the Soviets were locked in a </a:t>
            </a:r>
            <a:r>
              <a:rPr lang="en-US" sz="2400" b="1" dirty="0" smtClean="0"/>
              <a:t>cold war</a:t>
            </a:r>
            <a:r>
              <a:rPr lang="en-US" sz="2400" dirty="0" smtClean="0"/>
              <a:t>:</a:t>
            </a:r>
          </a:p>
          <a:p>
            <a:pPr lvl="1"/>
            <a:r>
              <a:rPr lang="en-US" sz="2200" dirty="0"/>
              <a:t>A</a:t>
            </a:r>
            <a:r>
              <a:rPr lang="en-US" sz="2200" dirty="0" smtClean="0"/>
              <a:t> war in which the two enemies did not actually fight each other</a:t>
            </a:r>
          </a:p>
          <a:p>
            <a:pPr lvl="1"/>
            <a:r>
              <a:rPr lang="en-US" sz="2200" dirty="0" smtClean="0"/>
              <a:t>Instead they began building up its military forces and arms to intimidate the other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Armed Camps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610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64876-004-8100F98B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161" b="-19161"/>
          <a:stretch>
            <a:fillRect/>
          </a:stretch>
        </p:blipFill>
        <p:spPr/>
      </p:pic>
      <p:sp>
        <p:nvSpPr>
          <p:cNvPr id="2" name="Conten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2400" dirty="0"/>
              <a:t>April 1949: the US, Canada, and 10 other nations signed a pact: North Atlantic Treaty Organization (NATO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It stated that “an armed attack against one or more of the member nations shall be considered an attack against all”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62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The Soviets’ response to NATO was to create an alliance of its own with Communist governments</a:t>
            </a:r>
          </a:p>
          <a:p>
            <a:r>
              <a:rPr lang="en-US" sz="2400" dirty="0" smtClean="0"/>
              <a:t>1955: the alliance had a military force that the Soviet Union Controlled </a:t>
            </a:r>
          </a:p>
          <a:p>
            <a:r>
              <a:rPr lang="en-US" sz="2400" dirty="0" smtClean="0"/>
              <a:t>This further divided Europe between NATO &amp; the Warsaw Pact countries</a:t>
            </a:r>
            <a:endParaRPr lang="en-US" sz="2400" dirty="0"/>
          </a:p>
        </p:txBody>
      </p:sp>
      <p:pic>
        <p:nvPicPr>
          <p:cNvPr id="5" name="Content Placeholder 4" descr="20140322_gdc889_0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4" r="12034"/>
          <a:stretch>
            <a:fillRect/>
          </a:stretch>
        </p:blipFill>
        <p:spPr>
          <a:xfrm>
            <a:off x="4648200" y="1719263"/>
            <a:ext cx="4038600" cy="44069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Warsaw 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33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President Truman’s advisers in the National Security Council argued that America could not rely on other countries to contain the Soviets </a:t>
            </a:r>
          </a:p>
          <a:p>
            <a:r>
              <a:rPr lang="en-US" sz="2400" dirty="0" smtClean="0"/>
              <a:t>They believed the US needed to take a more active stand against communism everywhere</a:t>
            </a:r>
          </a:p>
          <a:p>
            <a:r>
              <a:rPr lang="en-US" sz="2400" dirty="0" smtClean="0"/>
              <a:t>1950: they released a report known as </a:t>
            </a:r>
            <a:r>
              <a:rPr lang="en-US" sz="2400" b="1" dirty="0" smtClean="0"/>
              <a:t>NSC-68</a:t>
            </a:r>
            <a:r>
              <a:rPr lang="en-US" sz="2400" dirty="0" smtClean="0"/>
              <a:t> which said that the US must actively</a:t>
            </a:r>
          </a:p>
          <a:p>
            <a:pPr marL="45720" indent="0" algn="ctr">
              <a:buNone/>
            </a:pPr>
            <a:r>
              <a:rPr lang="en-US" sz="2400" dirty="0" smtClean="0"/>
              <a:t>“</a:t>
            </a:r>
            <a:r>
              <a:rPr lang="en-US" sz="2400" i="1" dirty="0" smtClean="0"/>
              <a:t>foster the seeds of destruction within the Soviet Union</a:t>
            </a:r>
            <a:r>
              <a:rPr lang="en-US" sz="2400" dirty="0" smtClean="0"/>
              <a:t>”</a:t>
            </a:r>
          </a:p>
          <a:p>
            <a:r>
              <a:rPr lang="en-US" sz="2400" dirty="0" smtClean="0"/>
              <a:t>The US committed itself to combating communist expansion everywhere in the world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US Rearms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661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27 – Section 1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War Origins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549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Many states broke free of colonial rule and established independence </a:t>
            </a:r>
          </a:p>
          <a:p>
            <a:r>
              <a:rPr lang="en-US" sz="2400" dirty="0" smtClean="0"/>
              <a:t>Philippines from the US</a:t>
            </a:r>
          </a:p>
          <a:p>
            <a:r>
              <a:rPr lang="en-US" sz="2400" dirty="0" smtClean="0"/>
              <a:t>India, Pakistan, and Burma from the British Empire</a:t>
            </a:r>
          </a:p>
          <a:p>
            <a:r>
              <a:rPr lang="en-US" sz="2400" dirty="0" smtClean="0"/>
              <a:t>25 African countries from European colonial powers</a:t>
            </a:r>
          </a:p>
          <a:p>
            <a:r>
              <a:rPr lang="en-US" sz="2400" dirty="0" smtClean="0"/>
              <a:t>Jews and Arabs both claimed the region of Palestine which was controlled by the British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Independence Movements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55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1947: the UN agreed to divide Palestine into independent Jewish and Arab states with Jerusalem as an international city</a:t>
            </a:r>
          </a:p>
          <a:p>
            <a:r>
              <a:rPr lang="en-US" sz="2400" dirty="0" smtClean="0"/>
              <a:t>The Jews accepted by the Arabs did not</a:t>
            </a:r>
          </a:p>
          <a:p>
            <a:r>
              <a:rPr lang="en-US" sz="2400" dirty="0" smtClean="0"/>
              <a:t>The new Jewish state of Israel declared its independence</a:t>
            </a:r>
          </a:p>
        </p:txBody>
      </p:sp>
      <p:pic>
        <p:nvPicPr>
          <p:cNvPr id="6" name="Content Placeholder 5" descr="262px-UN_Partition_Plan_for_Palestine_1947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763" r="-33763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Palestine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349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most threatening change occurred in China</a:t>
            </a:r>
          </a:p>
          <a:p>
            <a:r>
              <a:rPr lang="en-US" sz="2400" dirty="0" smtClean="0"/>
              <a:t>1949: a long civil war ended with victory of Chinese Communist forces </a:t>
            </a:r>
          </a:p>
          <a:p>
            <a:pPr lvl="1"/>
            <a:r>
              <a:rPr lang="en-US" sz="2200" dirty="0" smtClean="0"/>
              <a:t>Communists led by </a:t>
            </a:r>
            <a:r>
              <a:rPr lang="en-US" sz="2200" b="1" dirty="0" smtClean="0"/>
              <a:t>Mao Zedong</a:t>
            </a:r>
          </a:p>
          <a:p>
            <a:pPr lvl="1"/>
            <a:r>
              <a:rPr lang="en-US" sz="2200" dirty="0" smtClean="0"/>
              <a:t>Chinese government led by </a:t>
            </a:r>
            <a:r>
              <a:rPr lang="en-US" sz="2200" b="1" dirty="0" smtClean="0"/>
              <a:t>Chang Kai-shek</a:t>
            </a:r>
            <a:endParaRPr lang="en-US" sz="2200" dirty="0"/>
          </a:p>
        </p:txBody>
      </p:sp>
      <p:pic>
        <p:nvPicPr>
          <p:cNvPr id="5" name="Content Placeholder 4" descr="74266_0020600711_2011資料照片F_2011資料照片_copy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1" r="17721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Communism in China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36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400" dirty="0" smtClean="0"/>
              <a:t>He formed a new Communist state called the People’s Republic of China</a:t>
            </a:r>
          </a:p>
          <a:p>
            <a:r>
              <a:rPr lang="en-US" sz="2400" dirty="0" smtClean="0"/>
              <a:t>Chang Kai-Shek retreated with his forces to Taiwan which is off the southeastern coast of China</a:t>
            </a:r>
          </a:p>
          <a:p>
            <a:r>
              <a:rPr lang="en-US" sz="2400" dirty="0" smtClean="0"/>
              <a:t>The US recognized the government in Taiwan as the legitimate government of all China</a:t>
            </a:r>
          </a:p>
          <a:p>
            <a:r>
              <a:rPr lang="en-US" sz="2400" dirty="0" smtClean="0"/>
              <a:t>Now the Soviet Union has a powerful ally in Communist China</a:t>
            </a:r>
          </a:p>
          <a:p>
            <a:r>
              <a:rPr lang="en-US" sz="2400" dirty="0" smtClean="0"/>
              <a:t>It seemed to many that the entire continent of Asia was in danger of becoming Communist</a:t>
            </a:r>
            <a:endParaRPr lang="en-US" sz="2400" dirty="0"/>
          </a:p>
        </p:txBody>
      </p:sp>
      <p:pic>
        <p:nvPicPr>
          <p:cNvPr id="5" name="Content Placeholder 4" descr="Stamp_China_1945_2_inauguration(1)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281" r="-16281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Mao Zedong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944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27 – Section 2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Postwar Policies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206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Businesses and industries had to shift from producing war goods to making consumer goods</a:t>
            </a:r>
          </a:p>
          <a:p>
            <a:r>
              <a:rPr lang="en-US" sz="2400" dirty="0" smtClean="0"/>
              <a:t>During the war the prices for consumer goods remained stable</a:t>
            </a:r>
          </a:p>
          <a:p>
            <a:r>
              <a:rPr lang="en-US" sz="2400" dirty="0" smtClean="0"/>
              <a:t>After the war, when government removed price controls, the prices began to rise</a:t>
            </a:r>
          </a:p>
          <a:p>
            <a:r>
              <a:rPr lang="en-US" sz="2400" dirty="0" smtClean="0"/>
              <a:t>This caused </a:t>
            </a:r>
            <a:r>
              <a:rPr lang="en-US" sz="2400" u="sng" dirty="0" smtClean="0"/>
              <a:t>inflation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Fortunately for Americans, they had saved so much money during the war, that they were eager to spend it now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Postwar Economy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100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Rise in prices weren’t met with a rise in wages</a:t>
            </a:r>
          </a:p>
          <a:p>
            <a:r>
              <a:rPr lang="en-US" sz="2400" dirty="0" smtClean="0"/>
              <a:t>Wages were protected during the war but after the war companies did not raise the wages in accordance to the raise in prices</a:t>
            </a:r>
          </a:p>
          <a:p>
            <a:r>
              <a:rPr lang="en-US" sz="2400" dirty="0" smtClean="0"/>
              <a:t>Labor unions started to call for strike, millions of steelworkers, railroad workers, and others had walked off their jobs demanding better pay and conditions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Workers Seek Higher Wages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709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President Truman pressured workers to go back to work because they were hurting the economy</a:t>
            </a:r>
          </a:p>
          <a:p>
            <a:r>
              <a:rPr lang="en-US" sz="2400" dirty="0" smtClean="0"/>
              <a:t>May 1946: he threatened to draft them into the army</a:t>
            </a:r>
          </a:p>
          <a:p>
            <a:r>
              <a:rPr lang="en-US" sz="2400" dirty="0" smtClean="0"/>
              <a:t>Afterwards, Truman had the government take over the mines and brought back the workers</a:t>
            </a:r>
          </a:p>
          <a:p>
            <a:r>
              <a:rPr lang="en-US" sz="2400" dirty="0" smtClean="0"/>
              <a:t>He persuaded owners to grant the demands of the workers and pressured other workers to go back to work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Truman Takes Action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210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September 1945: Truman presented Congress with a plan of domestic reforms geared at solving some of the nation’s economic problems</a:t>
            </a:r>
          </a:p>
          <a:p>
            <a:r>
              <a:rPr lang="en-US" sz="2400" dirty="0" smtClean="0"/>
              <a:t>This was called the </a:t>
            </a:r>
            <a:r>
              <a:rPr lang="en-US" sz="2400" u="sng" dirty="0" smtClean="0"/>
              <a:t>Fair Deal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Truman Faces the Republicans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8717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Truman’s proposal: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200" dirty="0" smtClean="0"/>
              <a:t>Raise the minimum wage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200" dirty="0" smtClean="0"/>
              <a:t>Expand Social Security benefits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200" dirty="0" smtClean="0"/>
              <a:t>Increase federal spending to create jobs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200" dirty="0" smtClean="0"/>
              <a:t>Building new public housing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200" dirty="0" smtClean="0"/>
              <a:t>Create a system of national health insurance</a:t>
            </a:r>
          </a:p>
          <a:p>
            <a:pPr marL="548640" indent="-457200"/>
            <a:r>
              <a:rPr lang="en-US" sz="2400" dirty="0" smtClean="0"/>
              <a:t>These proposals failed because Truman was a Democrat and the majority of Congress were Republicans (or Southern Democrats)</a:t>
            </a:r>
            <a:endParaRPr lang="en-US" sz="2400" dirty="0"/>
          </a:p>
        </p:txBody>
      </p:sp>
      <p:pic>
        <p:nvPicPr>
          <p:cNvPr id="5" name="Content Placeholder 4" descr="fairdeal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0" r="647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 Deal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969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Western democracies &amp; Soviet Communists set aside their differences</a:t>
            </a:r>
          </a:p>
          <a:p>
            <a:r>
              <a:rPr lang="en-US" sz="2400" dirty="0" smtClean="0"/>
              <a:t>However, the Soviets had already moved into the countries of Poland, Hungary, and Czechoslovakia when pushing back Germany</a:t>
            </a:r>
          </a:p>
        </p:txBody>
      </p:sp>
      <p:pic>
        <p:nvPicPr>
          <p:cNvPr id="8" name="Content Placeholder 7" descr="Germany_occupation_zones_with_border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2" r="11962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Wartime Diplomacy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20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1946: in Congressional elections, Republicans won with the slogan “Had Enough?” pointing to Truman’s mistakes</a:t>
            </a:r>
          </a:p>
          <a:p>
            <a:r>
              <a:rPr lang="en-US" sz="2400" dirty="0" smtClean="0"/>
              <a:t>They went on to create their own plans for the nation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2200" dirty="0" smtClean="0"/>
              <a:t>Limit government spending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2200" dirty="0" smtClean="0"/>
              <a:t>Control labor unions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2200" dirty="0" smtClean="0"/>
              <a:t>Reduce government regulation of the economy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2200" dirty="0" smtClean="0"/>
              <a:t>Reverse policies adopted under the </a:t>
            </a:r>
            <a:r>
              <a:rPr lang="en-US" sz="2200" u="sng" dirty="0" smtClean="0"/>
              <a:t>New Deal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Republicans Control Congress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0533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400" dirty="0" smtClean="0"/>
              <a:t>Labor unrest and growing power of labor union was the biggest problem for Republicans </a:t>
            </a:r>
          </a:p>
          <a:p>
            <a:r>
              <a:rPr lang="en-US" sz="2400" dirty="0" smtClean="0"/>
              <a:t>Republicans favored big business, not labor unions</a:t>
            </a:r>
          </a:p>
          <a:p>
            <a:r>
              <a:rPr lang="en-US" sz="2400" dirty="0" smtClean="0"/>
              <a:t>Spring 1947: </a:t>
            </a:r>
            <a:r>
              <a:rPr lang="en-US" sz="2400" u="sng" dirty="0" smtClean="0"/>
              <a:t>Taft-Hartley Bill</a:t>
            </a:r>
            <a:endParaRPr lang="en-US" sz="2400" dirty="0"/>
          </a:p>
          <a:p>
            <a:pPr marL="777240" lvl="1" indent="-457200">
              <a:buFont typeface="+mj-lt"/>
              <a:buAutoNum type="arabicPeriod"/>
            </a:pPr>
            <a:r>
              <a:rPr lang="en-US" sz="2200" dirty="0"/>
              <a:t>L</a:t>
            </a:r>
            <a:r>
              <a:rPr lang="en-US" sz="2200" dirty="0" smtClean="0"/>
              <a:t>imited the actions workers could take against their employers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2200" dirty="0" smtClean="0"/>
              <a:t>Outlawed the </a:t>
            </a:r>
            <a:r>
              <a:rPr lang="en-US" sz="2200" u="sng" dirty="0" smtClean="0"/>
              <a:t>closed shop</a:t>
            </a:r>
            <a:r>
              <a:rPr lang="en-US" sz="2200" dirty="0" smtClean="0"/>
              <a:t> – a workplace that hires only union members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2200" dirty="0" smtClean="0"/>
              <a:t>Allowed the government to temporarily  stop any strike that endangered public health or safety </a:t>
            </a:r>
            <a:endParaRPr lang="en-US" sz="2200" dirty="0"/>
          </a:p>
        </p:txBody>
      </p:sp>
      <p:pic>
        <p:nvPicPr>
          <p:cNvPr id="5" name="Content Placeholder 4" descr="repeal.the.tafthartley.actyesterday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06" r="-23306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Biggest Problem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8275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Workers were angry and dubbed this bill a “slave labor bill”</a:t>
            </a:r>
          </a:p>
          <a:p>
            <a:r>
              <a:rPr lang="en-US" sz="2400" dirty="0" smtClean="0"/>
              <a:t>This bill was aimed to prevent any strikes in the future similar to the ones by the mine workers</a:t>
            </a:r>
            <a:endParaRPr lang="en-US" sz="2400" dirty="0"/>
          </a:p>
        </p:txBody>
      </p:sp>
      <p:pic>
        <p:nvPicPr>
          <p:cNvPr id="6" name="Content Placeholder 5" descr="bea446b71f810906c67f1ab1fe3f62b0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942" b="-17942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Criticism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1936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tomic_Energy_Act_of_1946_signing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9" r="10549"/>
          <a:stretch>
            <a:fillRect/>
          </a:stretch>
        </p:blipFill>
        <p:spPr/>
      </p:pic>
      <p:sp>
        <p:nvSpPr>
          <p:cNvPr id="2" name="Conten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400" dirty="0" smtClean="0"/>
              <a:t>Truman introduced a commission to study ways of improving the efficiency of government (headed by former president Herbert Hoover)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Reorganization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4556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It unified the army, navy, marines, and air force under the </a:t>
            </a:r>
            <a:r>
              <a:rPr lang="en-US" sz="2400" u="sng" dirty="0" smtClean="0"/>
              <a:t>Department of Defense</a:t>
            </a:r>
          </a:p>
          <a:p>
            <a:r>
              <a:rPr lang="en-US" sz="2400" dirty="0" smtClean="0"/>
              <a:t>Headed by: Secretary of Defense</a:t>
            </a:r>
          </a:p>
          <a:p>
            <a:r>
              <a:rPr lang="en-US" sz="2400" dirty="0" smtClean="0"/>
              <a:t>Set up: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2200" dirty="0" smtClean="0"/>
              <a:t>Joint Chiefs of Staff – made up of the heads of each of the armed forces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2200" dirty="0" smtClean="0"/>
              <a:t>National Security Council – operated out of the White House and would advice the president on foreign and military matters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Security Act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7946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5f1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57" b="-2857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Security Act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9518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400" dirty="0" smtClean="0"/>
              <a:t>The CIA aids American foreign policy by collecting information about what is going on in other countries, studying it, and passing it to the president and other foreign-policy decision makers</a:t>
            </a:r>
          </a:p>
          <a:p>
            <a:r>
              <a:rPr lang="en-US" sz="2400" dirty="0" smtClean="0"/>
              <a:t>Use secret agents, paid informers, and governments to collect information </a:t>
            </a:r>
          </a:p>
          <a:p>
            <a:r>
              <a:rPr lang="en-US" sz="2400" dirty="0" smtClean="0"/>
              <a:t>Many feared that the CIA would spy on American citizens but Truman promised that they would only do so on foreign lands and not bring in “police state methods”</a:t>
            </a:r>
          </a:p>
          <a:p>
            <a:r>
              <a:rPr lang="en-US" sz="2400" dirty="0" smtClean="0"/>
              <a:t>The CIA can receive and spend money without informing Congress about it</a:t>
            </a:r>
            <a:endParaRPr lang="en-US" sz="2400" dirty="0"/>
          </a:p>
        </p:txBody>
      </p:sp>
      <p:pic>
        <p:nvPicPr>
          <p:cNvPr id="5" name="Content Placeholder 4" descr="imag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 r="4179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Intelligence Agency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790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cia-loves-u-760208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483" b="-14483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4550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Truman faced an uphill battle because of his unpopularity</a:t>
            </a:r>
          </a:p>
          <a:p>
            <a:r>
              <a:rPr lang="en-US" sz="2400" dirty="0" smtClean="0"/>
              <a:t>Candidates are: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2200" dirty="0" smtClean="0"/>
              <a:t>Harry S. Truman – Democrat 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2200" dirty="0" smtClean="0"/>
              <a:t>Strom Thurmond – Southern Democrat (</a:t>
            </a:r>
            <a:r>
              <a:rPr lang="en-US" sz="2200" dirty="0" err="1" smtClean="0"/>
              <a:t>Dixiecrat</a:t>
            </a:r>
            <a:r>
              <a:rPr lang="en-US" sz="2200" dirty="0" smtClean="0"/>
              <a:t>)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2200" dirty="0" smtClean="0"/>
              <a:t>Henry Wallace – Progressive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2200" dirty="0" smtClean="0"/>
              <a:t>Thomas Dewey – Republican 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1948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8330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Truman campaigned against that “do-nothing, good-for-nothing, worst Congress”</a:t>
            </a:r>
          </a:p>
          <a:p>
            <a:r>
              <a:rPr lang="en-US" sz="2400" dirty="0" smtClean="0"/>
              <a:t>Dewey had been doing a great job at campaigning and many experts expected him to win</a:t>
            </a:r>
          </a:p>
          <a:p>
            <a:r>
              <a:rPr lang="en-US" sz="2400" dirty="0" smtClean="0"/>
              <a:t>Some newspapers even claimed “</a:t>
            </a:r>
            <a:r>
              <a:rPr lang="en-US" sz="2400" i="1" dirty="0" smtClean="0"/>
              <a:t>Dewey defeats Truman</a:t>
            </a:r>
            <a:r>
              <a:rPr lang="en-US" sz="2400" dirty="0" smtClean="0"/>
              <a:t>”</a:t>
            </a:r>
          </a:p>
          <a:p>
            <a:r>
              <a:rPr lang="en-US" sz="2400" dirty="0" smtClean="0"/>
              <a:t>When the ballots were counted, Truman edged out by more than 2 million votes</a:t>
            </a:r>
          </a:p>
          <a:p>
            <a:r>
              <a:rPr lang="en-US" sz="2400" dirty="0" smtClean="0"/>
              <a:t>Democrats also regained control of both the House of Representatives &amp; the Senate – Congress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1948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16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Franklin D. Roosevelt, Winston Churchill, and Joseph Stalin</a:t>
            </a:r>
          </a:p>
          <a:p>
            <a:r>
              <a:rPr lang="en-US" sz="2400" dirty="0" smtClean="0"/>
              <a:t>They meet in Yalta to discuss issues about the postwar world</a:t>
            </a:r>
          </a:p>
          <a:p>
            <a:r>
              <a:rPr lang="en-US" sz="2400" dirty="0" smtClean="0"/>
              <a:t>Yalta Agreement – </a:t>
            </a:r>
          </a:p>
          <a:p>
            <a:pPr lvl="1"/>
            <a:r>
              <a:rPr lang="en-US" sz="2400" dirty="0"/>
              <a:t>T</a:t>
            </a:r>
            <a:r>
              <a:rPr lang="en-US" sz="2400" dirty="0" smtClean="0"/>
              <a:t>he Soviet Union agreed to enter the war against Japan</a:t>
            </a:r>
          </a:p>
          <a:p>
            <a:pPr lvl="1"/>
            <a:r>
              <a:rPr lang="en-US" sz="2400" dirty="0" smtClean="0"/>
              <a:t>In return the Soviets received some territories in Asia</a:t>
            </a:r>
            <a:endParaRPr lang="en-US" sz="2400" dirty="0"/>
          </a:p>
        </p:txBody>
      </p:sp>
      <p:pic>
        <p:nvPicPr>
          <p:cNvPr id="5" name="Content Placeholder 4" descr="ep3_d_interior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3" r="12993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“Big Three”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1135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070917231352!1948_electio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" b="121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1948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7184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After winning the election of 1948, Truman reintroduced the </a:t>
            </a:r>
            <a:r>
              <a:rPr lang="en-US" sz="2400" u="sng" dirty="0" smtClean="0"/>
              <a:t>Fair Deal</a:t>
            </a:r>
            <a:endParaRPr lang="en-US" sz="2400" dirty="0" smtClean="0"/>
          </a:p>
          <a:p>
            <a:r>
              <a:rPr lang="en-US" sz="2400" dirty="0" smtClean="0"/>
              <a:t>Still, Congress  defeated most of the proposals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2200" dirty="0" smtClean="0"/>
              <a:t>Did pass law to raise minimum wage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2200" dirty="0" smtClean="0"/>
              <a:t>Did expand Social Security benefits for senior citizens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2200" dirty="0" smtClean="0"/>
              <a:t>Did provide funds for housing for low-income families</a:t>
            </a:r>
            <a:endParaRPr lang="en-US" sz="2200" dirty="0"/>
          </a:p>
        </p:txBody>
      </p:sp>
      <p:pic>
        <p:nvPicPr>
          <p:cNvPr id="5" name="Content Placeholder 4" descr="0_0_481_485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20" b="-402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 Deal for Americans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8219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400" dirty="0" smtClean="0"/>
              <a:t>“</a:t>
            </a:r>
            <a:r>
              <a:rPr lang="en-US" sz="2400" i="1" dirty="0" smtClean="0"/>
              <a:t>We shall not, however, finally achieve the ideals for which this nation was founded so long as any American suffers discrimination as a result of his race, or religion, or color, or the land of origin of his forefathers</a:t>
            </a:r>
            <a:r>
              <a:rPr lang="en-US" sz="2400" dirty="0" smtClean="0"/>
              <a:t>”</a:t>
            </a:r>
          </a:p>
          <a:p>
            <a:r>
              <a:rPr lang="en-US" sz="2400" dirty="0" smtClean="0"/>
              <a:t>Truman wanted to end discrimination but was unable to persuade Congress to pass laws to protect voting rights of African Americans, or abolish the poll tax, or make lynching a federal crime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 on Civil rights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871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He was able to 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2200" dirty="0"/>
              <a:t>O</a:t>
            </a:r>
            <a:r>
              <a:rPr lang="en-US" sz="2200" dirty="0" smtClean="0"/>
              <a:t>rder federal departments and agencies to end job discrimination against African Americans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2200" dirty="0" smtClean="0"/>
              <a:t>Order the armed forces to </a:t>
            </a:r>
            <a:r>
              <a:rPr lang="en-US" sz="2200" u="sng" dirty="0" smtClean="0"/>
              <a:t>desegregate</a:t>
            </a:r>
            <a:r>
              <a:rPr lang="en-US" sz="2200" dirty="0" smtClean="0"/>
              <a:t> – to end the separation of races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2200" dirty="0" smtClean="0"/>
              <a:t>Instructed the Department of Justice to enforce existing civil rights laws</a:t>
            </a:r>
            <a:endParaRPr lang="en-US" sz="2200" dirty="0"/>
          </a:p>
        </p:txBody>
      </p:sp>
      <p:pic>
        <p:nvPicPr>
          <p:cNvPr id="5" name="Content Placeholder 4" descr="681163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208" b="-18208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Rights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0496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Truman also proposed: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200" dirty="0" smtClean="0"/>
              <a:t>To end slums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200" dirty="0" smtClean="0"/>
              <a:t>To end government-backed medical insurance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200" dirty="0" smtClean="0"/>
              <a:t>Higher minimum wage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200" dirty="0" smtClean="0"/>
              <a:t>More federal money for public schools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Proposals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557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27 – Section 3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Korean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279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1945: Korea was a colony of Japan</a:t>
            </a:r>
          </a:p>
          <a:p>
            <a:r>
              <a:rPr lang="en-US" sz="2400" dirty="0" smtClean="0"/>
              <a:t>End of WWII: Korea is stripped from Japan</a:t>
            </a:r>
          </a:p>
          <a:p>
            <a:r>
              <a:rPr lang="en-US" sz="2400" dirty="0" smtClean="0"/>
              <a:t>The US &amp; the Soviet Union both sent troops into Korea and agreed to occupy it temporarily </a:t>
            </a:r>
          </a:p>
          <a:p>
            <a:r>
              <a:rPr lang="en-US" sz="2400" u="sng" dirty="0" smtClean="0"/>
              <a:t>38</a:t>
            </a:r>
            <a:r>
              <a:rPr lang="en-US" sz="2400" u="sng" baseline="30000" dirty="0" smtClean="0"/>
              <a:t>th</a:t>
            </a:r>
            <a:r>
              <a:rPr lang="en-US" sz="2400" u="sng" dirty="0" smtClean="0"/>
              <a:t> Parallel</a:t>
            </a:r>
            <a:r>
              <a:rPr lang="en-US" sz="2400" b="1" dirty="0"/>
              <a:t> </a:t>
            </a:r>
            <a:r>
              <a:rPr lang="en-US" sz="2400" b="1" dirty="0" smtClean="0"/>
              <a:t>– line of latitude at which Korea was divided on</a:t>
            </a:r>
          </a:p>
          <a:p>
            <a:r>
              <a:rPr lang="en-US" sz="2400" b="1" dirty="0" smtClean="0"/>
              <a:t>North Korea – USSR</a:t>
            </a:r>
          </a:p>
          <a:p>
            <a:r>
              <a:rPr lang="en-US" sz="2400" b="1" dirty="0" smtClean="0"/>
              <a:t>South Korea - US</a:t>
            </a:r>
            <a:endParaRPr lang="en-US" sz="2400" dirty="0"/>
          </a:p>
        </p:txBody>
      </p:sp>
      <p:pic>
        <p:nvPicPr>
          <p:cNvPr id="5" name="Content Placeholder 4" descr="38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0" b="19210"/>
          <a:stretch>
            <a:fillRect/>
          </a:stretch>
        </p:blipFill>
        <p:spPr>
          <a:xfrm>
            <a:off x="4648200" y="1719072"/>
            <a:ext cx="4038600" cy="440740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in Korea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103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After the Soviets and the US left Korea, tensions grew immensely </a:t>
            </a:r>
          </a:p>
          <a:p>
            <a:r>
              <a:rPr lang="en-US" sz="2400" dirty="0" smtClean="0"/>
              <a:t>North Korea invaded South Korea</a:t>
            </a:r>
          </a:p>
          <a:p>
            <a:r>
              <a:rPr lang="en-US" sz="2400" dirty="0" smtClean="0"/>
              <a:t>President Truman came to the realization that this meant:</a:t>
            </a:r>
          </a:p>
          <a:p>
            <a:pPr lvl="1"/>
            <a:r>
              <a:rPr lang="en-US" sz="2200" dirty="0" smtClean="0"/>
              <a:t>The US soon would be involved in military action in Asia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in Korea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58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The North Koreans tried to unify the country by force after crossing into the 38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Parallel </a:t>
            </a:r>
          </a:p>
          <a:p>
            <a:r>
              <a:rPr lang="en-US" sz="2400" dirty="0" smtClean="0"/>
              <a:t>They gained control over much of South Korea including its capital, </a:t>
            </a:r>
            <a:r>
              <a:rPr lang="en-US" sz="2400" u="sng" dirty="0" smtClean="0"/>
              <a:t>Seoul</a:t>
            </a:r>
            <a:endParaRPr lang="en-US" sz="2400" dirty="0" smtClean="0"/>
          </a:p>
          <a:p>
            <a:r>
              <a:rPr lang="en-US" sz="2400" dirty="0" smtClean="0"/>
              <a:t>President Truman believed the the North Koreans were being supported by the Soviets </a:t>
            </a:r>
          </a:p>
          <a:p>
            <a:r>
              <a:rPr lang="en-US" sz="2400" dirty="0" smtClean="0"/>
              <a:t>Truman orders the use of military raids on North Korea without the consent of Congress</a:t>
            </a:r>
            <a:endParaRPr lang="en-US" sz="2400" dirty="0"/>
          </a:p>
        </p:txBody>
      </p:sp>
      <p:pic>
        <p:nvPicPr>
          <p:cNvPr id="5" name="Content Placeholder 4" descr="sl629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4" r="22423" b="7657"/>
          <a:stretch/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Invasion of South Korea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516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The UN agrees to send with Truman and they send in forces under the US’s direction</a:t>
            </a:r>
          </a:p>
          <a:p>
            <a:r>
              <a:rPr lang="en-US" sz="2400" dirty="0" smtClean="0"/>
              <a:t>Truman appointed </a:t>
            </a:r>
            <a:r>
              <a:rPr lang="en-US" sz="2400" u="sng" dirty="0" smtClean="0"/>
              <a:t>General Arthur MacArthur</a:t>
            </a:r>
            <a:r>
              <a:rPr lang="en-US" sz="2400" dirty="0" smtClean="0"/>
              <a:t> to command the UN forces</a:t>
            </a:r>
          </a:p>
          <a:p>
            <a:r>
              <a:rPr lang="en-US" sz="2400" dirty="0" smtClean="0"/>
              <a:t>June 30: days after the invasion of South Korea, American troops </a:t>
            </a:r>
          </a:p>
          <a:p>
            <a:r>
              <a:rPr lang="en-US" sz="2400" dirty="0" smtClean="0"/>
              <a:t>The goal was to push the North Koreans back across the 38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Parallel </a:t>
            </a:r>
          </a:p>
          <a:p>
            <a:r>
              <a:rPr lang="en-US" sz="2400" dirty="0" smtClean="0"/>
              <a:t>However China intervenes in the war</a:t>
            </a:r>
            <a:endParaRPr lang="en-US" sz="2400" dirty="0"/>
          </a:p>
        </p:txBody>
      </p:sp>
      <p:pic>
        <p:nvPicPr>
          <p:cNvPr id="5" name="Content Placeholder 4" descr="macarthur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" r="3423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Nations Responds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363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400" dirty="0" smtClean="0"/>
              <a:t>Roosevelt &amp; Churchill were worried about Stalin taking control of too many territories</a:t>
            </a:r>
          </a:p>
          <a:p>
            <a:r>
              <a:rPr lang="en-US" sz="2400" dirty="0" smtClean="0"/>
              <a:t>They feared Soviet domination and the spread of communism in Europe and all over the world</a:t>
            </a:r>
          </a:p>
          <a:p>
            <a:r>
              <a:rPr lang="en-US" sz="2400" dirty="0" smtClean="0"/>
              <a:t>Stalin wanted to keep a large are of land between the Soviet Union and its enemies in the west</a:t>
            </a:r>
          </a:p>
          <a:p>
            <a:r>
              <a:rPr lang="en-US" sz="2400" dirty="0" smtClean="0"/>
              <a:t>Germany also posed a problem, being situated in the middle of this tension</a:t>
            </a:r>
          </a:p>
          <a:p>
            <a:r>
              <a:rPr lang="en-US" sz="2400" dirty="0" smtClean="0"/>
              <a:t>So they agree to divide Germany into 4 zones until elections</a:t>
            </a:r>
            <a:endParaRPr lang="en-US" sz="2400" dirty="0"/>
          </a:p>
        </p:txBody>
      </p:sp>
      <p:pic>
        <p:nvPicPr>
          <p:cNvPr id="5" name="Content Placeholder 4" descr="maps-germany-divided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4" r="11414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Wartime Diplomacy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9022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September 1950: North Koreans had pushed to the southern tip </a:t>
            </a:r>
          </a:p>
          <a:p>
            <a:r>
              <a:rPr lang="en-US" sz="2400" dirty="0" smtClean="0"/>
              <a:t>UN forces landed midway on the Korean Peninsula and tried to recapture Seoul</a:t>
            </a:r>
          </a:p>
          <a:p>
            <a:r>
              <a:rPr lang="en-US" sz="2400" dirty="0" smtClean="0"/>
              <a:t>October 1: North Koreans were caught between Un forces from </a:t>
            </a:r>
            <a:r>
              <a:rPr lang="en-US" sz="2400" u="sng" dirty="0" smtClean="0"/>
              <a:t>Seoul</a:t>
            </a:r>
            <a:r>
              <a:rPr lang="en-US" sz="2400" dirty="0" smtClean="0"/>
              <a:t> and </a:t>
            </a:r>
            <a:r>
              <a:rPr lang="en-US" sz="2400" u="sng" dirty="0" smtClean="0"/>
              <a:t>Pusan</a:t>
            </a:r>
            <a:endParaRPr lang="en-US" sz="2400" dirty="0" smtClean="0"/>
          </a:p>
          <a:p>
            <a:r>
              <a:rPr lang="en-US" sz="2400" dirty="0" smtClean="0"/>
              <a:t>They were forced to retreat back to the 38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  <a:r>
              <a:rPr lang="en-US" sz="2400" dirty="0" err="1" smtClean="0"/>
              <a:t>Parellel</a:t>
            </a:r>
            <a:endParaRPr lang="en-US" sz="2400" dirty="0"/>
          </a:p>
        </p:txBody>
      </p:sp>
      <p:pic>
        <p:nvPicPr>
          <p:cNvPr id="6" name="Content Placeholder 5" descr="Korean_War,_train_attack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905" b="-2090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Phases of the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258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MacArthur, encourage by this success, advises President Truman to invade North Korea</a:t>
            </a:r>
          </a:p>
          <a:p>
            <a:r>
              <a:rPr lang="en-US" sz="2400" dirty="0" smtClean="0"/>
              <a:t>He told Truman that neither China nor the Soviet Union would enter the war to help North Korea</a:t>
            </a:r>
          </a:p>
          <a:p>
            <a:r>
              <a:rPr lang="en-US" sz="2400" dirty="0" smtClean="0"/>
              <a:t>After receiving orders, MacArthur moved his forces northward </a:t>
            </a:r>
          </a:p>
          <a:p>
            <a:r>
              <a:rPr lang="en-US" sz="2400" dirty="0" smtClean="0"/>
              <a:t>The UN forces captured </a:t>
            </a:r>
            <a:r>
              <a:rPr lang="en-US" sz="2400" u="sng" dirty="0" smtClean="0"/>
              <a:t>Pyongyang</a:t>
            </a:r>
            <a:r>
              <a:rPr lang="en-US" sz="2400" dirty="0"/>
              <a:t> </a:t>
            </a:r>
            <a:r>
              <a:rPr lang="en-US" sz="2400" dirty="0" smtClean="0"/>
              <a:t>(North Korean capital)</a:t>
            </a:r>
          </a:p>
        </p:txBody>
      </p:sp>
      <p:pic>
        <p:nvPicPr>
          <p:cNvPr id="5" name="Content Placeholder 4" descr="Warkorea_American_Soldiers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575" b="-29575"/>
          <a:stretch>
            <a:fillRect/>
          </a:stretch>
        </p:blipFill>
        <p:spPr>
          <a:xfrm>
            <a:off x="4648200" y="1719263"/>
            <a:ext cx="4038600" cy="44069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the Offensive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523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400" dirty="0"/>
              <a:t>Upon advancement, the US received warning from the </a:t>
            </a:r>
            <a:r>
              <a:rPr lang="en-US" sz="2400" dirty="0" smtClean="0"/>
              <a:t>Chinese</a:t>
            </a:r>
          </a:p>
          <a:p>
            <a:r>
              <a:rPr lang="en-US" sz="2400" dirty="0" smtClean="0"/>
              <a:t>If the invasion of N. Korea didn’t end, China would send its army to support the N. Koreans</a:t>
            </a:r>
          </a:p>
          <a:p>
            <a:r>
              <a:rPr lang="en-US" sz="2400" dirty="0" smtClean="0"/>
              <a:t>MacArthur thought the Chinese were bluffing, but they weren’t</a:t>
            </a:r>
          </a:p>
          <a:p>
            <a:r>
              <a:rPr lang="en-US" sz="2400" dirty="0" smtClean="0"/>
              <a:t>Late October: thousands of Chinese troops began massing along the border</a:t>
            </a:r>
          </a:p>
          <a:p>
            <a:r>
              <a:rPr lang="en-US" sz="2400" dirty="0" smtClean="0"/>
              <a:t>November 26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: Chinese troops launched an attack on UN forces forcing them to retreat south of the 38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Parallel</a:t>
            </a:r>
            <a:endParaRPr lang="en-US" sz="2400" dirty="0"/>
          </a:p>
        </p:txBody>
      </p:sp>
      <p:pic>
        <p:nvPicPr>
          <p:cNvPr id="5" name="Content Placeholder 4" descr="Korean_solders_and_Chinese_captives_in_First_Sino-Japanese_War.pn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745" b="-2474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the Offensive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676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January 1951: UN forces stopped their retreat</a:t>
            </a:r>
          </a:p>
          <a:p>
            <a:r>
              <a:rPr lang="en-US" sz="2400" dirty="0" smtClean="0"/>
              <a:t>They retook Seoul and pushed the Communists back across the 38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Parallel</a:t>
            </a:r>
          </a:p>
          <a:p>
            <a:r>
              <a:rPr lang="en-US" sz="2400" dirty="0" smtClean="0"/>
              <a:t>The war became a </a:t>
            </a:r>
            <a:r>
              <a:rPr lang="en-US" sz="2400" u="sng" dirty="0" smtClean="0"/>
              <a:t>stalemate</a:t>
            </a:r>
            <a:r>
              <a:rPr lang="en-US" sz="2400" dirty="0" smtClean="0"/>
              <a:t> – neither side was able to gain much ground or achieve a victory</a:t>
            </a:r>
          </a:p>
          <a:p>
            <a:r>
              <a:rPr lang="en-US" sz="2400" dirty="0" smtClean="0"/>
              <a:t>It lased for almost 2 years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Stalemate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653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Truman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 smtClean="0"/>
              <a:t>Began to </a:t>
            </a:r>
            <a:r>
              <a:rPr lang="en-US" sz="1800" dirty="0"/>
              <a:t>consider negotiating an end to the </a:t>
            </a:r>
            <a:r>
              <a:rPr lang="en-US" sz="1800" dirty="0" smtClean="0"/>
              <a:t>fighting</a:t>
            </a:r>
          </a:p>
          <a:p>
            <a:r>
              <a:rPr lang="en-US" sz="1800" dirty="0" smtClean="0"/>
              <a:t>Opposed MacArthur’s plan fearing it would lead to a larger war (like a world war)</a:t>
            </a:r>
          </a:p>
          <a:p>
            <a:r>
              <a:rPr lang="en-US" sz="1800" dirty="0" smtClean="0"/>
              <a:t>April 11, 1951: Truman relieved MacArthur of his command in Korea saying, “</a:t>
            </a:r>
            <a:r>
              <a:rPr lang="en-US" sz="1800" i="1" dirty="0" smtClean="0"/>
              <a:t>If I allowed him to defy the civil authorities in this manner, I myself would be violating my oath to uphold and defend the </a:t>
            </a:r>
            <a:r>
              <a:rPr lang="en-US" sz="1800" i="1" dirty="0" err="1" smtClean="0"/>
              <a:t>Constutition</a:t>
            </a:r>
            <a:r>
              <a:rPr lang="en-US" sz="1800" dirty="0" smtClean="0"/>
              <a:t>”</a:t>
            </a:r>
            <a:endParaRPr lang="en-US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MacArthur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Argued that the UN forces should now attack China by invasion or bombing Chinese troops in Korea</a:t>
            </a:r>
          </a:p>
          <a:p>
            <a:r>
              <a:rPr lang="en-US" sz="1800" dirty="0" smtClean="0"/>
              <a:t>MacArthur complained in a letter to Congress that he was being kept from doing his job</a:t>
            </a:r>
          </a:p>
          <a:p>
            <a:r>
              <a:rPr lang="en-US" sz="1800" dirty="0" smtClean="0"/>
              <a:t>Received a hero’s welcome on his return to the US and delivered a farewell speech, “</a:t>
            </a:r>
            <a:r>
              <a:rPr lang="en-US" sz="1800" i="1" dirty="0" smtClean="0"/>
              <a:t>Old soldiers never die, they just fade away</a:t>
            </a:r>
            <a:r>
              <a:rPr lang="en-US" sz="1800" dirty="0" smtClean="0"/>
              <a:t>”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Leadership Divided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674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July 1951: negotiations began between the 2 sides and lasted for 2 years</a:t>
            </a:r>
          </a:p>
          <a:p>
            <a:r>
              <a:rPr lang="en-US" sz="2400" dirty="0" smtClean="0"/>
              <a:t>Agreement:</a:t>
            </a:r>
            <a:endParaRPr lang="en-US" sz="2200" dirty="0"/>
          </a:p>
          <a:p>
            <a:pPr marL="777240" lvl="1" indent="-457200">
              <a:buFont typeface="+mj-lt"/>
              <a:buAutoNum type="arabicPeriod"/>
            </a:pPr>
            <a:r>
              <a:rPr lang="en-US" sz="2200" dirty="0" smtClean="0"/>
              <a:t>Created a </a:t>
            </a:r>
            <a:r>
              <a:rPr lang="en-US" sz="2200" u="sng" dirty="0" smtClean="0"/>
              <a:t>demilitarized zone</a:t>
            </a:r>
            <a:r>
              <a:rPr lang="en-US" sz="2200" dirty="0" smtClean="0"/>
              <a:t> – a region where military forces could not enter, between the 2 Koreas 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2200" dirty="0" smtClean="0"/>
              <a:t>It is extended a mile and a half on either side</a:t>
            </a:r>
          </a:p>
          <a:p>
            <a:r>
              <a:rPr lang="en-US" sz="2400" dirty="0" smtClean="0"/>
              <a:t>Neither side achieved victory and almost no change in territory</a:t>
            </a:r>
          </a:p>
        </p:txBody>
      </p:sp>
      <p:pic>
        <p:nvPicPr>
          <p:cNvPr id="10" name="Content Placeholder 9" descr="korea38thparallel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9" r="12169"/>
          <a:stretch>
            <a:fillRect/>
          </a:stretch>
        </p:blipFill>
        <p:spPr/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Ending the Conflict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102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More than 54,000 Americans died in the war</a:t>
            </a:r>
          </a:p>
          <a:p>
            <a:r>
              <a:rPr lang="en-US" sz="2400" dirty="0" smtClean="0"/>
              <a:t>103,000 were wounded</a:t>
            </a:r>
          </a:p>
          <a:p>
            <a:r>
              <a:rPr lang="en-US" sz="2400" dirty="0" smtClean="0"/>
              <a:t>Nearly 2 million Koreans and Chinese lost their lives</a:t>
            </a:r>
          </a:p>
          <a:p>
            <a:r>
              <a:rPr lang="en-US" sz="2400" dirty="0" smtClean="0"/>
              <a:t>Large portions of North &amp; South Korea were devastated</a:t>
            </a:r>
          </a:p>
          <a:p>
            <a:r>
              <a:rPr lang="en-US" sz="2400" dirty="0" smtClean="0"/>
              <a:t>America’s involvement sent a message to the Soviets</a:t>
            </a:r>
          </a:p>
          <a:p>
            <a:pPr lvl="1"/>
            <a:r>
              <a:rPr lang="en-US" sz="2200" dirty="0" smtClean="0"/>
              <a:t>US is committed to fighting Communist expansion with money, army, and even lives</a:t>
            </a:r>
            <a:endParaRPr lang="en-US" sz="2200" dirty="0"/>
          </a:p>
        </p:txBody>
      </p:sp>
      <p:pic>
        <p:nvPicPr>
          <p:cNvPr id="5" name="Content Placeholder 4" descr="Koreans_from_Hamhung_identify_the_bodies_of_some_300_political_prisoners_who_were_killed_by_the_North_Korean_Army_by_being_forced_into_caves_which_were_subsequently_sealed_off_so_that_they_died_of_suffocation_HD-SN-99-03167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2" r="17862"/>
          <a:stretch>
            <a:fillRect/>
          </a:stretch>
        </p:blipFill>
        <p:spPr>
          <a:xfrm>
            <a:off x="4648200" y="1706114"/>
            <a:ext cx="4038600" cy="440740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the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426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After Roosevelt’s death, Harry Truman became president</a:t>
            </a:r>
          </a:p>
          <a:p>
            <a:r>
              <a:rPr lang="en-US" sz="2400" dirty="0" smtClean="0"/>
              <a:t>He felt a huge sense of responsibility when he assumed the presidential office</a:t>
            </a:r>
          </a:p>
          <a:p>
            <a:r>
              <a:rPr lang="en-US" sz="2400" dirty="0" smtClean="0"/>
              <a:t>One of his first decisions was to form a new international organization that was discussed in Yalta</a:t>
            </a:r>
          </a:p>
          <a:p>
            <a:r>
              <a:rPr lang="en-US" sz="2400" dirty="0" smtClean="0"/>
              <a:t>June 26, 1945 (San Francisco, CA): 50 nations including the Soviet Union signed the charter creating the </a:t>
            </a:r>
            <a:r>
              <a:rPr lang="en-US" sz="2400" b="1" dirty="0" smtClean="0"/>
              <a:t>United Nations</a:t>
            </a:r>
            <a:endParaRPr lang="en-US" sz="2400" dirty="0"/>
          </a:p>
        </p:txBody>
      </p:sp>
      <p:pic>
        <p:nvPicPr>
          <p:cNvPr id="5" name="Content Placeholder 4" descr="18-1275a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89" r="-14689"/>
          <a:stretch>
            <a:fillRect/>
          </a:stretch>
        </p:blipFill>
        <p:spPr>
          <a:xfrm>
            <a:off x="4648200" y="1719263"/>
            <a:ext cx="4038600" cy="44069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Nations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001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These peacetimes did not last because Stalin did not keep his promise to hold free elections in Eastern Europe</a:t>
            </a:r>
          </a:p>
          <a:p>
            <a:r>
              <a:rPr lang="en-US" sz="2400" dirty="0" smtClean="0"/>
              <a:t>The Soviets set up Communist governments in those countries</a:t>
            </a:r>
          </a:p>
          <a:p>
            <a:r>
              <a:rPr lang="en-US" sz="2400" dirty="0" smtClean="0"/>
              <a:t>Other countries in Europe grew to distrust the Soviets &amp; the Western nations</a:t>
            </a:r>
          </a:p>
          <a:p>
            <a:r>
              <a:rPr lang="en-US" sz="2400" dirty="0" smtClean="0"/>
              <a:t>2 groups: Soviet-controlled Communist governments &amp; the capitalist democracies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Soviets Expand in Europe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209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Churchill delivered a speech in Missouri where he said that an “iron curtain” had descended on Europe</a:t>
            </a:r>
          </a:p>
          <a:p>
            <a:r>
              <a:rPr lang="en-US" sz="2400" dirty="0" smtClean="0"/>
              <a:t>He meant that the Soviets had cut off Eastern Europe from the West</a:t>
            </a:r>
          </a:p>
          <a:p>
            <a:r>
              <a:rPr lang="en-US" sz="2400" dirty="0" smtClean="0"/>
              <a:t>Behind the curtain are the countries of Eastern Europe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Iron Curtain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513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American diplomat, </a:t>
            </a:r>
            <a:r>
              <a:rPr lang="en-US" sz="2400" b="1" dirty="0" smtClean="0"/>
              <a:t>George F. Kennan</a:t>
            </a:r>
            <a:r>
              <a:rPr lang="en-US" sz="2400" dirty="0" smtClean="0"/>
              <a:t>, argued that the US and the Soviets could not cooperate and that the US should take measures</a:t>
            </a:r>
          </a:p>
          <a:p>
            <a:r>
              <a:rPr lang="en-US" sz="2400" dirty="0" smtClean="0"/>
              <a:t>His ideas led to </a:t>
            </a:r>
            <a:r>
              <a:rPr lang="en-US" sz="2400" b="1" dirty="0" smtClean="0"/>
              <a:t>containment</a:t>
            </a:r>
            <a:r>
              <a:rPr lang="en-US" sz="2400" dirty="0" smtClean="0"/>
              <a:t> – the US would try to “contain” Soviet expansion through limited military means and nonmilitary means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Containing the Soviets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5295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316</TotalTime>
  <Words>2822</Words>
  <Application>Microsoft Macintosh PowerPoint</Application>
  <PresentationFormat>On-screen Show (4:3)</PresentationFormat>
  <Paragraphs>266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Grid</vt:lpstr>
      <vt:lpstr>The Cold Era</vt:lpstr>
      <vt:lpstr>Cold War Origins</vt:lpstr>
      <vt:lpstr>Wartime Diplomacy</vt:lpstr>
      <vt:lpstr>The “Big Three”</vt:lpstr>
      <vt:lpstr>Wartime Diplomacy</vt:lpstr>
      <vt:lpstr>United Nations</vt:lpstr>
      <vt:lpstr>Soviets Expand in Europe</vt:lpstr>
      <vt:lpstr>The Iron Curtain</vt:lpstr>
      <vt:lpstr>Containing the Soviets</vt:lpstr>
      <vt:lpstr>Truman Doctrine</vt:lpstr>
      <vt:lpstr>The Marshall Plan</vt:lpstr>
      <vt:lpstr>Crisis in Berlin</vt:lpstr>
      <vt:lpstr>The Berlin Blockade</vt:lpstr>
      <vt:lpstr>Berlin Blockade</vt:lpstr>
      <vt:lpstr>The Berlin Airlift</vt:lpstr>
      <vt:lpstr>Armed Camps</vt:lpstr>
      <vt:lpstr>NATO</vt:lpstr>
      <vt:lpstr>Warsaw Pact</vt:lpstr>
      <vt:lpstr>The US Rearms</vt:lpstr>
      <vt:lpstr>Independence Movements</vt:lpstr>
      <vt:lpstr>Palestine </vt:lpstr>
      <vt:lpstr>Communism in China</vt:lpstr>
      <vt:lpstr>Mao Zedong</vt:lpstr>
      <vt:lpstr>Postwar Policies</vt:lpstr>
      <vt:lpstr>Postwar Economy</vt:lpstr>
      <vt:lpstr>Workers Seek Higher Wages</vt:lpstr>
      <vt:lpstr>Truman Takes Action </vt:lpstr>
      <vt:lpstr>Truman Faces the Republicans</vt:lpstr>
      <vt:lpstr>Fair Deal</vt:lpstr>
      <vt:lpstr>Republicans Control Congress</vt:lpstr>
      <vt:lpstr>Biggest Problem </vt:lpstr>
      <vt:lpstr>Criticism </vt:lpstr>
      <vt:lpstr>Government Reorganization </vt:lpstr>
      <vt:lpstr>National Security Act </vt:lpstr>
      <vt:lpstr>National Security Act </vt:lpstr>
      <vt:lpstr>Central Intelligence Agency</vt:lpstr>
      <vt:lpstr>CIA</vt:lpstr>
      <vt:lpstr>Election of 1948</vt:lpstr>
      <vt:lpstr>Election of 1948</vt:lpstr>
      <vt:lpstr>Election of 1948</vt:lpstr>
      <vt:lpstr>Fair Deal for Americans </vt:lpstr>
      <vt:lpstr>Stand on Civil rights</vt:lpstr>
      <vt:lpstr>Civil Rights</vt:lpstr>
      <vt:lpstr>Other Proposals</vt:lpstr>
      <vt:lpstr>The Korean War</vt:lpstr>
      <vt:lpstr>Conflict in Korea</vt:lpstr>
      <vt:lpstr>Conflict in Korea</vt:lpstr>
      <vt:lpstr>Invasion of South Korea</vt:lpstr>
      <vt:lpstr>United Nations Responds</vt:lpstr>
      <vt:lpstr>Early Phases of the War</vt:lpstr>
      <vt:lpstr>Taking the Offensive </vt:lpstr>
      <vt:lpstr>Taking the Offensive </vt:lpstr>
      <vt:lpstr>The Stalemate</vt:lpstr>
      <vt:lpstr>American Leadership Divided</vt:lpstr>
      <vt:lpstr>Ending the Conflict </vt:lpstr>
      <vt:lpstr>Results of the War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Cold Era</dc:title>
  <dc:creator>Microsoft Office User</dc:creator>
  <cp:lastModifiedBy>Microsoft Office User</cp:lastModifiedBy>
  <cp:revision>23</cp:revision>
  <dcterms:created xsi:type="dcterms:W3CDTF">2014-04-30T14:41:11Z</dcterms:created>
  <dcterms:modified xsi:type="dcterms:W3CDTF">2014-05-05T15:30:25Z</dcterms:modified>
</cp:coreProperties>
</file>