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2"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50" r:id="rId89"/>
    <p:sldId id="351" r:id="rId90"/>
    <p:sldId id="343" r:id="rId91"/>
    <p:sldId id="344" r:id="rId92"/>
    <p:sldId id="352" r:id="rId93"/>
    <p:sldId id="345" r:id="rId94"/>
    <p:sldId id="353" r:id="rId95"/>
    <p:sldId id="354" r:id="rId96"/>
    <p:sldId id="346" r:id="rId97"/>
    <p:sldId id="347" r:id="rId98"/>
    <p:sldId id="355" r:id="rId99"/>
    <p:sldId id="348" r:id="rId100"/>
    <p:sldId id="349"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842" autoAdjust="0"/>
  </p:normalViewPr>
  <p:slideViewPr>
    <p:cSldViewPr snapToGrid="0" snapToObjects="1">
      <p:cViewPr varScale="1">
        <p:scale>
          <a:sx n="84" d="100"/>
          <a:sy n="84" d="100"/>
        </p:scale>
        <p:origin x="-1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viewProps" Target="viewProps.xml"/><Relationship Id="rId121" Type="http://schemas.openxmlformats.org/officeDocument/2006/relationships/theme" Target="theme/theme1.xml"/><Relationship Id="rId122"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printerSettings" Target="printerSettings/printerSettings1.bin"/><Relationship Id="rId119" Type="http://schemas.openxmlformats.org/officeDocument/2006/relationships/presProps" Target="pres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6AD8D91A-A2EE-4B54-B3C6-F6C67903BA9C}" type="datetime1">
              <a:rPr lang="en-US" smtClean="0"/>
              <a:pPr/>
              <a:t>9/27/13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E70D3E6-EF16-4488-94A4-211508FE4682}" type="datetime1">
              <a:rPr lang="en-US" smtClean="0"/>
              <a:pPr/>
              <a:t>9/27/13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9/27/13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73C2C-6BD0-40EC-8D8D-4D51F089C5EB}" type="datetime1">
              <a:rPr lang="en-US" smtClean="0"/>
              <a:pPr/>
              <a:t>9/27/13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377F5C-EDA7-4864-9756-35769B0E62CF}" type="datetime1">
              <a:rPr lang="en-US" smtClean="0"/>
              <a:pPr/>
              <a:t>9/27/13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9785C6-EBAF-49D5-AD4D-BABF4DFAAD59}" type="datetime1">
              <a:rPr lang="en-US" smtClean="0"/>
              <a:pPr/>
              <a:t>9/27/13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A404122-9A3A-4FD8-98B8-22631F32846C}" type="datetime1">
              <a:rPr lang="en-US" smtClean="0"/>
              <a:pPr/>
              <a:t>9/27/13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259A7B8-0EC4-44C9-AFEF-25E144F11C06}" type="datetime1">
              <a:rPr lang="en-US" smtClean="0"/>
              <a:pPr/>
              <a:t>9/27/13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88B99C93-F56F-46AB-9EB8-53614A95B15F}" type="datetime1">
              <a:rPr lang="en-US" smtClean="0"/>
              <a:pPr/>
              <a:t>9/27/13</a:t>
            </a:fld>
            <a:endParaRPr lang="en-US" dirty="0"/>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FA84A37A-AFC2-4A01-80A1-FC20F2C0D5BB}" type="slidenum">
              <a:rPr lang="en-US" smtClean="0"/>
              <a:pPr/>
              <a:t>‹#›</a:t>
            </a:fld>
            <a:endParaRPr lang="en-US" dirty="0"/>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82BB47B5-C739-4DAE-AACD-CC58CA843AC4}" type="datetime1">
              <a:rPr lang="en-US" smtClean="0"/>
              <a:pPr/>
              <a:t>9/27/13</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FA84A37A-AFC2-4A01-80A1-FC20F2C0D5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E72AE48-94E6-46E0-BE32-5F0716DE9115}" type="datetime1">
              <a:rPr lang="en-US" smtClean="0"/>
              <a:pPr/>
              <a:t>9/27/13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884C285-8BCE-48FC-97D9-E2837AF38351}" type="datetime1">
              <a:rPr lang="en-US" smtClean="0"/>
              <a:pPr/>
              <a:t>9/27/13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8B99C93-F56F-46AB-9EB8-53614A95B15F}" type="datetime1">
              <a:rPr lang="en-US" smtClean="0"/>
              <a:pPr/>
              <a:t>9/27/13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8B99C93-F56F-46AB-9EB8-53614A95B15F}" type="datetime1">
              <a:rPr lang="en-US" smtClean="0"/>
              <a:pPr/>
              <a:t>9/27/13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8B99C93-F56F-46AB-9EB8-53614A95B15F}" type="datetime1">
              <a:rPr lang="en-US" smtClean="0"/>
              <a:pPr/>
              <a:t>9/27/13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dirty="0"/>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88B99C93-F56F-46AB-9EB8-53614A95B15F}" type="datetime1">
              <a:rPr lang="en-US" smtClean="0"/>
              <a:pPr/>
              <a:t>9/27/13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FA84A37A-AFC2-4A01-80A1-FC20F2C0D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Lst>
  <p:hf sldNum="0" hdr="0" ft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gi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4.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gi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7.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8.xml"/><Relationship Id="rId2" Type="http://schemas.openxmlformats.org/officeDocument/2006/relationships/image" Target="../media/image2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gi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5.gi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gi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Ancient Egypt &amp; the Middle East</a:t>
            </a:r>
            <a:endParaRPr lang="en-US" dirty="0"/>
          </a:p>
        </p:txBody>
      </p:sp>
      <p:sp>
        <p:nvSpPr>
          <p:cNvPr id="2" name="Subtitle 1"/>
          <p:cNvSpPr>
            <a:spLocks noGrp="1"/>
          </p:cNvSpPr>
          <p:nvPr>
            <p:ph type="subTitle" idx="1"/>
          </p:nvPr>
        </p:nvSpPr>
        <p:spPr/>
        <p:txBody>
          <a:bodyPr/>
          <a:lstStyle/>
          <a:p>
            <a:r>
              <a:rPr lang="en-US" dirty="0"/>
              <a:t>3200 BCE – 500 BCE</a:t>
            </a:r>
          </a:p>
        </p:txBody>
      </p:sp>
    </p:spTree>
    <p:extLst>
      <p:ext uri="{BB962C8B-B14F-4D97-AF65-F5344CB8AC3E}">
        <p14:creationId xmlns:p14="http://schemas.microsoft.com/office/powerpoint/2010/main" val="378563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Sumerians Build Cities</a:t>
            </a:r>
            <a:endParaRPr lang="en-US" dirty="0"/>
          </a:p>
        </p:txBody>
      </p:sp>
      <p:sp>
        <p:nvSpPr>
          <p:cNvPr id="3" name="Content Placeholder 2"/>
          <p:cNvSpPr>
            <a:spLocks noGrp="1"/>
          </p:cNvSpPr>
          <p:nvPr>
            <p:ph idx="1"/>
          </p:nvPr>
        </p:nvSpPr>
        <p:spPr/>
        <p:txBody>
          <a:bodyPr/>
          <a:lstStyle/>
          <a:p>
            <a:r>
              <a:rPr lang="en-US" dirty="0" smtClean="0"/>
              <a:t>Trade brought riches to Sumer</a:t>
            </a:r>
          </a:p>
          <a:p>
            <a:r>
              <a:rPr lang="en-US" dirty="0" smtClean="0"/>
              <a:t>Although it is unknown when exactly the wheel was invented, it is believed that Sumerians did use some sort of wheeled vehicles </a:t>
            </a:r>
          </a:p>
          <a:p>
            <a:r>
              <a:rPr lang="en-US" dirty="0" smtClean="0"/>
              <a:t>Archaeologists have found goods from as far away as Egypt &amp; India in the rubble of Sumerian cities</a:t>
            </a:r>
            <a:endParaRPr lang="en-US" dirty="0"/>
          </a:p>
        </p:txBody>
      </p:sp>
    </p:spTree>
    <p:extLst>
      <p:ext uri="{BB962C8B-B14F-4D97-AF65-F5344CB8AC3E}">
        <p14:creationId xmlns:p14="http://schemas.microsoft.com/office/powerpoint/2010/main" val="32555508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&amp; Literature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oldest includes hymns and prayers to gods, proverbs, and love poems</a:t>
            </a:r>
          </a:p>
          <a:p>
            <a:r>
              <a:rPr lang="en-US" dirty="0" smtClean="0"/>
              <a:t>Others included royal victories in battle</a:t>
            </a:r>
          </a:p>
          <a:p>
            <a:r>
              <a:rPr lang="en-US" dirty="0" smtClean="0"/>
              <a:t>Folk tales were also popular such as </a:t>
            </a:r>
            <a:r>
              <a:rPr lang="en-US" i="1" dirty="0" smtClean="0"/>
              <a:t>The Tale of </a:t>
            </a:r>
            <a:r>
              <a:rPr lang="en-US" i="1" dirty="0" err="1" smtClean="0"/>
              <a:t>Sinuhe</a:t>
            </a:r>
            <a:r>
              <a:rPr lang="en-US" dirty="0" smtClean="0"/>
              <a:t> </a:t>
            </a:r>
          </a:p>
          <a:p>
            <a:r>
              <a:rPr lang="en-US" dirty="0" smtClean="0"/>
              <a:t>It tells of the wanderings of </a:t>
            </a:r>
            <a:r>
              <a:rPr lang="en-US" dirty="0" err="1" smtClean="0"/>
              <a:t>Sinuhe</a:t>
            </a:r>
            <a:r>
              <a:rPr lang="en-US" dirty="0" smtClean="0"/>
              <a:t> (an Egyptian official) forced to flee into present-day Syria</a:t>
            </a:r>
          </a:p>
          <a:p>
            <a:r>
              <a:rPr lang="en-US" dirty="0" smtClean="0"/>
              <a:t>He fights his way to fame and as he gets older he tried to return home</a:t>
            </a:r>
          </a:p>
          <a:p>
            <a:r>
              <a:rPr lang="en-US" dirty="0" smtClean="0"/>
              <a:t>The story ends happily when the pharaoh welcomes him back to court</a:t>
            </a:r>
            <a:endParaRPr lang="en-US" dirty="0"/>
          </a:p>
        </p:txBody>
      </p:sp>
    </p:spTree>
    <p:extLst>
      <p:ext uri="{BB962C8B-B14F-4D97-AF65-F5344CB8AC3E}">
        <p14:creationId xmlns:p14="http://schemas.microsoft.com/office/powerpoint/2010/main" val="2731804597"/>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Roots of Judaism</a:t>
            </a:r>
            <a:endParaRPr lang="en-US" dirty="0"/>
          </a:p>
        </p:txBody>
      </p:sp>
      <p:sp>
        <p:nvSpPr>
          <p:cNvPr id="5" name="Subtitle 4"/>
          <p:cNvSpPr>
            <a:spLocks noGrp="1"/>
          </p:cNvSpPr>
          <p:nvPr>
            <p:ph type="subTitle" idx="1"/>
          </p:nvPr>
        </p:nvSpPr>
        <p:spPr/>
        <p:txBody>
          <a:bodyPr/>
          <a:lstStyle/>
          <a:p>
            <a:r>
              <a:rPr lang="en-US" dirty="0" smtClean="0"/>
              <a:t>Chapter 2 – Section 5</a:t>
            </a:r>
            <a:endParaRPr lang="en-US" dirty="0"/>
          </a:p>
        </p:txBody>
      </p:sp>
    </p:spTree>
    <p:extLst>
      <p:ext uri="{BB962C8B-B14F-4D97-AF65-F5344CB8AC3E}">
        <p14:creationId xmlns:p14="http://schemas.microsoft.com/office/powerpoint/2010/main" val="3887203071"/>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Israelites</a:t>
            </a:r>
            <a:endParaRPr lang="en-US" dirty="0"/>
          </a:p>
        </p:txBody>
      </p:sp>
      <p:sp>
        <p:nvSpPr>
          <p:cNvPr id="3" name="Content Placeholder 2"/>
          <p:cNvSpPr>
            <a:spLocks noGrp="1"/>
          </p:cNvSpPr>
          <p:nvPr>
            <p:ph idx="1"/>
          </p:nvPr>
        </p:nvSpPr>
        <p:spPr/>
        <p:txBody>
          <a:bodyPr>
            <a:normAutofit lnSpcReduction="10000"/>
          </a:bodyPr>
          <a:lstStyle/>
          <a:p>
            <a:r>
              <a:rPr lang="en-US" dirty="0" smtClean="0"/>
              <a:t>The</a:t>
            </a:r>
            <a:r>
              <a:rPr lang="en-US" b="1" dirty="0"/>
              <a:t> </a:t>
            </a:r>
            <a:r>
              <a:rPr lang="en-US" b="1" dirty="0" smtClean="0"/>
              <a:t>Israelites</a:t>
            </a:r>
            <a:r>
              <a:rPr lang="en-US" dirty="0" smtClean="0"/>
              <a:t>/</a:t>
            </a:r>
            <a:r>
              <a:rPr lang="en-US" b="1" dirty="0" smtClean="0"/>
              <a:t>Hebrews</a:t>
            </a:r>
            <a:r>
              <a:rPr lang="en-US" dirty="0" smtClean="0"/>
              <a:t> were </a:t>
            </a:r>
            <a:r>
              <a:rPr lang="en-US" b="1" dirty="0" smtClean="0"/>
              <a:t>monotheistic</a:t>
            </a:r>
            <a:r>
              <a:rPr lang="en-US" dirty="0" smtClean="0"/>
              <a:t> – believed in only one God</a:t>
            </a:r>
          </a:p>
          <a:p>
            <a:r>
              <a:rPr lang="en-US" dirty="0" smtClean="0"/>
              <a:t>They believed in this All-Knowing, All-Powerful god who was present everywhere</a:t>
            </a:r>
          </a:p>
          <a:p>
            <a:r>
              <a:rPr lang="en-US" dirty="0" smtClean="0"/>
              <a:t>Each event in Hebrew history reflected God’s plan for the people of Israel</a:t>
            </a:r>
          </a:p>
          <a:p>
            <a:r>
              <a:rPr lang="en-US" dirty="0" smtClean="0"/>
              <a:t>They recorded events and laws in the </a:t>
            </a:r>
            <a:r>
              <a:rPr lang="en-US" b="1" dirty="0" smtClean="0"/>
              <a:t>Torah</a:t>
            </a:r>
            <a:r>
              <a:rPr lang="en-US" dirty="0" smtClean="0"/>
              <a:t> which includes the first 5 books of the </a:t>
            </a:r>
            <a:r>
              <a:rPr lang="en-US" b="1" dirty="0" smtClean="0"/>
              <a:t>Hebrew Bible</a:t>
            </a:r>
            <a:r>
              <a:rPr lang="en-US" dirty="0" smtClean="0"/>
              <a:t>: </a:t>
            </a:r>
            <a:r>
              <a:rPr lang="en-US" b="1" dirty="0"/>
              <a:t>G</a:t>
            </a:r>
            <a:r>
              <a:rPr lang="en-US" b="1" dirty="0" smtClean="0"/>
              <a:t>enesis</a:t>
            </a:r>
            <a:r>
              <a:rPr lang="en-US" dirty="0" smtClean="0"/>
              <a:t>, </a:t>
            </a:r>
            <a:r>
              <a:rPr lang="en-US" b="1" dirty="0" smtClean="0"/>
              <a:t>Exodus</a:t>
            </a:r>
            <a:r>
              <a:rPr lang="en-US" dirty="0" smtClean="0"/>
              <a:t>, </a:t>
            </a:r>
            <a:r>
              <a:rPr lang="en-US" b="1" dirty="0" smtClean="0"/>
              <a:t>Leviticus</a:t>
            </a:r>
            <a:r>
              <a:rPr lang="en-US" dirty="0" smtClean="0"/>
              <a:t>, </a:t>
            </a:r>
            <a:r>
              <a:rPr lang="en-US" b="1" dirty="0" smtClean="0"/>
              <a:t>Numbers</a:t>
            </a:r>
            <a:r>
              <a:rPr lang="en-US" dirty="0" smtClean="0"/>
              <a:t>, and </a:t>
            </a:r>
            <a:r>
              <a:rPr lang="en-US" b="1" dirty="0" smtClean="0"/>
              <a:t>Deuteronomy</a:t>
            </a:r>
            <a:endParaRPr lang="en-US" dirty="0"/>
          </a:p>
        </p:txBody>
      </p:sp>
    </p:spTree>
    <p:extLst>
      <p:ext uri="{BB962C8B-B14F-4D97-AF65-F5344CB8AC3E}">
        <p14:creationId xmlns:p14="http://schemas.microsoft.com/office/powerpoint/2010/main" val="380141732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4759809"/>
            <a:ext cx="8095130" cy="700294"/>
          </a:xfrm>
        </p:spPr>
        <p:txBody>
          <a:bodyPr/>
          <a:lstStyle/>
          <a:p>
            <a:r>
              <a:rPr lang="en-US" dirty="0" smtClean="0"/>
              <a:t>Ancient Israelites</a:t>
            </a:r>
            <a:endParaRPr lang="en-US" dirty="0"/>
          </a:p>
        </p:txBody>
      </p:sp>
      <p:sp>
        <p:nvSpPr>
          <p:cNvPr id="3" name="Content Placeholder 2"/>
          <p:cNvSpPr>
            <a:spLocks noGrp="1"/>
          </p:cNvSpPr>
          <p:nvPr>
            <p:ph type="subTitle" idx="1"/>
          </p:nvPr>
        </p:nvSpPr>
        <p:spPr>
          <a:xfrm>
            <a:off x="524435" y="5460104"/>
            <a:ext cx="8095130" cy="1237266"/>
          </a:xfrm>
        </p:spPr>
        <p:txBody>
          <a:bodyPr>
            <a:normAutofit/>
          </a:bodyPr>
          <a:lstStyle/>
          <a:p>
            <a:pPr marL="285750" indent="-285750" algn="l">
              <a:buFont typeface="Arial"/>
              <a:buChar char="•"/>
            </a:pPr>
            <a:r>
              <a:rPr lang="en-US" sz="2000" dirty="0" smtClean="0"/>
              <a:t>They also had additional laws and customs written down later on to make up another important book called the </a:t>
            </a:r>
            <a:r>
              <a:rPr lang="en-US" sz="2000" b="1" dirty="0" smtClean="0"/>
              <a:t>Talmud</a:t>
            </a:r>
            <a:endParaRPr lang="en-US" sz="2000" dirty="0"/>
          </a:p>
        </p:txBody>
      </p:sp>
      <p:pic>
        <p:nvPicPr>
          <p:cNvPr id="5" name="Picture Placeholder 4" descr="rashi_1.g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16" b="8216"/>
          <a:stretch>
            <a:fillRect/>
          </a:stretch>
        </p:blipFill>
        <p:spPr/>
      </p:pic>
    </p:spTree>
    <p:extLst>
      <p:ext uri="{BB962C8B-B14F-4D97-AF65-F5344CB8AC3E}">
        <p14:creationId xmlns:p14="http://schemas.microsoft.com/office/powerpoint/2010/main" val="1861323140"/>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179970"/>
            <a:ext cx="8095130" cy="624702"/>
          </a:xfrm>
        </p:spPr>
        <p:txBody>
          <a:bodyPr/>
          <a:lstStyle/>
          <a:p>
            <a:r>
              <a:rPr lang="en-US" dirty="0" smtClean="0"/>
              <a:t>Early History</a:t>
            </a:r>
            <a:endParaRPr lang="en-US" dirty="0"/>
          </a:p>
        </p:txBody>
      </p:sp>
      <p:sp>
        <p:nvSpPr>
          <p:cNvPr id="3" name="Content Placeholder 2"/>
          <p:cNvSpPr>
            <a:spLocks noGrp="1"/>
          </p:cNvSpPr>
          <p:nvPr>
            <p:ph type="subTitle" idx="1"/>
          </p:nvPr>
        </p:nvSpPr>
        <p:spPr>
          <a:xfrm>
            <a:off x="524435" y="4792474"/>
            <a:ext cx="8095130" cy="1814186"/>
          </a:xfrm>
        </p:spPr>
        <p:txBody>
          <a:bodyPr>
            <a:normAutofit/>
          </a:bodyPr>
          <a:lstStyle/>
          <a:p>
            <a:pPr marL="285750" indent="-285750" algn="l">
              <a:buFont typeface="Arial"/>
              <a:buChar char="•"/>
            </a:pPr>
            <a:r>
              <a:rPr lang="en-US" sz="2000" b="1" dirty="0" smtClean="0"/>
              <a:t>Abraham</a:t>
            </a:r>
            <a:r>
              <a:rPr lang="en-US" sz="2000" dirty="0" smtClean="0"/>
              <a:t> (a prophet in Jewish history) lived near </a:t>
            </a:r>
            <a:r>
              <a:rPr lang="en-US" sz="2000" b="1" dirty="0" smtClean="0"/>
              <a:t>Ur</a:t>
            </a:r>
            <a:r>
              <a:rPr lang="en-US" sz="2000" dirty="0" smtClean="0"/>
              <a:t> near </a:t>
            </a:r>
            <a:r>
              <a:rPr lang="en-US" sz="2000" b="1" dirty="0" smtClean="0"/>
              <a:t>Mesopotamia</a:t>
            </a:r>
            <a:endParaRPr lang="en-US" sz="2000" dirty="0" smtClean="0"/>
          </a:p>
          <a:p>
            <a:pPr marL="285750" indent="-285750" algn="l">
              <a:buFont typeface="Arial"/>
              <a:buChar char="•"/>
            </a:pPr>
            <a:r>
              <a:rPr lang="en-US" sz="2000" dirty="0" smtClean="0"/>
              <a:t>About 2000 BCE he and his family migrated with their sheep and goats into a region called </a:t>
            </a:r>
            <a:r>
              <a:rPr lang="en-US" sz="2000" b="1" dirty="0" smtClean="0"/>
              <a:t>Canaan</a:t>
            </a:r>
            <a:r>
              <a:rPr lang="en-US" sz="2000" dirty="0" smtClean="0"/>
              <a:t> (present-day Palestine)</a:t>
            </a:r>
          </a:p>
          <a:p>
            <a:pPr marL="285750" indent="-285750" algn="l">
              <a:buFont typeface="Arial"/>
              <a:buChar char="•"/>
            </a:pPr>
            <a:r>
              <a:rPr lang="en-US" sz="2000" dirty="0" smtClean="0"/>
              <a:t>He is considered to be the father of the Israelite people</a:t>
            </a:r>
            <a:endParaRPr lang="en-US" sz="2000" dirty="0"/>
          </a:p>
        </p:txBody>
      </p:sp>
      <p:pic>
        <p:nvPicPr>
          <p:cNvPr id="5" name="Picture Placeholder 4" descr="ur-map.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97" b="4797"/>
          <a:stretch>
            <a:fillRect/>
          </a:stretch>
        </p:blipFill>
        <p:spPr/>
      </p:pic>
    </p:spTree>
    <p:extLst>
      <p:ext uri="{BB962C8B-B14F-4D97-AF65-F5344CB8AC3E}">
        <p14:creationId xmlns:p14="http://schemas.microsoft.com/office/powerpoint/2010/main" val="2753752577"/>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&amp; the Covenant</a:t>
            </a:r>
            <a:endParaRPr lang="en-US" dirty="0"/>
          </a:p>
        </p:txBody>
      </p:sp>
      <p:sp>
        <p:nvSpPr>
          <p:cNvPr id="3" name="Content Placeholder 2"/>
          <p:cNvSpPr>
            <a:spLocks noGrp="1"/>
          </p:cNvSpPr>
          <p:nvPr>
            <p:ph idx="1"/>
          </p:nvPr>
        </p:nvSpPr>
        <p:spPr/>
        <p:txBody>
          <a:bodyPr/>
          <a:lstStyle/>
          <a:p>
            <a:r>
              <a:rPr lang="en-US" dirty="0" smtClean="0"/>
              <a:t>Israelites believed that God had made a </a:t>
            </a:r>
            <a:r>
              <a:rPr lang="en-US" b="1" dirty="0" smtClean="0"/>
              <a:t>covenant</a:t>
            </a:r>
            <a:r>
              <a:rPr lang="en-US" dirty="0" smtClean="0"/>
              <a:t> (agreement) with </a:t>
            </a:r>
            <a:r>
              <a:rPr lang="en-US" b="1" dirty="0" smtClean="0"/>
              <a:t>Abraham</a:t>
            </a:r>
            <a:r>
              <a:rPr lang="en-US" dirty="0" smtClean="0"/>
              <a:t>:</a:t>
            </a:r>
          </a:p>
          <a:p>
            <a:pPr marL="0" indent="0" algn="ctr">
              <a:buNone/>
            </a:pPr>
            <a:r>
              <a:rPr lang="en-US" dirty="0" smtClean="0"/>
              <a:t>“</a:t>
            </a:r>
            <a:r>
              <a:rPr lang="en-US" i="1" dirty="0"/>
              <a:t>Y</a:t>
            </a:r>
            <a:r>
              <a:rPr lang="en-US" i="1" dirty="0" smtClean="0"/>
              <a:t>ou shall be the father of a multitude of nations . . . I will make nations of you, and kings shall come forth from you. And I will establish my covenant between me and you and your descendants after you throughout their generations for an everlasting covenant, to be God to you and to your descendants after you. And I will give to you, and to your descendants after you, the land of your </a:t>
            </a:r>
            <a:r>
              <a:rPr lang="en-US" i="1" dirty="0" err="1" smtClean="0"/>
              <a:t>sojournings</a:t>
            </a:r>
            <a:r>
              <a:rPr lang="en-US" i="1" dirty="0" smtClean="0"/>
              <a:t>, all the land of Canaan</a:t>
            </a:r>
            <a:r>
              <a:rPr lang="en-US" dirty="0" smtClean="0"/>
              <a:t>”</a:t>
            </a:r>
            <a:endParaRPr lang="en-US" dirty="0"/>
          </a:p>
        </p:txBody>
      </p:sp>
    </p:spTree>
    <p:extLst>
      <p:ext uri="{BB962C8B-B14F-4D97-AF65-F5344CB8AC3E}">
        <p14:creationId xmlns:p14="http://schemas.microsoft.com/office/powerpoint/2010/main" val="1257797070"/>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&amp; the Covenant </a:t>
            </a:r>
            <a:endParaRPr lang="en-US" dirty="0"/>
          </a:p>
        </p:txBody>
      </p:sp>
      <p:sp>
        <p:nvSpPr>
          <p:cNvPr id="3" name="Content Placeholder 2"/>
          <p:cNvSpPr>
            <a:spLocks noGrp="1"/>
          </p:cNvSpPr>
          <p:nvPr>
            <p:ph idx="1"/>
          </p:nvPr>
        </p:nvSpPr>
        <p:spPr/>
        <p:txBody>
          <a:bodyPr/>
          <a:lstStyle/>
          <a:p>
            <a:r>
              <a:rPr lang="en-US" dirty="0" smtClean="0"/>
              <a:t>This included 2 declarations that are the basis of two key beliefs of Judaism</a:t>
            </a:r>
          </a:p>
          <a:p>
            <a:pPr lvl="1"/>
            <a:r>
              <a:rPr lang="en-US" dirty="0" smtClean="0"/>
              <a:t>1</a:t>
            </a:r>
            <a:r>
              <a:rPr lang="en-US" baseline="30000" dirty="0" smtClean="0"/>
              <a:t>st</a:t>
            </a:r>
            <a:r>
              <a:rPr lang="en-US" dirty="0" smtClean="0"/>
              <a:t>: God declared that He would have a special relationship with Abraham and his descendants</a:t>
            </a:r>
          </a:p>
          <a:p>
            <a:pPr lvl="1"/>
            <a:r>
              <a:rPr lang="en-US" dirty="0" smtClean="0"/>
              <a:t>2</a:t>
            </a:r>
            <a:r>
              <a:rPr lang="en-US" baseline="30000" dirty="0" smtClean="0"/>
              <a:t>nd</a:t>
            </a:r>
            <a:r>
              <a:rPr lang="en-US" dirty="0" smtClean="0"/>
              <a:t>: God declared that Canaan would one day belong to the Israelites</a:t>
            </a:r>
            <a:endParaRPr lang="en-US" dirty="0"/>
          </a:p>
        </p:txBody>
      </p:sp>
    </p:spTree>
    <p:extLst>
      <p:ext uri="{BB962C8B-B14F-4D97-AF65-F5344CB8AC3E}">
        <p14:creationId xmlns:p14="http://schemas.microsoft.com/office/powerpoint/2010/main" val="404563815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&amp; the Covenant </a:t>
            </a:r>
            <a:endParaRPr lang="en-US" dirty="0"/>
          </a:p>
        </p:txBody>
      </p:sp>
      <p:sp>
        <p:nvSpPr>
          <p:cNvPr id="3" name="Content Placeholder 2"/>
          <p:cNvSpPr>
            <a:spLocks noGrp="1"/>
          </p:cNvSpPr>
          <p:nvPr>
            <p:ph type="body" sz="half" idx="2"/>
          </p:nvPr>
        </p:nvSpPr>
        <p:spPr>
          <a:xfrm>
            <a:off x="725487" y="2618815"/>
            <a:ext cx="3792537" cy="4078554"/>
          </a:xfrm>
        </p:spPr>
        <p:txBody>
          <a:bodyPr>
            <a:normAutofit/>
          </a:bodyPr>
          <a:lstStyle/>
          <a:p>
            <a:pPr marL="285750" indent="-285750" algn="l">
              <a:buFont typeface="Arial"/>
              <a:buChar char="•"/>
            </a:pPr>
            <a:r>
              <a:rPr lang="en-US" dirty="0" smtClean="0"/>
              <a:t>Another prophet named </a:t>
            </a:r>
            <a:r>
              <a:rPr lang="en-US" b="1" dirty="0" smtClean="0"/>
              <a:t>Moses</a:t>
            </a:r>
            <a:r>
              <a:rPr lang="en-US" dirty="0" smtClean="0"/>
              <a:t> renewed this covenant later on</a:t>
            </a:r>
          </a:p>
          <a:p>
            <a:pPr marL="285750" indent="-285750" algn="l">
              <a:buFont typeface="Arial"/>
              <a:buChar char="•"/>
            </a:pPr>
            <a:r>
              <a:rPr lang="en-US" dirty="0" smtClean="0"/>
              <a:t>In the Book of Genesis, a famine forced many Israelites to migrate to Egypt</a:t>
            </a:r>
          </a:p>
          <a:p>
            <a:pPr marL="285750" indent="-285750" algn="l">
              <a:buFont typeface="Arial"/>
              <a:buChar char="•"/>
            </a:pPr>
            <a:r>
              <a:rPr lang="en-US" dirty="0" smtClean="0"/>
              <a:t>They were eventually enslaved and in the Book of Exodus, </a:t>
            </a:r>
            <a:r>
              <a:rPr lang="en-US" b="1" dirty="0" smtClean="0"/>
              <a:t>Moses</a:t>
            </a:r>
            <a:r>
              <a:rPr lang="en-US" dirty="0" smtClean="0"/>
              <a:t> tells the Israelites that they would be freed from slavery if they become obedient to God</a:t>
            </a:r>
          </a:p>
          <a:p>
            <a:pPr marL="285750" indent="-285750" algn="l">
              <a:buFont typeface="Arial"/>
              <a:buChar char="•"/>
            </a:pPr>
            <a:r>
              <a:rPr lang="en-US" dirty="0" smtClean="0"/>
              <a:t>After 40 years, they reached Canaan and Moses before they arrived</a:t>
            </a:r>
            <a:endParaRPr lang="en-US" dirty="0"/>
          </a:p>
        </p:txBody>
      </p:sp>
      <p:pic>
        <p:nvPicPr>
          <p:cNvPr id="5" name="Picture Placeholder 4" descr="David_Roberts-IsraelitesLeavingEgypt_1828.jpg"/>
          <p:cNvPicPr>
            <a:picLocks noGrp="1" noChangeAspect="1"/>
          </p:cNvPicPr>
          <p:nvPr>
            <p:ph type="pic" idx="1"/>
          </p:nvPr>
        </p:nvPicPr>
        <p:blipFill>
          <a:blip r:embed="rId2">
            <a:extLst>
              <a:ext uri="{28A0092B-C50C-407E-A947-70E740481C1C}">
                <a14:useLocalDpi xmlns:a14="http://schemas.microsoft.com/office/drawing/2010/main" val="0"/>
              </a:ext>
            </a:extLst>
          </a:blip>
          <a:srcRect l="22741" r="22741"/>
          <a:stretch>
            <a:fillRect/>
          </a:stretch>
        </p:blipFill>
        <p:spPr/>
      </p:pic>
    </p:spTree>
    <p:extLst>
      <p:ext uri="{BB962C8B-B14F-4D97-AF65-F5344CB8AC3E}">
        <p14:creationId xmlns:p14="http://schemas.microsoft.com/office/powerpoint/2010/main" val="3784111906"/>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of Israel</a:t>
            </a:r>
            <a:endParaRPr lang="en-US" dirty="0"/>
          </a:p>
        </p:txBody>
      </p:sp>
      <p:sp>
        <p:nvSpPr>
          <p:cNvPr id="3" name="Content Placeholder 2"/>
          <p:cNvSpPr>
            <a:spLocks noGrp="1"/>
          </p:cNvSpPr>
          <p:nvPr>
            <p:ph idx="1"/>
          </p:nvPr>
        </p:nvSpPr>
        <p:spPr/>
        <p:txBody>
          <a:bodyPr/>
          <a:lstStyle/>
          <a:p>
            <a:r>
              <a:rPr lang="en-US" dirty="0" smtClean="0"/>
              <a:t>1000 BCE: Israelites had already established the kingdom of Israel </a:t>
            </a:r>
          </a:p>
          <a:p>
            <a:r>
              <a:rPr lang="en-US" dirty="0" smtClean="0"/>
              <a:t>There were 12 separate tribes of Israel who were feuding</a:t>
            </a:r>
          </a:p>
          <a:p>
            <a:r>
              <a:rPr lang="en-US" b="1" dirty="0" smtClean="0"/>
              <a:t>David</a:t>
            </a:r>
            <a:r>
              <a:rPr lang="en-US" dirty="0" smtClean="0"/>
              <a:t> (another prophet) was the 2</a:t>
            </a:r>
            <a:r>
              <a:rPr lang="en-US" baseline="30000" dirty="0" smtClean="0"/>
              <a:t>nd</a:t>
            </a:r>
            <a:r>
              <a:rPr lang="en-US" dirty="0" smtClean="0"/>
              <a:t> king of Israel and he united these tribes into a single nation</a:t>
            </a:r>
            <a:endParaRPr lang="en-US" b="1" dirty="0"/>
          </a:p>
        </p:txBody>
      </p:sp>
    </p:spTree>
    <p:extLst>
      <p:ext uri="{BB962C8B-B14F-4D97-AF65-F5344CB8AC3E}">
        <p14:creationId xmlns:p14="http://schemas.microsoft.com/office/powerpoint/2010/main" val="3729723384"/>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of Israel</a:t>
            </a:r>
            <a:endParaRPr lang="en-US" dirty="0"/>
          </a:p>
        </p:txBody>
      </p:sp>
      <p:sp>
        <p:nvSpPr>
          <p:cNvPr id="3" name="Content Placeholder 2"/>
          <p:cNvSpPr>
            <a:spLocks noGrp="1"/>
          </p:cNvSpPr>
          <p:nvPr>
            <p:ph type="body" sz="half" idx="2"/>
          </p:nvPr>
        </p:nvSpPr>
        <p:spPr>
          <a:xfrm>
            <a:off x="725487" y="2618814"/>
            <a:ext cx="3792537" cy="3987845"/>
          </a:xfrm>
        </p:spPr>
        <p:txBody>
          <a:bodyPr>
            <a:normAutofit/>
          </a:bodyPr>
          <a:lstStyle/>
          <a:p>
            <a:pPr marL="285750" indent="-285750" algn="l">
              <a:buFont typeface="Arial"/>
              <a:buChar char="•"/>
            </a:pPr>
            <a:r>
              <a:rPr lang="en-US" sz="2000" dirty="0" smtClean="0"/>
              <a:t>David’s son, </a:t>
            </a:r>
            <a:r>
              <a:rPr lang="en-US" sz="2000" b="1" dirty="0" smtClean="0"/>
              <a:t>Solomon</a:t>
            </a:r>
            <a:r>
              <a:rPr lang="en-US" sz="2000" dirty="0" smtClean="0"/>
              <a:t>, became the 3</a:t>
            </a:r>
            <a:r>
              <a:rPr lang="en-US" sz="2000" baseline="30000" dirty="0" smtClean="0"/>
              <a:t>rd</a:t>
            </a:r>
            <a:r>
              <a:rPr lang="en-US" sz="2000" dirty="0" smtClean="0"/>
              <a:t> king and he took the task of turning the city of Jerusalem into a capital</a:t>
            </a:r>
          </a:p>
          <a:p>
            <a:pPr marL="285750" indent="-285750" algn="l">
              <a:buFont typeface="Arial"/>
              <a:buChar char="•"/>
            </a:pPr>
            <a:r>
              <a:rPr lang="en-US" sz="2000" dirty="0" smtClean="0"/>
              <a:t>Solomon was also famous for his wisdom and understanding</a:t>
            </a:r>
          </a:p>
          <a:p>
            <a:pPr marL="285750" indent="-285750" algn="l">
              <a:buFont typeface="Arial"/>
              <a:buChar char="•"/>
            </a:pPr>
            <a:r>
              <a:rPr lang="en-US" sz="2000" dirty="0" smtClean="0"/>
              <a:t>He tried to increase Israel’s influence around the region by negotiating with powerful empires in Egypt &amp; Mesopotamia</a:t>
            </a:r>
            <a:endParaRPr lang="en-US" sz="2000" dirty="0"/>
          </a:p>
        </p:txBody>
      </p:sp>
      <p:pic>
        <p:nvPicPr>
          <p:cNvPr id="5" name="Picture Placeholder 4" descr="firsttemple.jpg"/>
          <p:cNvPicPr>
            <a:picLocks noGrp="1" noChangeAspect="1"/>
          </p:cNvPicPr>
          <p:nvPr>
            <p:ph type="pic" idx="1"/>
          </p:nvPr>
        </p:nvPicPr>
        <p:blipFill>
          <a:blip r:embed="rId2">
            <a:extLst>
              <a:ext uri="{28A0092B-C50C-407E-A947-70E740481C1C}">
                <a14:useLocalDpi xmlns:a14="http://schemas.microsoft.com/office/drawing/2010/main" val="0"/>
              </a:ext>
            </a:extLst>
          </a:blip>
          <a:srcRect l="24617" r="24617"/>
          <a:stretch>
            <a:fillRect/>
          </a:stretch>
        </p:blipFill>
        <p:spPr/>
      </p:pic>
    </p:spTree>
    <p:extLst>
      <p:ext uri="{BB962C8B-B14F-4D97-AF65-F5344CB8AC3E}">
        <p14:creationId xmlns:p14="http://schemas.microsoft.com/office/powerpoint/2010/main" val="2854308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Government</a:t>
            </a:r>
            <a:endParaRPr lang="en-US" dirty="0"/>
          </a:p>
        </p:txBody>
      </p:sp>
      <p:sp>
        <p:nvSpPr>
          <p:cNvPr id="3" name="Content Placeholder 2"/>
          <p:cNvSpPr>
            <a:spLocks noGrp="1"/>
          </p:cNvSpPr>
          <p:nvPr>
            <p:ph idx="1"/>
          </p:nvPr>
        </p:nvSpPr>
        <p:spPr/>
        <p:txBody>
          <a:bodyPr/>
          <a:lstStyle/>
          <a:p>
            <a:r>
              <a:rPr lang="en-US" dirty="0" smtClean="0"/>
              <a:t>In each city-state the ruler was responsible for maintaining the city walls &amp; the irrigation systems</a:t>
            </a:r>
          </a:p>
          <a:p>
            <a:r>
              <a:rPr lang="en-US" dirty="0" smtClean="0"/>
              <a:t>He led armies in war, enforced laws, and employed scribes</a:t>
            </a:r>
          </a:p>
          <a:p>
            <a:r>
              <a:rPr lang="en-US" dirty="0" smtClean="0"/>
              <a:t>Scribes collected taxes and kept records</a:t>
            </a:r>
          </a:p>
          <a:p>
            <a:r>
              <a:rPr lang="en-US" dirty="0" smtClean="0"/>
              <a:t>The ruler was the chief servant of the gods and led ceremonies meant to please them</a:t>
            </a:r>
            <a:endParaRPr lang="en-US" dirty="0"/>
          </a:p>
        </p:txBody>
      </p:sp>
    </p:spTree>
    <p:extLst>
      <p:ext uri="{BB962C8B-B14F-4D97-AF65-F5344CB8AC3E}">
        <p14:creationId xmlns:p14="http://schemas.microsoft.com/office/powerpoint/2010/main" val="14003801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&amp; Conquest </a:t>
            </a:r>
            <a:endParaRPr lang="en-US" dirty="0"/>
          </a:p>
        </p:txBody>
      </p:sp>
      <p:sp>
        <p:nvSpPr>
          <p:cNvPr id="3" name="Content Placeholder 2"/>
          <p:cNvSpPr>
            <a:spLocks noGrp="1"/>
          </p:cNvSpPr>
          <p:nvPr>
            <p:ph type="body" sz="half" idx="2"/>
          </p:nvPr>
        </p:nvSpPr>
        <p:spPr>
          <a:xfrm>
            <a:off x="725487" y="2618814"/>
            <a:ext cx="3792537" cy="4018081"/>
          </a:xfrm>
        </p:spPr>
        <p:txBody>
          <a:bodyPr>
            <a:normAutofit/>
          </a:bodyPr>
          <a:lstStyle/>
          <a:p>
            <a:pPr marL="285750" indent="-285750" algn="l">
              <a:buFont typeface="Arial"/>
              <a:buChar char="•"/>
            </a:pPr>
            <a:r>
              <a:rPr lang="en-US" sz="2000" dirty="0" smtClean="0"/>
              <a:t>Solomon’s projects required high taxes and a lot of labor</a:t>
            </a:r>
          </a:p>
          <a:p>
            <a:pPr marL="285750" indent="-285750" algn="l">
              <a:buFont typeface="Arial"/>
              <a:buChar char="•"/>
            </a:pPr>
            <a:r>
              <a:rPr lang="en-US" sz="2000" dirty="0" smtClean="0"/>
              <a:t>Revolts erupted after he died and the kingdom split into </a:t>
            </a:r>
            <a:r>
              <a:rPr lang="en-US" sz="2000" b="1" dirty="0" smtClean="0"/>
              <a:t>Israel</a:t>
            </a:r>
            <a:r>
              <a:rPr lang="en-US" sz="2000" dirty="0" smtClean="0"/>
              <a:t> (north) and </a:t>
            </a:r>
            <a:r>
              <a:rPr lang="en-US" sz="2000" b="1" dirty="0" smtClean="0"/>
              <a:t>Judah</a:t>
            </a:r>
            <a:r>
              <a:rPr lang="en-US" sz="2000" dirty="0" smtClean="0"/>
              <a:t> (south)</a:t>
            </a:r>
          </a:p>
          <a:p>
            <a:pPr marL="285750" indent="-285750" algn="l">
              <a:buFont typeface="Arial"/>
              <a:buChar char="•"/>
            </a:pPr>
            <a:r>
              <a:rPr lang="en-US" sz="2000" dirty="0" smtClean="0"/>
              <a:t>They remained independent for 200 years but then were conquered by the Assyrians and later on the Babylonians</a:t>
            </a:r>
            <a:endParaRPr lang="en-US" sz="2000" dirty="0"/>
          </a:p>
        </p:txBody>
      </p:sp>
      <p:pic>
        <p:nvPicPr>
          <p:cNvPr id="5" name="Picture Placeholder 4" descr="kingdoms.gif"/>
          <p:cNvPicPr>
            <a:picLocks noGrp="1" noChangeAspect="1"/>
          </p:cNvPicPr>
          <p:nvPr>
            <p:ph type="pic" idx="1"/>
          </p:nvPr>
        </p:nvPicPr>
        <p:blipFill>
          <a:blip r:embed="rId2">
            <a:extLst>
              <a:ext uri="{28A0092B-C50C-407E-A947-70E740481C1C}">
                <a14:useLocalDpi xmlns:a14="http://schemas.microsoft.com/office/drawing/2010/main" val="0"/>
              </a:ext>
            </a:extLst>
          </a:blip>
          <a:srcRect t="10311" b="10311"/>
          <a:stretch>
            <a:fillRect/>
          </a:stretch>
        </p:blipFill>
        <p:spPr/>
      </p:pic>
    </p:spTree>
    <p:extLst>
      <p:ext uri="{BB962C8B-B14F-4D97-AF65-F5344CB8AC3E}">
        <p14:creationId xmlns:p14="http://schemas.microsoft.com/office/powerpoint/2010/main" val="3356469012"/>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&amp; Conquest</a:t>
            </a:r>
            <a:endParaRPr lang="en-US" dirty="0"/>
          </a:p>
        </p:txBody>
      </p:sp>
      <p:sp>
        <p:nvSpPr>
          <p:cNvPr id="3" name="Content Placeholder 2"/>
          <p:cNvSpPr>
            <a:spLocks noGrp="1"/>
          </p:cNvSpPr>
          <p:nvPr>
            <p:ph idx="1"/>
          </p:nvPr>
        </p:nvSpPr>
        <p:spPr/>
        <p:txBody>
          <a:bodyPr>
            <a:normAutofit lnSpcReduction="10000"/>
          </a:bodyPr>
          <a:lstStyle/>
          <a:p>
            <a:r>
              <a:rPr lang="en-US" dirty="0" smtClean="0"/>
              <a:t>Nebuchadnezzar of Babylon captured Judah and destroyed the great temple and forced many Jews into exile</a:t>
            </a:r>
          </a:p>
          <a:p>
            <a:r>
              <a:rPr lang="en-US" dirty="0" smtClean="0"/>
              <a:t>This Babylonian Captivity lasted for about 50 years</a:t>
            </a:r>
          </a:p>
          <a:p>
            <a:r>
              <a:rPr lang="en-US" dirty="0" smtClean="0"/>
              <a:t>Cyrus the Great of Persia then conquered Babylon and freed the Israelites</a:t>
            </a:r>
          </a:p>
          <a:p>
            <a:r>
              <a:rPr lang="en-US" dirty="0" smtClean="0"/>
              <a:t>Many of the Jews returned to their homeland and rebuilt a smaller version of Solomon’s temple</a:t>
            </a:r>
          </a:p>
          <a:p>
            <a:r>
              <a:rPr lang="en-US" dirty="0" smtClean="0"/>
              <a:t>But they still lived under Persian rule</a:t>
            </a:r>
            <a:endParaRPr lang="en-US" dirty="0"/>
          </a:p>
        </p:txBody>
      </p:sp>
    </p:spTree>
    <p:extLst>
      <p:ext uri="{BB962C8B-B14F-4D97-AF65-F5344CB8AC3E}">
        <p14:creationId xmlns:p14="http://schemas.microsoft.com/office/powerpoint/2010/main" val="2565174655"/>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&amp; Morality</a:t>
            </a:r>
            <a:endParaRPr lang="en-US" dirty="0"/>
          </a:p>
        </p:txBody>
      </p:sp>
      <p:sp>
        <p:nvSpPr>
          <p:cNvPr id="3" name="Content Placeholder 2"/>
          <p:cNvSpPr>
            <a:spLocks noGrp="1"/>
          </p:cNvSpPr>
          <p:nvPr>
            <p:ph idx="1"/>
          </p:nvPr>
        </p:nvSpPr>
        <p:spPr/>
        <p:txBody>
          <a:bodyPr/>
          <a:lstStyle/>
          <a:p>
            <a:r>
              <a:rPr lang="en-US" dirty="0" smtClean="0"/>
              <a:t>The Torah includes many laws and is even referred to as the Book of Law</a:t>
            </a:r>
          </a:p>
          <a:p>
            <a:r>
              <a:rPr lang="en-US" dirty="0" smtClean="0"/>
              <a:t>Society was </a:t>
            </a:r>
            <a:r>
              <a:rPr lang="en-US" b="1" dirty="0" smtClean="0"/>
              <a:t>patriarchal</a:t>
            </a:r>
            <a:r>
              <a:rPr lang="en-US" dirty="0" smtClean="0"/>
              <a:t> – men held the greatest legal and moral authority</a:t>
            </a:r>
          </a:p>
          <a:p>
            <a:r>
              <a:rPr lang="en-US" dirty="0" smtClean="0"/>
              <a:t>The oldest male relative was the head of the household and arranged marriages for his daughters</a:t>
            </a:r>
          </a:p>
          <a:p>
            <a:r>
              <a:rPr lang="en-US" dirty="0" smtClean="0"/>
              <a:t>Women had few legal rights but some did gain some great honor</a:t>
            </a:r>
            <a:endParaRPr lang="en-US" dirty="0"/>
          </a:p>
        </p:txBody>
      </p:sp>
    </p:spTree>
    <p:extLst>
      <p:ext uri="{BB962C8B-B14F-4D97-AF65-F5344CB8AC3E}">
        <p14:creationId xmlns:p14="http://schemas.microsoft.com/office/powerpoint/2010/main" val="3808768030"/>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Commandments</a:t>
            </a:r>
            <a:endParaRPr lang="en-US" dirty="0"/>
          </a:p>
        </p:txBody>
      </p:sp>
      <p:sp>
        <p:nvSpPr>
          <p:cNvPr id="3" name="Content Placeholder 2"/>
          <p:cNvSpPr>
            <a:spLocks noGrp="1"/>
          </p:cNvSpPr>
          <p:nvPr>
            <p:ph type="body" sz="half" idx="2"/>
          </p:nvPr>
        </p:nvSpPr>
        <p:spPr>
          <a:xfrm>
            <a:off x="725487" y="2618815"/>
            <a:ext cx="3792537" cy="3655244"/>
          </a:xfrm>
        </p:spPr>
        <p:txBody>
          <a:bodyPr>
            <a:normAutofit/>
          </a:bodyPr>
          <a:lstStyle/>
          <a:p>
            <a:pPr marL="285750" indent="-285750" algn="l">
              <a:buFont typeface="Arial"/>
              <a:buChar char="•"/>
            </a:pPr>
            <a:r>
              <a:rPr lang="en-US" sz="2000" dirty="0" smtClean="0"/>
              <a:t>This is the heart of Judaism</a:t>
            </a:r>
          </a:p>
          <a:p>
            <a:pPr marL="285750" indent="-285750" algn="l">
              <a:buFont typeface="Arial"/>
              <a:buChar char="•"/>
            </a:pPr>
            <a:r>
              <a:rPr lang="en-US" sz="2000" dirty="0" smtClean="0"/>
              <a:t>They are a set of laws that Jews believe God gave to them through Moses</a:t>
            </a:r>
          </a:p>
          <a:p>
            <a:pPr marL="285750" indent="-285750" algn="l">
              <a:buFont typeface="Arial"/>
              <a:buChar char="•"/>
            </a:pPr>
            <a:r>
              <a:rPr lang="en-US" sz="2000" dirty="0" smtClean="0"/>
              <a:t>First 4: stress religious duties toward God</a:t>
            </a:r>
          </a:p>
          <a:p>
            <a:pPr marL="628650" lvl="1" indent="-171450">
              <a:buFont typeface="Arial"/>
              <a:buChar char="•"/>
            </a:pPr>
            <a:r>
              <a:rPr lang="en-US" sz="2000" dirty="0" smtClean="0"/>
              <a:t>Keeping the </a:t>
            </a:r>
            <a:r>
              <a:rPr lang="en-US" sz="2000" b="1" dirty="0" smtClean="0"/>
              <a:t>Sabbath</a:t>
            </a:r>
            <a:r>
              <a:rPr lang="en-US" sz="2000" dirty="0" smtClean="0"/>
              <a:t> – holy day for rest and worship</a:t>
            </a:r>
            <a:endParaRPr lang="en-US" sz="2000" dirty="0"/>
          </a:p>
        </p:txBody>
      </p:sp>
      <p:pic>
        <p:nvPicPr>
          <p:cNvPr id="5" name="Picture Placeholder 4" descr="ten_commandments.jpg"/>
          <p:cNvPicPr>
            <a:picLocks noGrp="1" noChangeAspect="1"/>
          </p:cNvPicPr>
          <p:nvPr>
            <p:ph type="pic" idx="1"/>
          </p:nvPr>
        </p:nvPicPr>
        <p:blipFill>
          <a:blip r:embed="rId2">
            <a:extLst>
              <a:ext uri="{28A0092B-C50C-407E-A947-70E740481C1C}">
                <a14:useLocalDpi xmlns:a14="http://schemas.microsoft.com/office/drawing/2010/main" val="0"/>
              </a:ext>
            </a:extLst>
          </a:blip>
          <a:srcRect t="-43049" b="-43049"/>
          <a:stretch>
            <a:fillRect/>
          </a:stretch>
        </p:blipFill>
        <p:spPr/>
      </p:pic>
    </p:spTree>
    <p:extLst>
      <p:ext uri="{BB962C8B-B14F-4D97-AF65-F5344CB8AC3E}">
        <p14:creationId xmlns:p14="http://schemas.microsoft.com/office/powerpoint/2010/main" val="1361045328"/>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t>
            </a:r>
            <a:endParaRPr lang="en-US" dirty="0"/>
          </a:p>
        </p:txBody>
      </p:sp>
      <p:sp>
        <p:nvSpPr>
          <p:cNvPr id="3" name="Content Placeholder 2"/>
          <p:cNvSpPr>
            <a:spLocks noGrp="1"/>
          </p:cNvSpPr>
          <p:nvPr>
            <p:ph idx="1"/>
          </p:nvPr>
        </p:nvSpPr>
        <p:spPr/>
        <p:txBody>
          <a:bodyPr>
            <a:normAutofit lnSpcReduction="10000"/>
          </a:bodyPr>
          <a:lstStyle/>
          <a:p>
            <a:r>
              <a:rPr lang="en-US" b="1" dirty="0" smtClean="0"/>
              <a:t>Prophets</a:t>
            </a:r>
            <a:r>
              <a:rPr lang="en-US" dirty="0" smtClean="0"/>
              <a:t> were spiritual leaders in Jewish history who warned the failure to obey od’s law would lead their people to disaster</a:t>
            </a:r>
          </a:p>
          <a:p>
            <a:r>
              <a:rPr lang="en-US" dirty="0" smtClean="0"/>
              <a:t>These prophets also taught </a:t>
            </a:r>
            <a:r>
              <a:rPr lang="en-US" b="1" dirty="0" smtClean="0"/>
              <a:t>ethics</a:t>
            </a:r>
            <a:r>
              <a:rPr lang="en-US" dirty="0" smtClean="0"/>
              <a:t> – moral standards of behavior</a:t>
            </a:r>
          </a:p>
          <a:p>
            <a:r>
              <a:rPr lang="en-US" dirty="0" smtClean="0"/>
              <a:t>They called on the rich and powerful to protect the poor and weak</a:t>
            </a:r>
          </a:p>
          <a:p>
            <a:r>
              <a:rPr lang="en-US" dirty="0" smtClean="0"/>
              <a:t>All people were equal before God and Jews saw their leaders as fully human and bound to obey God’s law unlike other peoples’ in the region</a:t>
            </a:r>
            <a:endParaRPr lang="en-US" dirty="0"/>
          </a:p>
        </p:txBody>
      </p:sp>
    </p:spTree>
    <p:extLst>
      <p:ext uri="{BB962C8B-B14F-4D97-AF65-F5344CB8AC3E}">
        <p14:creationId xmlns:p14="http://schemas.microsoft.com/office/powerpoint/2010/main" val="2883367453"/>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the Beliefs</a:t>
            </a:r>
            <a:endParaRPr lang="en-US" dirty="0"/>
          </a:p>
        </p:txBody>
      </p:sp>
      <p:sp>
        <p:nvSpPr>
          <p:cNvPr id="3" name="Content Placeholder 2"/>
          <p:cNvSpPr>
            <a:spLocks noGrp="1"/>
          </p:cNvSpPr>
          <p:nvPr>
            <p:ph idx="1"/>
          </p:nvPr>
        </p:nvSpPr>
        <p:spPr/>
        <p:txBody>
          <a:bodyPr/>
          <a:lstStyle/>
          <a:p>
            <a:r>
              <a:rPr lang="en-US" dirty="0" smtClean="0"/>
              <a:t>For a period of 500 years many Jews left their homeland and moved to different parts of the world</a:t>
            </a:r>
          </a:p>
          <a:p>
            <a:r>
              <a:rPr lang="en-US" dirty="0" smtClean="0"/>
              <a:t>They became a </a:t>
            </a:r>
            <a:r>
              <a:rPr lang="en-US" b="1" dirty="0" smtClean="0"/>
              <a:t>diaspora</a:t>
            </a:r>
            <a:r>
              <a:rPr lang="en-US" dirty="0" smtClean="0"/>
              <a:t> – spreading out of people</a:t>
            </a:r>
          </a:p>
          <a:p>
            <a:r>
              <a:rPr lang="en-US" dirty="0" smtClean="0"/>
              <a:t>Wherever they settled, many maintained their identity  by living in close-knit communities </a:t>
            </a:r>
          </a:p>
          <a:p>
            <a:r>
              <a:rPr lang="en-US" dirty="0" smtClean="0"/>
              <a:t>Their traditions helped them survive centuries of persecution or unfair treatment</a:t>
            </a:r>
            <a:endParaRPr lang="en-US" dirty="0"/>
          </a:p>
        </p:txBody>
      </p:sp>
    </p:spTree>
    <p:extLst>
      <p:ext uri="{BB962C8B-B14F-4D97-AF65-F5344CB8AC3E}">
        <p14:creationId xmlns:p14="http://schemas.microsoft.com/office/powerpoint/2010/main" val="2814887424"/>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 Today</a:t>
            </a:r>
            <a:endParaRPr lang="en-US" dirty="0"/>
          </a:p>
        </p:txBody>
      </p:sp>
      <p:sp>
        <p:nvSpPr>
          <p:cNvPr id="3" name="Content Placeholder 2"/>
          <p:cNvSpPr>
            <a:spLocks noGrp="1"/>
          </p:cNvSpPr>
          <p:nvPr>
            <p:ph idx="1"/>
          </p:nvPr>
        </p:nvSpPr>
        <p:spPr/>
        <p:txBody>
          <a:bodyPr/>
          <a:lstStyle/>
          <a:p>
            <a:r>
              <a:rPr lang="en-US" dirty="0" smtClean="0"/>
              <a:t>Today it is considered a major world religion</a:t>
            </a:r>
          </a:p>
          <a:p>
            <a:r>
              <a:rPr lang="en-US" dirty="0" smtClean="0"/>
              <a:t>It influenced Christianity and Islam</a:t>
            </a:r>
          </a:p>
          <a:p>
            <a:r>
              <a:rPr lang="en-US" dirty="0" smtClean="0"/>
              <a:t>Jews, Christians, and Muslims alike honor Abraham, Moses, and their prophets</a:t>
            </a:r>
          </a:p>
          <a:p>
            <a:r>
              <a:rPr lang="en-US" dirty="0" smtClean="0"/>
              <a:t>They all teach the same worldview that the Israelites taught</a:t>
            </a:r>
            <a:endParaRPr lang="en-US" dirty="0"/>
          </a:p>
        </p:txBody>
      </p:sp>
    </p:spTree>
    <p:extLst>
      <p:ext uri="{BB962C8B-B14F-4D97-AF65-F5344CB8AC3E}">
        <p14:creationId xmlns:p14="http://schemas.microsoft.com/office/powerpoint/2010/main" val="5451878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 Society</a:t>
            </a:r>
            <a:endParaRPr lang="en-US" dirty="0"/>
          </a:p>
        </p:txBody>
      </p:sp>
      <p:sp>
        <p:nvSpPr>
          <p:cNvPr id="3" name="Content Placeholder 2"/>
          <p:cNvSpPr>
            <a:spLocks noGrp="1"/>
          </p:cNvSpPr>
          <p:nvPr>
            <p:ph idx="1"/>
          </p:nvPr>
        </p:nvSpPr>
        <p:spPr/>
        <p:txBody>
          <a:bodyPr/>
          <a:lstStyle/>
          <a:p>
            <a:r>
              <a:rPr lang="en-US" dirty="0" smtClean="0"/>
              <a:t>Each city-state had a social </a:t>
            </a:r>
            <a:r>
              <a:rPr lang="en-US" b="1" dirty="0" smtClean="0"/>
              <a:t>hierarchy</a:t>
            </a:r>
            <a:endParaRPr lang="en-US" dirty="0" smtClean="0"/>
          </a:p>
          <a:p>
            <a:pPr lvl="1"/>
            <a:r>
              <a:rPr lang="en-US" dirty="0" smtClean="0"/>
              <a:t>System of ranking groups</a:t>
            </a:r>
          </a:p>
          <a:p>
            <a:r>
              <a:rPr lang="en-US" dirty="0" smtClean="0"/>
              <a:t>Highest class: </a:t>
            </a:r>
            <a:r>
              <a:rPr lang="en-US" b="1" dirty="0" smtClean="0"/>
              <a:t>ruling family, leading officials</a:t>
            </a:r>
            <a:r>
              <a:rPr lang="en-US" dirty="0" smtClean="0"/>
              <a:t>, and </a:t>
            </a:r>
            <a:r>
              <a:rPr lang="en-US" b="1" dirty="0" smtClean="0"/>
              <a:t>high priests</a:t>
            </a:r>
          </a:p>
          <a:p>
            <a:r>
              <a:rPr lang="en-US" dirty="0" smtClean="0"/>
              <a:t>Small &amp; middle class: </a:t>
            </a:r>
            <a:r>
              <a:rPr lang="en-US" b="1" dirty="0" smtClean="0"/>
              <a:t>lesser priests</a:t>
            </a:r>
            <a:r>
              <a:rPr lang="en-US" dirty="0" smtClean="0"/>
              <a:t>, </a:t>
            </a:r>
            <a:r>
              <a:rPr lang="en-US" b="1" dirty="0" smtClean="0"/>
              <a:t>scribes</a:t>
            </a:r>
            <a:r>
              <a:rPr lang="en-US" dirty="0" smtClean="0"/>
              <a:t>, </a:t>
            </a:r>
            <a:r>
              <a:rPr lang="en-US" b="1" dirty="0" smtClean="0"/>
              <a:t>merchants</a:t>
            </a:r>
            <a:r>
              <a:rPr lang="en-US" dirty="0" smtClean="0"/>
              <a:t>, and </a:t>
            </a:r>
            <a:r>
              <a:rPr lang="en-US" b="1" dirty="0" smtClean="0"/>
              <a:t>artisans</a:t>
            </a:r>
            <a:endParaRPr lang="en-US" dirty="0" smtClean="0"/>
          </a:p>
          <a:p>
            <a:r>
              <a:rPr lang="en-US" dirty="0" smtClean="0"/>
              <a:t>Lowest class: </a:t>
            </a:r>
            <a:r>
              <a:rPr lang="en-US" b="1" dirty="0" smtClean="0"/>
              <a:t>peasant farmers</a:t>
            </a:r>
            <a:endParaRPr lang="en-US" dirty="0"/>
          </a:p>
        </p:txBody>
      </p:sp>
    </p:spTree>
    <p:extLst>
      <p:ext uri="{BB962C8B-B14F-4D97-AF65-F5344CB8AC3E}">
        <p14:creationId xmlns:p14="http://schemas.microsoft.com/office/powerpoint/2010/main" val="1354787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4651907"/>
            <a:ext cx="8095130" cy="640024"/>
          </a:xfrm>
        </p:spPr>
        <p:txBody>
          <a:bodyPr/>
          <a:lstStyle/>
          <a:p>
            <a:r>
              <a:rPr lang="en-US" dirty="0" smtClean="0"/>
              <a:t>Sumerian Society</a:t>
            </a:r>
            <a:endParaRPr lang="en-US" dirty="0"/>
          </a:p>
        </p:txBody>
      </p:sp>
      <p:sp>
        <p:nvSpPr>
          <p:cNvPr id="3" name="Content Placeholder 2"/>
          <p:cNvSpPr>
            <a:spLocks noGrp="1"/>
          </p:cNvSpPr>
          <p:nvPr>
            <p:ph type="subTitle" idx="1"/>
          </p:nvPr>
        </p:nvSpPr>
        <p:spPr>
          <a:xfrm>
            <a:off x="524435" y="5291931"/>
            <a:ext cx="8095130" cy="1381418"/>
          </a:xfrm>
        </p:spPr>
        <p:txBody>
          <a:bodyPr>
            <a:normAutofit/>
          </a:bodyPr>
          <a:lstStyle/>
          <a:p>
            <a:pPr marL="285750" indent="-285750" algn="l">
              <a:buFont typeface="Arial"/>
              <a:buChar char="•"/>
            </a:pPr>
            <a:r>
              <a:rPr lang="en-US" dirty="0" smtClean="0"/>
              <a:t>Some peasants had their own land but most worked land belonging to the king or to temples</a:t>
            </a:r>
          </a:p>
          <a:p>
            <a:pPr marL="285750" indent="-285750" algn="l">
              <a:buFont typeface="Arial"/>
              <a:buChar char="•"/>
            </a:pPr>
            <a:r>
              <a:rPr lang="en-US" dirty="0" smtClean="0"/>
              <a:t>Slaves and slavery also existed, most of which were captured in war while others sold themselves to pay their debts</a:t>
            </a:r>
            <a:endParaRPr lang="en-US" dirty="0"/>
          </a:p>
        </p:txBody>
      </p:sp>
      <p:pic>
        <p:nvPicPr>
          <p:cNvPr id="5" name="Picture Placeholder 4" descr="peac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306" r="15306"/>
          <a:stretch>
            <a:fillRect/>
          </a:stretch>
        </p:blipFill>
        <p:spPr/>
      </p:pic>
    </p:spTree>
    <p:extLst>
      <p:ext uri="{BB962C8B-B14F-4D97-AF65-F5344CB8AC3E}">
        <p14:creationId xmlns:p14="http://schemas.microsoft.com/office/powerpoint/2010/main" val="51341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Women</a:t>
            </a:r>
            <a:endParaRPr lang="en-US" dirty="0"/>
          </a:p>
        </p:txBody>
      </p:sp>
      <p:sp>
        <p:nvSpPr>
          <p:cNvPr id="3" name="Content Placeholder 2"/>
          <p:cNvSpPr>
            <a:spLocks noGrp="1"/>
          </p:cNvSpPr>
          <p:nvPr>
            <p:ph type="body" sz="half" idx="2"/>
          </p:nvPr>
        </p:nvSpPr>
        <p:spPr/>
        <p:txBody>
          <a:bodyPr>
            <a:normAutofit lnSpcReduction="10000"/>
          </a:bodyPr>
          <a:lstStyle/>
          <a:p>
            <a:pPr marL="285750" indent="-285750" algn="l">
              <a:buFont typeface="Arial"/>
              <a:buChar char="•"/>
            </a:pPr>
            <a:r>
              <a:rPr lang="en-US" dirty="0" smtClean="0"/>
              <a:t>Goddesses were highly honored in religious practice</a:t>
            </a:r>
          </a:p>
          <a:p>
            <a:pPr marL="285750" indent="-285750" algn="l">
              <a:buFont typeface="Arial"/>
              <a:buChar char="•"/>
            </a:pPr>
            <a:r>
              <a:rPr lang="en-US" dirty="0" smtClean="0"/>
              <a:t>Because of this, women held a higher social standing in Sumer than in later civilizations </a:t>
            </a:r>
          </a:p>
          <a:p>
            <a:pPr marL="285750" indent="-285750" algn="l">
              <a:buFont typeface="Arial"/>
              <a:buChar char="•"/>
            </a:pPr>
            <a:r>
              <a:rPr lang="en-US" dirty="0" smtClean="0"/>
              <a:t>However they never held legal rights equal to those of men</a:t>
            </a:r>
          </a:p>
          <a:p>
            <a:pPr marL="285750" indent="-285750" algn="l">
              <a:buFont typeface="Arial"/>
              <a:buChar char="•"/>
            </a:pPr>
            <a:r>
              <a:rPr lang="en-US" dirty="0" smtClean="0"/>
              <a:t>Some rulers’ wives had supervisory powers and many of them wrote songs about their husbands</a:t>
            </a:r>
          </a:p>
        </p:txBody>
      </p:sp>
      <p:pic>
        <p:nvPicPr>
          <p:cNvPr id="5" name="Picture Placeholder 4" descr="Mesopotamia beauty treatment.jpg"/>
          <p:cNvPicPr>
            <a:picLocks noGrp="1" noChangeAspect="1"/>
          </p:cNvPicPr>
          <p:nvPr>
            <p:ph type="pic" idx="1"/>
          </p:nvPr>
        </p:nvPicPr>
        <p:blipFill>
          <a:blip r:embed="rId2">
            <a:extLst>
              <a:ext uri="{28A0092B-C50C-407E-A947-70E740481C1C}">
                <a14:useLocalDpi xmlns:a14="http://schemas.microsoft.com/office/drawing/2010/main" val="0"/>
              </a:ext>
            </a:extLst>
          </a:blip>
          <a:srcRect l="8676" r="8676"/>
          <a:stretch>
            <a:fillRect/>
          </a:stretch>
        </p:blipFill>
        <p:spPr/>
      </p:pic>
    </p:spTree>
    <p:extLst>
      <p:ext uri="{BB962C8B-B14F-4D97-AF65-F5344CB8AC3E}">
        <p14:creationId xmlns:p14="http://schemas.microsoft.com/office/powerpoint/2010/main" val="284439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Sumerian Religion</a:t>
            </a:r>
            <a:endParaRPr lang="en-US" dirty="0"/>
          </a:p>
        </p:txBody>
      </p:sp>
      <p:sp>
        <p:nvSpPr>
          <p:cNvPr id="6" name="Content Placeholder 5"/>
          <p:cNvSpPr>
            <a:spLocks noGrp="1"/>
          </p:cNvSpPr>
          <p:nvPr>
            <p:ph idx="1"/>
          </p:nvPr>
        </p:nvSpPr>
        <p:spPr/>
        <p:txBody>
          <a:bodyPr/>
          <a:lstStyle/>
          <a:p>
            <a:r>
              <a:rPr lang="en-US" dirty="0" smtClean="0"/>
              <a:t>Like most ancient people, Sumerians were polytheistic</a:t>
            </a:r>
          </a:p>
          <a:p>
            <a:r>
              <a:rPr lang="en-US" dirty="0" smtClean="0"/>
              <a:t>Their gods were thought to control every aspect of life</a:t>
            </a:r>
          </a:p>
          <a:p>
            <a:r>
              <a:rPr lang="en-US" dirty="0" smtClean="0"/>
              <a:t>They believed that gods and goddesses behaved like ordinary people</a:t>
            </a:r>
          </a:p>
          <a:p>
            <a:pPr lvl="1"/>
            <a:r>
              <a:rPr lang="en-US" dirty="0" smtClean="0"/>
              <a:t>They ate, drank, married, and raised families</a:t>
            </a:r>
          </a:p>
          <a:p>
            <a:r>
              <a:rPr lang="en-US" dirty="0" smtClean="0"/>
              <a:t>Their gods favored truth and justice by were also responsible for causing violence and suffering</a:t>
            </a:r>
            <a:endParaRPr lang="en-US" dirty="0"/>
          </a:p>
        </p:txBody>
      </p:sp>
    </p:spTree>
    <p:extLst>
      <p:ext uri="{BB962C8B-B14F-4D97-AF65-F5344CB8AC3E}">
        <p14:creationId xmlns:p14="http://schemas.microsoft.com/office/powerpoint/2010/main" val="93073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 Religion</a:t>
            </a:r>
            <a:endParaRPr lang="en-US" dirty="0"/>
          </a:p>
        </p:txBody>
      </p:sp>
      <p:sp>
        <p:nvSpPr>
          <p:cNvPr id="3" name="Content Placeholder 2"/>
          <p:cNvSpPr>
            <a:spLocks noGrp="1"/>
          </p:cNvSpPr>
          <p:nvPr>
            <p:ph type="body" sz="half" idx="2"/>
          </p:nvPr>
        </p:nvSpPr>
        <p:spPr/>
        <p:txBody>
          <a:bodyPr>
            <a:normAutofit fontScale="92500" lnSpcReduction="10000"/>
          </a:bodyPr>
          <a:lstStyle/>
          <a:p>
            <a:pPr marL="342900" indent="-342900" algn="l">
              <a:buFont typeface="Arial"/>
              <a:buChar char="•"/>
            </a:pPr>
            <a:r>
              <a:rPr lang="en-US" sz="2000" dirty="0" smtClean="0"/>
              <a:t>Their highest duty was to keep the gods and goddesses happy to ensure the safety of their city-state</a:t>
            </a:r>
          </a:p>
          <a:p>
            <a:pPr marL="342900" indent="-342900" algn="l">
              <a:buFont typeface="Arial"/>
              <a:buChar char="•"/>
            </a:pPr>
            <a:r>
              <a:rPr lang="en-US" sz="2000" dirty="0" smtClean="0"/>
              <a:t>Each city-state built a </a:t>
            </a:r>
            <a:r>
              <a:rPr lang="en-US" sz="2000" b="1" dirty="0" smtClean="0"/>
              <a:t>ziggurat</a:t>
            </a:r>
            <a:endParaRPr lang="en-US" sz="2000" dirty="0"/>
          </a:p>
          <a:p>
            <a:pPr marL="800100" lvl="1" indent="-342900">
              <a:buFont typeface="Arial"/>
              <a:buChar char="•"/>
            </a:pPr>
            <a:r>
              <a:rPr lang="en-US" sz="2000" dirty="0" smtClean="0"/>
              <a:t>Large, stepped platform thought to have been topped by a temple dedicated to the city’s chief god or goddess</a:t>
            </a:r>
            <a:endParaRPr lang="en-US" sz="2000" dirty="0"/>
          </a:p>
        </p:txBody>
      </p:sp>
      <p:pic>
        <p:nvPicPr>
          <p:cNvPr id="5" name="Picture Placeholder 4" descr="ziggurat_ur.jpg"/>
          <p:cNvPicPr>
            <a:picLocks noGrp="1" noChangeAspect="1"/>
          </p:cNvPicPr>
          <p:nvPr>
            <p:ph type="pic" idx="1"/>
          </p:nvPr>
        </p:nvPicPr>
        <p:blipFill>
          <a:blip r:embed="rId2">
            <a:extLst>
              <a:ext uri="{28A0092B-C50C-407E-A947-70E740481C1C}">
                <a14:useLocalDpi xmlns:a14="http://schemas.microsoft.com/office/drawing/2010/main" val="0"/>
              </a:ext>
            </a:extLst>
          </a:blip>
          <a:srcRect l="22886" r="22886"/>
          <a:stretch>
            <a:fillRect/>
          </a:stretch>
        </p:blipFill>
        <p:spPr/>
      </p:pic>
    </p:spTree>
    <p:extLst>
      <p:ext uri="{BB962C8B-B14F-4D97-AF65-F5344CB8AC3E}">
        <p14:creationId xmlns:p14="http://schemas.microsoft.com/office/powerpoint/2010/main" val="194820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Sumerian Religion</a:t>
            </a:r>
            <a:endParaRPr lang="en-US" dirty="0"/>
          </a:p>
        </p:txBody>
      </p:sp>
      <p:sp>
        <p:nvSpPr>
          <p:cNvPr id="6" name="Content Placeholder 5"/>
          <p:cNvSpPr>
            <a:spLocks noGrp="1"/>
          </p:cNvSpPr>
          <p:nvPr>
            <p:ph idx="1"/>
          </p:nvPr>
        </p:nvSpPr>
        <p:spPr/>
        <p:txBody>
          <a:bodyPr/>
          <a:lstStyle/>
          <a:p>
            <a:r>
              <a:rPr lang="en-US" dirty="0" smtClean="0"/>
              <a:t>Sumerians also celebrated holy days with ceremonies</a:t>
            </a:r>
          </a:p>
          <a:p>
            <a:r>
              <a:rPr lang="en-US" dirty="0" smtClean="0"/>
              <a:t>In one ritual, the king went through a symbolic wedding to </a:t>
            </a:r>
            <a:r>
              <a:rPr lang="en-US" dirty="0" err="1" smtClean="0"/>
              <a:t>Inanna</a:t>
            </a:r>
            <a:r>
              <a:rPr lang="en-US" dirty="0" smtClean="0"/>
              <a:t> (the life-giving goddess of love)</a:t>
            </a:r>
          </a:p>
          <a:p>
            <a:r>
              <a:rPr lang="en-US" dirty="0" smtClean="0"/>
              <a:t>This was mean to ensure a prosperous new year</a:t>
            </a:r>
            <a:endParaRPr lang="en-US" dirty="0"/>
          </a:p>
        </p:txBody>
      </p:sp>
    </p:spTree>
    <p:extLst>
      <p:ext uri="{BB962C8B-B14F-4D97-AF65-F5344CB8AC3E}">
        <p14:creationId xmlns:p14="http://schemas.microsoft.com/office/powerpoint/2010/main" val="1798149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 Religion</a:t>
            </a:r>
            <a:endParaRPr lang="en-US" dirty="0"/>
          </a:p>
        </p:txBody>
      </p:sp>
      <p:sp>
        <p:nvSpPr>
          <p:cNvPr id="3" name="Content Placeholder 2"/>
          <p:cNvSpPr>
            <a:spLocks noGrp="1"/>
          </p:cNvSpPr>
          <p:nvPr>
            <p:ph idx="1"/>
          </p:nvPr>
        </p:nvSpPr>
        <p:spPr/>
        <p:txBody>
          <a:bodyPr/>
          <a:lstStyle/>
          <a:p>
            <a:r>
              <a:rPr lang="en-US" dirty="0" smtClean="0"/>
              <a:t>They also believed in an afterlife</a:t>
            </a:r>
          </a:p>
          <a:p>
            <a:r>
              <a:rPr lang="en-US" dirty="0" smtClean="0"/>
              <a:t>They believed that all people lived in a grim underworld from which there was no release</a:t>
            </a:r>
          </a:p>
          <a:p>
            <a:r>
              <a:rPr lang="en-US" dirty="0" smtClean="0"/>
              <a:t>In </a:t>
            </a:r>
            <a:r>
              <a:rPr lang="en-US" b="1" i="1" dirty="0" smtClean="0"/>
              <a:t>The Epic of Gilgamesh</a:t>
            </a:r>
            <a:r>
              <a:rPr lang="en-US" dirty="0" smtClean="0"/>
              <a:t> it is described as “</a:t>
            </a:r>
            <a:r>
              <a:rPr lang="en-US" i="1" dirty="0" smtClean="0"/>
              <a:t>the place where they live on dust, their food is mud, . . . And they see no light, living in blackness / on the door and door-bolt, deeply settled dust</a:t>
            </a:r>
            <a:r>
              <a:rPr lang="en-US" dirty="0" smtClean="0"/>
              <a:t>”</a:t>
            </a:r>
            <a:endParaRPr lang="en-US" dirty="0"/>
          </a:p>
        </p:txBody>
      </p:sp>
    </p:spTree>
    <p:extLst>
      <p:ext uri="{BB962C8B-B14F-4D97-AF65-F5344CB8AC3E}">
        <p14:creationId xmlns:p14="http://schemas.microsoft.com/office/powerpoint/2010/main" val="242118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p:sp>
        <p:nvSpPr>
          <p:cNvPr id="3" name="Content Placeholder 2"/>
          <p:cNvSpPr>
            <a:spLocks noGrp="1"/>
          </p:cNvSpPr>
          <p:nvPr>
            <p:ph idx="1"/>
          </p:nvPr>
        </p:nvSpPr>
        <p:spPr/>
        <p:txBody>
          <a:bodyPr/>
          <a:lstStyle/>
          <a:p>
            <a:r>
              <a:rPr lang="en-US" dirty="0" smtClean="0"/>
              <a:t>3200 BCE – Sumerians invent one of the earliest forms of writing known as </a:t>
            </a:r>
            <a:r>
              <a:rPr lang="en-US" b="1" dirty="0" smtClean="0"/>
              <a:t>cuneiform</a:t>
            </a:r>
            <a:endParaRPr lang="en-US" dirty="0" smtClean="0"/>
          </a:p>
          <a:p>
            <a:pPr lvl="1"/>
            <a:r>
              <a:rPr lang="en-US" dirty="0" smtClean="0"/>
              <a:t>Latin for “</a:t>
            </a:r>
            <a:r>
              <a:rPr lang="en-US" i="1" dirty="0" err="1" smtClean="0"/>
              <a:t>cuneus</a:t>
            </a:r>
            <a:r>
              <a:rPr lang="en-US" dirty="0" smtClean="0"/>
              <a:t>” for “wedge”</a:t>
            </a:r>
          </a:p>
          <a:p>
            <a:pPr lvl="1"/>
            <a:r>
              <a:rPr lang="en-US" dirty="0" smtClean="0"/>
              <a:t>Scribes wrote by making wedge-shaped marks on clay tablets</a:t>
            </a:r>
          </a:p>
          <a:p>
            <a:r>
              <a:rPr lang="en-US" dirty="0" smtClean="0"/>
              <a:t>The writing grew out of pictographs used to record goods brought to temple store-houses</a:t>
            </a:r>
          </a:p>
          <a:p>
            <a:r>
              <a:rPr lang="en-US" dirty="0" smtClean="0"/>
              <a:t>Later they developed symbols to represent more complicated </a:t>
            </a:r>
            <a:r>
              <a:rPr lang="en-US" dirty="0" err="1" smtClean="0"/>
              <a:t>thoughs</a:t>
            </a:r>
            <a:endParaRPr lang="en-US" dirty="0"/>
          </a:p>
        </p:txBody>
      </p:sp>
    </p:spTree>
    <p:extLst>
      <p:ext uri="{BB962C8B-B14F-4D97-AF65-F5344CB8AC3E}">
        <p14:creationId xmlns:p14="http://schemas.microsoft.com/office/powerpoint/2010/main" val="373602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smtClean="0"/>
              <a:t>City-States of Ancient Sumer</a:t>
            </a:r>
            <a:endParaRPr lang="en-US" dirty="0"/>
          </a:p>
        </p:txBody>
      </p:sp>
      <p:sp>
        <p:nvSpPr>
          <p:cNvPr id="13" name="Subtitle 12"/>
          <p:cNvSpPr>
            <a:spLocks noGrp="1"/>
          </p:cNvSpPr>
          <p:nvPr>
            <p:ph type="subTitle" idx="1"/>
          </p:nvPr>
        </p:nvSpPr>
        <p:spPr/>
        <p:txBody>
          <a:bodyPr/>
          <a:lstStyle/>
          <a:p>
            <a:r>
              <a:rPr lang="en-US" dirty="0"/>
              <a:t>Chapter 2 – Section 1 </a:t>
            </a:r>
          </a:p>
          <a:p>
            <a:endParaRPr lang="en-US" dirty="0"/>
          </a:p>
        </p:txBody>
      </p:sp>
    </p:spTree>
    <p:extLst>
      <p:ext uri="{BB962C8B-B14F-4D97-AF65-F5344CB8AC3E}">
        <p14:creationId xmlns:p14="http://schemas.microsoft.com/office/powerpoint/2010/main" val="751625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Eventually, they used writing to record: </a:t>
            </a:r>
            <a:endParaRPr lang="en-US" dirty="0"/>
          </a:p>
          <a:p>
            <a:pPr lvl="1"/>
            <a:r>
              <a:rPr lang="en-US" dirty="0" smtClean="0"/>
              <a:t>Economic exchanges</a:t>
            </a:r>
          </a:p>
          <a:p>
            <a:pPr lvl="1"/>
            <a:r>
              <a:rPr lang="en-US" dirty="0" smtClean="0"/>
              <a:t>Myths</a:t>
            </a:r>
          </a:p>
          <a:p>
            <a:pPr lvl="1"/>
            <a:r>
              <a:rPr lang="en-US" dirty="0" smtClean="0"/>
              <a:t>Prayers</a:t>
            </a:r>
          </a:p>
          <a:p>
            <a:pPr lvl="1"/>
            <a:r>
              <a:rPr lang="en-US" dirty="0" smtClean="0"/>
              <a:t>Laws</a:t>
            </a:r>
          </a:p>
          <a:p>
            <a:pPr lvl="1"/>
            <a:r>
              <a:rPr lang="en-US" dirty="0" smtClean="0"/>
              <a:t>Business contracts</a:t>
            </a:r>
          </a:p>
          <a:p>
            <a:r>
              <a:rPr lang="en-US" dirty="0" smtClean="0"/>
              <a:t>Scribes had to go through years of difficult schooling to acquire their skills </a:t>
            </a:r>
          </a:p>
          <a:p>
            <a:r>
              <a:rPr lang="en-US" dirty="0" smtClean="0"/>
              <a:t>Students who did well often learned about religion, mathematics, and literature</a:t>
            </a:r>
            <a:endParaRPr lang="en-US" dirty="0"/>
          </a:p>
        </p:txBody>
      </p:sp>
    </p:spTree>
    <p:extLst>
      <p:ext uri="{BB962C8B-B14F-4D97-AF65-F5344CB8AC3E}">
        <p14:creationId xmlns:p14="http://schemas.microsoft.com/office/powerpoint/2010/main" val="243753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of Sumer</a:t>
            </a:r>
            <a:endParaRPr lang="en-US" dirty="0"/>
          </a:p>
        </p:txBody>
      </p:sp>
      <p:sp>
        <p:nvSpPr>
          <p:cNvPr id="3" name="Content Placeholder 2"/>
          <p:cNvSpPr>
            <a:spLocks noGrp="1"/>
          </p:cNvSpPr>
          <p:nvPr>
            <p:ph idx="1"/>
          </p:nvPr>
        </p:nvSpPr>
        <p:spPr/>
        <p:txBody>
          <a:bodyPr/>
          <a:lstStyle/>
          <a:p>
            <a:r>
              <a:rPr lang="en-US" dirty="0" smtClean="0"/>
              <a:t>2500 BCE – armies of people swept across Mesopotamia and took over the Sumerians</a:t>
            </a:r>
          </a:p>
          <a:p>
            <a:r>
              <a:rPr lang="en-US" dirty="0" smtClean="0"/>
              <a:t>1900 BCE – the Sumerian civilization had been replaced by other civilizations and empires</a:t>
            </a:r>
          </a:p>
          <a:p>
            <a:r>
              <a:rPr lang="en-US" dirty="0" smtClean="0"/>
              <a:t>Newcomers however adopted many ideas and innovations</a:t>
            </a:r>
            <a:endParaRPr lang="en-US" dirty="0"/>
          </a:p>
        </p:txBody>
      </p:sp>
    </p:spTree>
    <p:extLst>
      <p:ext uri="{BB962C8B-B14F-4D97-AF65-F5344CB8AC3E}">
        <p14:creationId xmlns:p14="http://schemas.microsoft.com/office/powerpoint/2010/main" val="3578449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of Sumer</a:t>
            </a:r>
            <a:endParaRPr lang="en-US" dirty="0"/>
          </a:p>
        </p:txBody>
      </p:sp>
      <p:sp>
        <p:nvSpPr>
          <p:cNvPr id="3" name="Content Placeholder 2"/>
          <p:cNvSpPr>
            <a:spLocks noGrp="1"/>
          </p:cNvSpPr>
          <p:nvPr>
            <p:ph idx="1"/>
          </p:nvPr>
        </p:nvSpPr>
        <p:spPr/>
        <p:txBody>
          <a:bodyPr/>
          <a:lstStyle/>
          <a:p>
            <a:r>
              <a:rPr lang="en-US" dirty="0" err="1" smtClean="0"/>
              <a:t>Akkadians</a:t>
            </a:r>
            <a:r>
              <a:rPr lang="en-US" dirty="0" smtClean="0"/>
              <a:t>, Babylonians, and Assyrians adapted cuneiform so it could be used with their own languages</a:t>
            </a:r>
          </a:p>
          <a:p>
            <a:r>
              <a:rPr lang="en-US" dirty="0" smtClean="0"/>
              <a:t>They helped spread Sumerian learning across the Middle East</a:t>
            </a:r>
          </a:p>
          <a:p>
            <a:r>
              <a:rPr lang="en-US" dirty="0" smtClean="0"/>
              <a:t>Sumerian scholars had developed a number system based on 6, dividing the hour into 60 minutes and the circle into 360 degrees</a:t>
            </a:r>
            <a:endParaRPr lang="en-US" dirty="0"/>
          </a:p>
        </p:txBody>
      </p:sp>
    </p:spTree>
    <p:extLst>
      <p:ext uri="{BB962C8B-B14F-4D97-AF65-F5344CB8AC3E}">
        <p14:creationId xmlns:p14="http://schemas.microsoft.com/office/powerpoint/2010/main" val="2794333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of Sumer</a:t>
            </a:r>
            <a:endParaRPr lang="en-US" dirty="0"/>
          </a:p>
        </p:txBody>
      </p:sp>
      <p:sp>
        <p:nvSpPr>
          <p:cNvPr id="3" name="Content Placeholder 2"/>
          <p:cNvSpPr>
            <a:spLocks noGrp="1"/>
          </p:cNvSpPr>
          <p:nvPr>
            <p:ph idx="1"/>
          </p:nvPr>
        </p:nvSpPr>
        <p:spPr/>
        <p:txBody>
          <a:bodyPr/>
          <a:lstStyle/>
          <a:p>
            <a:r>
              <a:rPr lang="en-US" dirty="0" smtClean="0"/>
              <a:t>Babylonians learned from the Sumerians and developed basic algebra and geometry to:</a:t>
            </a:r>
          </a:p>
          <a:p>
            <a:pPr lvl="1"/>
            <a:r>
              <a:rPr lang="en-US" dirty="0"/>
              <a:t>C</a:t>
            </a:r>
            <a:r>
              <a:rPr lang="en-US" dirty="0" smtClean="0"/>
              <a:t>reate accurate calendars</a:t>
            </a:r>
          </a:p>
          <a:p>
            <a:pPr lvl="1"/>
            <a:r>
              <a:rPr lang="en-US" dirty="0" smtClean="0"/>
              <a:t>Predict eclipses of the sun and moon</a:t>
            </a:r>
          </a:p>
          <a:p>
            <a:r>
              <a:rPr lang="en-US" dirty="0" smtClean="0"/>
              <a:t>People also narrated </a:t>
            </a:r>
            <a:r>
              <a:rPr lang="en-US" b="1" i="1" dirty="0" smtClean="0"/>
              <a:t>The Epic of Gilgamesh</a:t>
            </a:r>
            <a:r>
              <a:rPr lang="en-US" dirty="0" smtClean="0"/>
              <a:t> in their native language such as </a:t>
            </a:r>
            <a:r>
              <a:rPr lang="en-US" dirty="0" err="1" smtClean="0"/>
              <a:t>Akkadian</a:t>
            </a:r>
            <a:r>
              <a:rPr lang="en-US" dirty="0" smtClean="0"/>
              <a:t> and Babylonian</a:t>
            </a:r>
          </a:p>
          <a:p>
            <a:r>
              <a:rPr lang="en-US" dirty="0" smtClean="0"/>
              <a:t>Eventually Sumerian knowledge passed down to </a:t>
            </a:r>
            <a:r>
              <a:rPr lang="en-US" smtClean="0"/>
              <a:t>the Greeks and Romans</a:t>
            </a:r>
            <a:endParaRPr lang="en-US" dirty="0" smtClean="0"/>
          </a:p>
        </p:txBody>
      </p:sp>
    </p:spTree>
    <p:extLst>
      <p:ext uri="{BB962C8B-B14F-4D97-AF65-F5344CB8AC3E}">
        <p14:creationId xmlns:p14="http://schemas.microsoft.com/office/powerpoint/2010/main" val="17904085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smtClean="0"/>
              <a:t>Invaders, Traders, &amp; Empire Builders</a:t>
            </a:r>
            <a:endParaRPr lang="en-US" sz="4800" dirty="0"/>
          </a:p>
        </p:txBody>
      </p:sp>
      <p:sp>
        <p:nvSpPr>
          <p:cNvPr id="5" name="Subtitle 4"/>
          <p:cNvSpPr>
            <a:spLocks noGrp="1"/>
          </p:cNvSpPr>
          <p:nvPr>
            <p:ph type="subTitle" idx="1"/>
          </p:nvPr>
        </p:nvSpPr>
        <p:spPr/>
        <p:txBody>
          <a:bodyPr/>
          <a:lstStyle/>
          <a:p>
            <a:r>
              <a:rPr lang="en-US" dirty="0" smtClean="0"/>
              <a:t>Chapter 2 – Section 2</a:t>
            </a:r>
            <a:endParaRPr lang="en-US" dirty="0"/>
          </a:p>
        </p:txBody>
      </p:sp>
    </p:spTree>
    <p:extLst>
      <p:ext uri="{BB962C8B-B14F-4D97-AF65-F5344CB8AC3E}">
        <p14:creationId xmlns:p14="http://schemas.microsoft.com/office/powerpoint/2010/main" val="7474922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First Empires in Mesopotamia </a:t>
            </a:r>
            <a:endParaRPr lang="en-US" sz="4400" dirty="0"/>
          </a:p>
        </p:txBody>
      </p:sp>
      <p:sp>
        <p:nvSpPr>
          <p:cNvPr id="3" name="Content Placeholder 2"/>
          <p:cNvSpPr>
            <a:spLocks noGrp="1"/>
          </p:cNvSpPr>
          <p:nvPr>
            <p:ph idx="1"/>
          </p:nvPr>
        </p:nvSpPr>
        <p:spPr/>
        <p:txBody>
          <a:bodyPr/>
          <a:lstStyle/>
          <a:p>
            <a:r>
              <a:rPr lang="en-US" dirty="0" smtClean="0"/>
              <a:t>The Fertile Crescent was the crossroads of civilization</a:t>
            </a:r>
          </a:p>
          <a:p>
            <a:r>
              <a:rPr lang="en-US" dirty="0" smtClean="0"/>
              <a:t>Many people met there to trade and exchange ideas</a:t>
            </a:r>
          </a:p>
          <a:p>
            <a:r>
              <a:rPr lang="en-US" dirty="0" smtClean="0"/>
              <a:t>Everyone from traders to warriors mingled here in the Fertile Crescent</a:t>
            </a:r>
            <a:endParaRPr lang="en-US" dirty="0"/>
          </a:p>
        </p:txBody>
      </p:sp>
    </p:spTree>
    <p:extLst>
      <p:ext uri="{BB962C8B-B14F-4D97-AF65-F5344CB8AC3E}">
        <p14:creationId xmlns:p14="http://schemas.microsoft.com/office/powerpoint/2010/main" val="6093362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Sargon Builds the 1</a:t>
            </a:r>
            <a:r>
              <a:rPr lang="en-US" baseline="30000" dirty="0" smtClean="0"/>
              <a:t>st</a:t>
            </a:r>
            <a:r>
              <a:rPr lang="en-US" dirty="0" smtClean="0"/>
              <a:t> Empire</a:t>
            </a:r>
            <a:endParaRPr lang="en-US" dirty="0"/>
          </a:p>
        </p:txBody>
      </p:sp>
      <p:sp>
        <p:nvSpPr>
          <p:cNvPr id="3" name="Content Placeholder 2"/>
          <p:cNvSpPr>
            <a:spLocks noGrp="1"/>
          </p:cNvSpPr>
          <p:nvPr>
            <p:ph type="body" sz="half" idx="2"/>
          </p:nvPr>
        </p:nvSpPr>
        <p:spPr>
          <a:xfrm>
            <a:off x="725487" y="2618815"/>
            <a:ext cx="3792537" cy="3905810"/>
          </a:xfrm>
        </p:spPr>
        <p:txBody>
          <a:bodyPr>
            <a:normAutofit/>
          </a:bodyPr>
          <a:lstStyle/>
          <a:p>
            <a:pPr marL="285750" indent="-285750" algn="l">
              <a:buFont typeface="Arial"/>
              <a:buChar char="•"/>
            </a:pPr>
            <a:r>
              <a:rPr lang="en-US" dirty="0" smtClean="0"/>
              <a:t>2300 BCE: </a:t>
            </a:r>
            <a:r>
              <a:rPr lang="en-US" b="1" dirty="0" smtClean="0"/>
              <a:t>Sargon</a:t>
            </a:r>
            <a:r>
              <a:rPr lang="en-US" dirty="0" smtClean="0"/>
              <a:t>, ruler of Akkad, invaded and conquered the neighboring city-states of Sumer</a:t>
            </a:r>
          </a:p>
          <a:p>
            <a:pPr marL="285750" indent="-285750" algn="l">
              <a:buFont typeface="Arial"/>
              <a:buChar char="•"/>
            </a:pPr>
            <a:r>
              <a:rPr lang="en-US" dirty="0" smtClean="0"/>
              <a:t>He expanded his territory and appointed local rulers who served as kings over the lands he conquered</a:t>
            </a:r>
          </a:p>
          <a:p>
            <a:pPr marL="285750" indent="-285750" algn="l">
              <a:buFont typeface="Arial"/>
              <a:buChar char="•"/>
            </a:pPr>
            <a:r>
              <a:rPr lang="en-US" dirty="0" smtClean="0"/>
              <a:t>After his death, invaders swept into the valley between the rivers, crushing his empire</a:t>
            </a:r>
            <a:endParaRPr lang="en-US" dirty="0"/>
          </a:p>
        </p:txBody>
      </p:sp>
      <p:pic>
        <p:nvPicPr>
          <p:cNvPr id="5" name="Picture Placeholder 4" descr="sargon.jpg"/>
          <p:cNvPicPr>
            <a:picLocks noGrp="1" noChangeAspect="1"/>
          </p:cNvPicPr>
          <p:nvPr>
            <p:ph type="pic" idx="1"/>
          </p:nvPr>
        </p:nvPicPr>
        <p:blipFill>
          <a:blip r:embed="rId2">
            <a:extLst>
              <a:ext uri="{28A0092B-C50C-407E-A947-70E740481C1C}">
                <a14:useLocalDpi xmlns:a14="http://schemas.microsoft.com/office/drawing/2010/main" val="0"/>
              </a:ext>
            </a:extLst>
          </a:blip>
          <a:srcRect l="3099" r="3099"/>
          <a:stretch>
            <a:fillRect/>
          </a:stretch>
        </p:blipFill>
        <p:spPr/>
      </p:pic>
    </p:spTree>
    <p:extLst>
      <p:ext uri="{BB962C8B-B14F-4D97-AF65-F5344CB8AC3E}">
        <p14:creationId xmlns:p14="http://schemas.microsoft.com/office/powerpoint/2010/main" val="36924360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Hammurabi &amp; Babylon</a:t>
            </a:r>
            <a:endParaRPr lang="en-US" dirty="0"/>
          </a:p>
        </p:txBody>
      </p:sp>
      <p:sp>
        <p:nvSpPr>
          <p:cNvPr id="6" name="Content Placeholder 5"/>
          <p:cNvSpPr>
            <a:spLocks noGrp="1"/>
          </p:cNvSpPr>
          <p:nvPr>
            <p:ph idx="1"/>
          </p:nvPr>
        </p:nvSpPr>
        <p:spPr/>
        <p:txBody>
          <a:bodyPr/>
          <a:lstStyle/>
          <a:p>
            <a:r>
              <a:rPr lang="en-US" dirty="0" smtClean="0"/>
              <a:t>New conquerors followed in Sargon’s footsteps and imposed unity over the Fertile Crescent</a:t>
            </a:r>
          </a:p>
          <a:p>
            <a:r>
              <a:rPr lang="en-US" dirty="0" smtClean="0"/>
              <a:t>1700 BCE: </a:t>
            </a:r>
            <a:r>
              <a:rPr lang="en-US" b="1" dirty="0" smtClean="0"/>
              <a:t>Hammurabi</a:t>
            </a:r>
            <a:r>
              <a:rPr lang="en-US" dirty="0" smtClean="0"/>
              <a:t>, the king of </a:t>
            </a:r>
            <a:r>
              <a:rPr lang="en-US" b="1" dirty="0" smtClean="0"/>
              <a:t>Babylon</a:t>
            </a:r>
            <a:r>
              <a:rPr lang="en-US" dirty="0" smtClean="0"/>
              <a:t>, took over much of Mesopotamia </a:t>
            </a:r>
          </a:p>
          <a:p>
            <a:r>
              <a:rPr lang="en-US" dirty="0" smtClean="0"/>
              <a:t>He published a set of laws known as </a:t>
            </a:r>
            <a:r>
              <a:rPr lang="en-US" b="1" dirty="0" smtClean="0"/>
              <a:t>Hammurabi’s Code</a:t>
            </a:r>
            <a:endParaRPr lang="en-US" dirty="0" smtClean="0"/>
          </a:p>
          <a:p>
            <a:r>
              <a:rPr lang="en-US" dirty="0" smtClean="0"/>
              <a:t>Most of the laws had existed long before, but he wanted to ensure everyone in the empire knew the legal principles </a:t>
            </a:r>
            <a:endParaRPr lang="en-US" dirty="0"/>
          </a:p>
        </p:txBody>
      </p:sp>
    </p:spTree>
    <p:extLst>
      <p:ext uri="{BB962C8B-B14F-4D97-AF65-F5344CB8AC3E}">
        <p14:creationId xmlns:p14="http://schemas.microsoft.com/office/powerpoint/2010/main" val="32572207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Hammurabi &amp; Babylon</a:t>
            </a:r>
            <a:endParaRPr lang="en-US" dirty="0"/>
          </a:p>
        </p:txBody>
      </p:sp>
      <p:sp>
        <p:nvSpPr>
          <p:cNvPr id="3" name="Content Placeholder 2"/>
          <p:cNvSpPr>
            <a:spLocks noGrp="1"/>
          </p:cNvSpPr>
          <p:nvPr>
            <p:ph type="body" sz="half" idx="2"/>
          </p:nvPr>
        </p:nvSpPr>
        <p:spPr/>
        <p:txBody>
          <a:bodyPr>
            <a:normAutofit/>
          </a:bodyPr>
          <a:lstStyle/>
          <a:p>
            <a:pPr marL="285750" indent="-285750" algn="l">
              <a:buFont typeface="Arial"/>
              <a:buChar char="•"/>
            </a:pPr>
            <a:r>
              <a:rPr lang="en-US" sz="2000" dirty="0" smtClean="0"/>
              <a:t>Artisans carved nearly 300 laws on a stone pillar for all to see</a:t>
            </a:r>
          </a:p>
          <a:p>
            <a:pPr marL="285750" indent="-285750" algn="l">
              <a:buFont typeface="Arial"/>
              <a:buChar char="•"/>
            </a:pPr>
            <a:r>
              <a:rPr lang="en-US" sz="2000" dirty="0" smtClean="0"/>
              <a:t>This was the first attempt by a ruler to </a:t>
            </a:r>
            <a:r>
              <a:rPr lang="en-US" sz="2000" b="1" dirty="0" smtClean="0"/>
              <a:t>codify</a:t>
            </a:r>
            <a:r>
              <a:rPr lang="en-US" sz="2000" dirty="0" smtClean="0"/>
              <a:t> (arrange and set down in writing) all the laws that would govern a state</a:t>
            </a:r>
            <a:endParaRPr lang="en-US" sz="2000" dirty="0"/>
          </a:p>
        </p:txBody>
      </p:sp>
      <p:pic>
        <p:nvPicPr>
          <p:cNvPr id="5" name="Picture Placeholder 4" descr="Prologue_Hammurabi_Code_Louvre_AO10237.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26" r="1726"/>
          <a:stretch>
            <a:fillRect/>
          </a:stretch>
        </p:blipFill>
        <p:spPr/>
      </p:pic>
    </p:spTree>
    <p:extLst>
      <p:ext uri="{BB962C8B-B14F-4D97-AF65-F5344CB8AC3E}">
        <p14:creationId xmlns:p14="http://schemas.microsoft.com/office/powerpoint/2010/main" val="8864437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Civil Law</a:t>
            </a:r>
            <a:endParaRPr lang="en-US" dirty="0"/>
          </a:p>
        </p:txBody>
      </p:sp>
      <p:sp>
        <p:nvSpPr>
          <p:cNvPr id="6" name="Content Placeholder 5"/>
          <p:cNvSpPr>
            <a:spLocks noGrp="1"/>
          </p:cNvSpPr>
          <p:nvPr>
            <p:ph idx="1"/>
          </p:nvPr>
        </p:nvSpPr>
        <p:spPr/>
        <p:txBody>
          <a:bodyPr/>
          <a:lstStyle/>
          <a:p>
            <a:r>
              <a:rPr lang="en-US" dirty="0" smtClean="0"/>
              <a:t>One section of the Code codified </a:t>
            </a:r>
            <a:r>
              <a:rPr lang="en-US" b="1" dirty="0" smtClean="0"/>
              <a:t>civil law</a:t>
            </a:r>
            <a:endParaRPr lang="en-US" dirty="0" smtClean="0"/>
          </a:p>
          <a:p>
            <a:pPr lvl="1"/>
            <a:r>
              <a:rPr lang="en-US" dirty="0" smtClean="0"/>
              <a:t>Deals with private rights and matters</a:t>
            </a:r>
          </a:p>
          <a:p>
            <a:pPr lvl="1"/>
            <a:r>
              <a:rPr lang="en-US" dirty="0" smtClean="0"/>
              <a:t>Business contracts</a:t>
            </a:r>
          </a:p>
          <a:p>
            <a:pPr lvl="1"/>
            <a:r>
              <a:rPr lang="en-US" dirty="0" smtClean="0"/>
              <a:t>Property inheritance</a:t>
            </a:r>
          </a:p>
          <a:p>
            <a:pPr lvl="1"/>
            <a:r>
              <a:rPr lang="en-US" dirty="0" smtClean="0"/>
              <a:t>Taxes</a:t>
            </a:r>
          </a:p>
          <a:p>
            <a:pPr lvl="1"/>
            <a:r>
              <a:rPr lang="en-US" dirty="0" smtClean="0"/>
              <a:t>Marriage</a:t>
            </a:r>
          </a:p>
          <a:p>
            <a:pPr lvl="1"/>
            <a:r>
              <a:rPr lang="en-US" dirty="0" smtClean="0"/>
              <a:t>Divorce</a:t>
            </a:r>
          </a:p>
          <a:p>
            <a:r>
              <a:rPr lang="en-US" dirty="0" smtClean="0"/>
              <a:t>Much of this law was meant to protect the powerless, slaves and women</a:t>
            </a:r>
            <a:endParaRPr lang="en-US" dirty="0"/>
          </a:p>
        </p:txBody>
      </p:sp>
    </p:spTree>
    <p:extLst>
      <p:ext uri="{BB962C8B-B14F-4D97-AF65-F5344CB8AC3E}">
        <p14:creationId xmlns:p14="http://schemas.microsoft.com/office/powerpoint/2010/main" val="27889326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City-States of Ancient Sumer</a:t>
            </a:r>
            <a:endParaRPr lang="en-US" dirty="0"/>
          </a:p>
        </p:txBody>
      </p:sp>
      <p:sp>
        <p:nvSpPr>
          <p:cNvPr id="3" name="Content Placeholder 2"/>
          <p:cNvSpPr>
            <a:spLocks noGrp="1"/>
          </p:cNvSpPr>
          <p:nvPr>
            <p:ph idx="1"/>
          </p:nvPr>
        </p:nvSpPr>
        <p:spPr/>
        <p:txBody>
          <a:bodyPr/>
          <a:lstStyle/>
          <a:p>
            <a:r>
              <a:rPr lang="en-US" dirty="0" smtClean="0"/>
              <a:t>Many ancient civilizations arose in the </a:t>
            </a:r>
            <a:r>
              <a:rPr lang="en-US" b="1" dirty="0" smtClean="0"/>
              <a:t>Fertile Crescent</a:t>
            </a:r>
            <a:endParaRPr lang="en-US" dirty="0" smtClean="0"/>
          </a:p>
          <a:p>
            <a:pPr lvl="1"/>
            <a:r>
              <a:rPr lang="en-US" dirty="0" smtClean="0"/>
              <a:t>A region of the Middle East named for its rich soils and golden wheat fields</a:t>
            </a:r>
          </a:p>
          <a:p>
            <a:r>
              <a:rPr lang="en-US" dirty="0" smtClean="0"/>
              <a:t>Over time it became a crossroad where people and ideas met and mingled</a:t>
            </a:r>
          </a:p>
          <a:p>
            <a:r>
              <a:rPr lang="en-US" dirty="0" smtClean="0"/>
              <a:t>Each new group made its own contribution to the history of the region</a:t>
            </a:r>
            <a:endParaRPr lang="en-US" dirty="0"/>
          </a:p>
        </p:txBody>
      </p:sp>
    </p:spTree>
    <p:extLst>
      <p:ext uri="{BB962C8B-B14F-4D97-AF65-F5344CB8AC3E}">
        <p14:creationId xmlns:p14="http://schemas.microsoft.com/office/powerpoint/2010/main" val="1373957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Law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laws allowed a woman to own property and pass it on to her children</a:t>
            </a:r>
          </a:p>
          <a:p>
            <a:r>
              <a:rPr lang="en-US" dirty="0" smtClean="0"/>
              <a:t>Another law talked about the rights of a married woman</a:t>
            </a:r>
          </a:p>
          <a:p>
            <a:pPr lvl="1"/>
            <a:r>
              <a:rPr lang="en-US" dirty="0" smtClean="0"/>
              <a:t>If she was blameless then she could leave the marriage</a:t>
            </a:r>
          </a:p>
          <a:p>
            <a:pPr lvl="1"/>
            <a:r>
              <a:rPr lang="en-US" dirty="0" smtClean="0"/>
              <a:t>If she were at fault, she should be thrown into the river</a:t>
            </a:r>
          </a:p>
          <a:p>
            <a:r>
              <a:rPr lang="en-US" dirty="0" smtClean="0"/>
              <a:t>In general, the husband had both legal authority over his wife and the legal duty to support her</a:t>
            </a:r>
          </a:p>
          <a:p>
            <a:r>
              <a:rPr lang="en-US" dirty="0" smtClean="0"/>
              <a:t>The father had nearly unlimited power of his children</a:t>
            </a:r>
          </a:p>
          <a:p>
            <a:r>
              <a:rPr lang="en-US" dirty="0" smtClean="0"/>
              <a:t>An orderly household was necessary for a stable empire</a:t>
            </a:r>
            <a:endParaRPr lang="en-US" dirty="0"/>
          </a:p>
        </p:txBody>
      </p:sp>
    </p:spTree>
    <p:extLst>
      <p:ext uri="{BB962C8B-B14F-4D97-AF65-F5344CB8AC3E}">
        <p14:creationId xmlns:p14="http://schemas.microsoft.com/office/powerpoint/2010/main" val="29371658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Law</a:t>
            </a:r>
            <a:endParaRPr lang="en-US" dirty="0"/>
          </a:p>
        </p:txBody>
      </p:sp>
      <p:sp>
        <p:nvSpPr>
          <p:cNvPr id="3" name="Content Placeholder 2"/>
          <p:cNvSpPr>
            <a:spLocks noGrp="1"/>
          </p:cNvSpPr>
          <p:nvPr>
            <p:ph idx="1"/>
          </p:nvPr>
        </p:nvSpPr>
        <p:spPr/>
        <p:txBody>
          <a:bodyPr>
            <a:normAutofit fontScale="92500"/>
          </a:bodyPr>
          <a:lstStyle/>
          <a:p>
            <a:r>
              <a:rPr lang="en-US" dirty="0" smtClean="0"/>
              <a:t>This dealt with offenses against others</a:t>
            </a:r>
          </a:p>
          <a:p>
            <a:pPr lvl="1"/>
            <a:r>
              <a:rPr lang="en-US" dirty="0" smtClean="0"/>
              <a:t>Robbery</a:t>
            </a:r>
          </a:p>
          <a:p>
            <a:pPr lvl="1"/>
            <a:r>
              <a:rPr lang="en-US" dirty="0" smtClean="0"/>
              <a:t>Assault</a:t>
            </a:r>
          </a:p>
          <a:p>
            <a:pPr lvl="1"/>
            <a:r>
              <a:rPr lang="en-US" dirty="0" smtClean="0"/>
              <a:t>Murder</a:t>
            </a:r>
          </a:p>
          <a:p>
            <a:r>
              <a:rPr lang="en-US" dirty="0" smtClean="0"/>
              <a:t>However it limited personal vengeance and encouraged social order</a:t>
            </a:r>
          </a:p>
          <a:p>
            <a:r>
              <a:rPr lang="en-US" dirty="0" smtClean="0"/>
              <a:t>They followed “an eye for an eye” principle </a:t>
            </a:r>
          </a:p>
          <a:p>
            <a:r>
              <a:rPr lang="en-US" dirty="0" smtClean="0"/>
              <a:t>Ex: if a house collapsed and killed the residents because of poor construction, the builder could be put to death</a:t>
            </a:r>
            <a:endParaRPr lang="en-US" dirty="0"/>
          </a:p>
        </p:txBody>
      </p:sp>
    </p:spTree>
    <p:extLst>
      <p:ext uri="{BB962C8B-B14F-4D97-AF65-F5344CB8AC3E}">
        <p14:creationId xmlns:p14="http://schemas.microsoft.com/office/powerpoint/2010/main" val="35363413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Other Accomplishments</a:t>
            </a:r>
            <a:endParaRPr lang="en-US" sz="3600" dirty="0"/>
          </a:p>
        </p:txBody>
      </p:sp>
      <p:sp>
        <p:nvSpPr>
          <p:cNvPr id="3" name="Content Placeholder 2"/>
          <p:cNvSpPr>
            <a:spLocks noGrp="1"/>
          </p:cNvSpPr>
          <p:nvPr>
            <p:ph type="body" sz="half" idx="2"/>
          </p:nvPr>
        </p:nvSpPr>
        <p:spPr/>
        <p:txBody>
          <a:bodyPr>
            <a:noAutofit/>
          </a:bodyPr>
          <a:lstStyle/>
          <a:p>
            <a:pPr marL="285750" indent="-285750" algn="l">
              <a:buFont typeface="Arial"/>
              <a:buChar char="•"/>
            </a:pPr>
            <a:r>
              <a:rPr lang="en-US" dirty="0" smtClean="0"/>
              <a:t>He took steps to unite his empire</a:t>
            </a:r>
          </a:p>
          <a:p>
            <a:pPr marL="742950" lvl="1" indent="-285750">
              <a:buFont typeface="Arial"/>
              <a:buChar char="•"/>
            </a:pPr>
            <a:r>
              <a:rPr lang="en-US" sz="1800" dirty="0"/>
              <a:t>I</a:t>
            </a:r>
            <a:r>
              <a:rPr lang="en-US" sz="1800" dirty="0" smtClean="0"/>
              <a:t>mproving the system of irrigation</a:t>
            </a:r>
          </a:p>
          <a:p>
            <a:pPr marL="742950" lvl="1" indent="-285750">
              <a:buFont typeface="Arial"/>
              <a:buChar char="•"/>
            </a:pPr>
            <a:r>
              <a:rPr lang="en-US" sz="1800" dirty="0"/>
              <a:t>O</a:t>
            </a:r>
            <a:r>
              <a:rPr lang="en-US" sz="1800" dirty="0" smtClean="0"/>
              <a:t>rganizing a well-trained army</a:t>
            </a:r>
          </a:p>
          <a:p>
            <a:pPr marL="742950" lvl="1" indent="-285750">
              <a:buFont typeface="Arial"/>
              <a:buChar char="•"/>
            </a:pPr>
            <a:r>
              <a:rPr lang="en-US" sz="1800" dirty="0" smtClean="0"/>
              <a:t>Ordering many temples to be repaired</a:t>
            </a:r>
          </a:p>
          <a:p>
            <a:pPr marL="285750" indent="-285750" algn="l">
              <a:buFont typeface="Arial"/>
              <a:buChar char="•"/>
            </a:pPr>
            <a:r>
              <a:rPr lang="en-US" dirty="0" smtClean="0"/>
              <a:t>For religious unity, he promoted </a:t>
            </a:r>
            <a:r>
              <a:rPr lang="en-US" b="1" dirty="0" err="1" smtClean="0"/>
              <a:t>Marduk</a:t>
            </a:r>
            <a:r>
              <a:rPr lang="en-US" dirty="0" smtClean="0"/>
              <a:t> (the patron god of Babylon) over older Sumerian gods</a:t>
            </a:r>
            <a:endParaRPr lang="en-US" dirty="0"/>
          </a:p>
        </p:txBody>
      </p:sp>
      <p:pic>
        <p:nvPicPr>
          <p:cNvPr id="5" name="Picture Placeholder 4" descr="1a-ss-ra-marduk-and-tiamat1.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172" r="3800" b="38581"/>
          <a:stretch/>
        </p:blipFill>
        <p:spPr/>
      </p:pic>
    </p:spTree>
    <p:extLst>
      <p:ext uri="{BB962C8B-B14F-4D97-AF65-F5344CB8AC3E}">
        <p14:creationId xmlns:p14="http://schemas.microsoft.com/office/powerpoint/2010/main" val="7108330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Empires &amp; Ideas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People such as the </a:t>
            </a:r>
            <a:r>
              <a:rPr lang="en-US" b="1" dirty="0" smtClean="0"/>
              <a:t>Hittites</a:t>
            </a:r>
            <a:r>
              <a:rPr lang="en-US" dirty="0" smtClean="0"/>
              <a:t> brought new skills to the region</a:t>
            </a:r>
          </a:p>
          <a:p>
            <a:r>
              <a:rPr lang="en-US" dirty="0" smtClean="0"/>
              <a:t>1400 BCE: They came from Asia Minor (modern-day Turkey) into Mesopotamia</a:t>
            </a:r>
          </a:p>
          <a:p>
            <a:r>
              <a:rPr lang="en-US" dirty="0" smtClean="0"/>
              <a:t>The brought with them the knowledge of how to extract iron form ore</a:t>
            </a:r>
          </a:p>
          <a:p>
            <a:r>
              <a:rPr lang="en-US" dirty="0" smtClean="0"/>
              <a:t>Their tools were harder and sharper than those made by copper or bronze</a:t>
            </a:r>
          </a:p>
          <a:p>
            <a:r>
              <a:rPr lang="en-US" dirty="0" smtClean="0"/>
              <a:t>Their empire collapsed and ironsmith moved elsewhere to practice their skill; spreading it across Asia, Africa and Europe</a:t>
            </a:r>
            <a:endParaRPr lang="en-US" dirty="0"/>
          </a:p>
        </p:txBody>
      </p:sp>
    </p:spTree>
    <p:extLst>
      <p:ext uri="{BB962C8B-B14F-4D97-AF65-F5344CB8AC3E}">
        <p14:creationId xmlns:p14="http://schemas.microsoft.com/office/powerpoint/2010/main" val="10488497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Hittite Empire</a:t>
            </a:r>
            <a:endParaRPr lang="en-US" dirty="0"/>
          </a:p>
        </p:txBody>
      </p:sp>
      <p:pic>
        <p:nvPicPr>
          <p:cNvPr id="4" name="Content Placeholder 3" descr="Egypt_Hittite_Empires_map.jpg"/>
          <p:cNvPicPr>
            <a:picLocks noGrp="1" noChangeAspect="1"/>
          </p:cNvPicPr>
          <p:nvPr>
            <p:ph idx="1"/>
          </p:nvPr>
        </p:nvPicPr>
        <p:blipFill rotWithShape="1">
          <a:blip r:embed="rId2">
            <a:extLst>
              <a:ext uri="{28A0092B-C50C-407E-A947-70E740481C1C}">
                <a14:useLocalDpi xmlns:a14="http://schemas.microsoft.com/office/drawing/2010/main" val="0"/>
              </a:ext>
            </a:extLst>
          </a:blip>
          <a:srcRect t="5270" b="2885"/>
          <a:stretch/>
        </p:blipFill>
        <p:spPr/>
      </p:pic>
    </p:spTree>
    <p:extLst>
      <p:ext uri="{BB962C8B-B14F-4D97-AF65-F5344CB8AC3E}">
        <p14:creationId xmlns:p14="http://schemas.microsoft.com/office/powerpoint/2010/main" val="27795601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4714873"/>
            <a:ext cx="8095130" cy="555625"/>
          </a:xfrm>
        </p:spPr>
        <p:txBody>
          <a:bodyPr/>
          <a:lstStyle/>
          <a:p>
            <a:r>
              <a:rPr lang="en-US" dirty="0" smtClean="0"/>
              <a:t>Assyrians </a:t>
            </a:r>
            <a:endParaRPr lang="en-US" dirty="0"/>
          </a:p>
        </p:txBody>
      </p:sp>
      <p:sp>
        <p:nvSpPr>
          <p:cNvPr id="3" name="Content Placeholder 2"/>
          <p:cNvSpPr>
            <a:spLocks noGrp="1"/>
          </p:cNvSpPr>
          <p:nvPr>
            <p:ph type="subTitle" idx="1"/>
          </p:nvPr>
        </p:nvSpPr>
        <p:spPr>
          <a:xfrm>
            <a:off x="524435" y="5270498"/>
            <a:ext cx="8095130" cy="1460502"/>
          </a:xfrm>
        </p:spPr>
        <p:txBody>
          <a:bodyPr>
            <a:normAutofit lnSpcReduction="10000"/>
          </a:bodyPr>
          <a:lstStyle/>
          <a:p>
            <a:pPr marL="285750" indent="-285750" algn="l">
              <a:buFont typeface="Arial"/>
              <a:buChar char="•"/>
            </a:pPr>
            <a:r>
              <a:rPr lang="en-US" dirty="0" smtClean="0"/>
              <a:t>They lived in the upper Tigris River and also learned to make iron weapons</a:t>
            </a:r>
          </a:p>
          <a:p>
            <a:pPr marL="285750" indent="-285750" algn="l">
              <a:buFont typeface="Arial"/>
              <a:buChar char="•"/>
            </a:pPr>
            <a:r>
              <a:rPr lang="en-US" dirty="0" smtClean="0"/>
              <a:t>1350 BCE: they established their empire and began expanding across Mesopotamia by 1100 BCE</a:t>
            </a:r>
          </a:p>
          <a:p>
            <a:pPr marL="285750" indent="-285750" algn="l">
              <a:buFont typeface="Arial"/>
              <a:buChar char="•"/>
            </a:pPr>
            <a:r>
              <a:rPr lang="en-US" dirty="0" smtClean="0"/>
              <a:t>Over 500 years they earned a reputation of being the most feared warriors in history</a:t>
            </a:r>
            <a:endParaRPr lang="en-US" dirty="0"/>
          </a:p>
        </p:txBody>
      </p:sp>
      <p:pic>
        <p:nvPicPr>
          <p:cNvPr id="5" name="Picture Placeholder 4" descr="Assyrian_Horse_Archer.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287" b="5287"/>
          <a:stretch>
            <a:fillRect/>
          </a:stretch>
        </p:blipFill>
        <p:spPr/>
      </p:pic>
    </p:spTree>
    <p:extLst>
      <p:ext uri="{BB962C8B-B14F-4D97-AF65-F5344CB8AC3E}">
        <p14:creationId xmlns:p14="http://schemas.microsoft.com/office/powerpoint/2010/main" val="23048736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7" y="864971"/>
            <a:ext cx="3792537" cy="595219"/>
          </a:xfrm>
        </p:spPr>
        <p:txBody>
          <a:bodyPr/>
          <a:lstStyle/>
          <a:p>
            <a:r>
              <a:rPr lang="en-US" dirty="0" smtClean="0"/>
              <a:t>Assyrians </a:t>
            </a:r>
            <a:endParaRPr lang="en-US" dirty="0"/>
          </a:p>
        </p:txBody>
      </p:sp>
      <p:sp>
        <p:nvSpPr>
          <p:cNvPr id="3" name="Content Placeholder 2"/>
          <p:cNvSpPr>
            <a:spLocks noGrp="1"/>
          </p:cNvSpPr>
          <p:nvPr>
            <p:ph type="body" sz="half" idx="2"/>
          </p:nvPr>
        </p:nvSpPr>
        <p:spPr>
          <a:xfrm>
            <a:off x="725487" y="1460190"/>
            <a:ext cx="3792537" cy="5191435"/>
          </a:xfrm>
        </p:spPr>
        <p:txBody>
          <a:bodyPr>
            <a:normAutofit/>
          </a:bodyPr>
          <a:lstStyle/>
          <a:p>
            <a:pPr marL="285750" indent="-285750" algn="l">
              <a:buFont typeface="Arial"/>
              <a:buChar char="•"/>
            </a:pPr>
            <a:r>
              <a:rPr lang="en-US" dirty="0" smtClean="0"/>
              <a:t>They boasted of their conquests and upon conquering Babylon one leader said:</a:t>
            </a:r>
          </a:p>
          <a:p>
            <a:pPr marL="285750" indent="-285750" algn="l">
              <a:buFont typeface="Arial"/>
              <a:buChar char="•"/>
            </a:pPr>
            <a:r>
              <a:rPr lang="en-US" dirty="0" smtClean="0"/>
              <a:t>“</a:t>
            </a:r>
            <a:r>
              <a:rPr lang="en-US" i="1" dirty="0" smtClean="0"/>
              <a:t>The city and its houses, from top to bottom, I destroyed and burned with fire</a:t>
            </a:r>
            <a:r>
              <a:rPr lang="en-US" dirty="0" smtClean="0"/>
              <a:t>”</a:t>
            </a:r>
          </a:p>
          <a:p>
            <a:pPr marL="285750" indent="-285750" algn="l">
              <a:buFont typeface="Arial"/>
              <a:buChar char="•"/>
            </a:pPr>
            <a:r>
              <a:rPr lang="en-US" dirty="0" smtClean="0"/>
              <a:t>They did encouraged a well organized society with splendid palaces </a:t>
            </a:r>
          </a:p>
          <a:p>
            <a:pPr marL="285750" indent="-285750" algn="l">
              <a:buFont typeface="Arial"/>
              <a:buChar char="•"/>
            </a:pPr>
            <a:r>
              <a:rPr lang="en-US" dirty="0" smtClean="0"/>
              <a:t>They were also the first to develop extensive laws regulating life within the royal house</a:t>
            </a:r>
          </a:p>
          <a:p>
            <a:pPr marL="285750" indent="-285750" algn="l">
              <a:buFont typeface="Arial"/>
              <a:buChar char="•"/>
            </a:pPr>
            <a:r>
              <a:rPr lang="en-US" dirty="0" smtClean="0"/>
              <a:t>Ex: women of the palace were confined to secluded quarters and had to wear veils when they appeared in public</a:t>
            </a:r>
            <a:endParaRPr lang="en-US" dirty="0"/>
          </a:p>
        </p:txBody>
      </p:sp>
      <p:pic>
        <p:nvPicPr>
          <p:cNvPr id="5" name="Picture Placeholder 4" descr="18-19CPersia2.jpg"/>
          <p:cNvPicPr>
            <a:picLocks noGrp="1" noChangeAspect="1"/>
          </p:cNvPicPr>
          <p:nvPr>
            <p:ph type="pic" idx="1"/>
          </p:nvPr>
        </p:nvPicPr>
        <p:blipFill>
          <a:blip r:embed="rId2">
            <a:extLst>
              <a:ext uri="{28A0092B-C50C-407E-A947-70E740481C1C}">
                <a14:useLocalDpi xmlns:a14="http://schemas.microsoft.com/office/drawing/2010/main" val="0"/>
              </a:ext>
            </a:extLst>
          </a:blip>
          <a:srcRect l="19158" r="19158"/>
          <a:stretch>
            <a:fillRect/>
          </a:stretch>
        </p:blipFill>
        <p:spPr/>
      </p:pic>
    </p:spTree>
    <p:extLst>
      <p:ext uri="{BB962C8B-B14F-4D97-AF65-F5344CB8AC3E}">
        <p14:creationId xmlns:p14="http://schemas.microsoft.com/office/powerpoint/2010/main" val="31219051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4714875"/>
            <a:ext cx="8095130" cy="857250"/>
          </a:xfrm>
        </p:spPr>
        <p:txBody>
          <a:bodyPr/>
          <a:lstStyle/>
          <a:p>
            <a:r>
              <a:rPr lang="en-US" dirty="0" smtClean="0"/>
              <a:t>Assyrians </a:t>
            </a:r>
            <a:endParaRPr lang="en-US" dirty="0"/>
          </a:p>
        </p:txBody>
      </p:sp>
      <p:sp>
        <p:nvSpPr>
          <p:cNvPr id="3" name="Content Placeholder 2"/>
          <p:cNvSpPr>
            <a:spLocks noGrp="1"/>
          </p:cNvSpPr>
          <p:nvPr>
            <p:ph type="subTitle" idx="1"/>
          </p:nvPr>
        </p:nvSpPr>
        <p:spPr>
          <a:xfrm>
            <a:off x="524435" y="5572125"/>
            <a:ext cx="8095130" cy="1158875"/>
          </a:xfrm>
        </p:spPr>
        <p:txBody>
          <a:bodyPr>
            <a:normAutofit/>
          </a:bodyPr>
          <a:lstStyle/>
          <a:p>
            <a:pPr marL="285750" indent="-285750" algn="l">
              <a:buFont typeface="Arial"/>
              <a:buChar char="•"/>
            </a:pPr>
            <a:r>
              <a:rPr lang="en-US" dirty="0" smtClean="0"/>
              <a:t>At </a:t>
            </a:r>
            <a:r>
              <a:rPr lang="en-US" b="1" dirty="0" smtClean="0"/>
              <a:t>Nineveh</a:t>
            </a:r>
            <a:r>
              <a:rPr lang="en-US" dirty="0"/>
              <a:t> </a:t>
            </a:r>
            <a:r>
              <a:rPr lang="en-US" dirty="0" smtClean="0"/>
              <a:t>the king, </a:t>
            </a:r>
            <a:r>
              <a:rPr lang="en-US" b="1" dirty="0" smtClean="0"/>
              <a:t>Assurbanipal</a:t>
            </a:r>
            <a:r>
              <a:rPr lang="en-US" dirty="0" smtClean="0"/>
              <a:t>, founded one of the world’s first libraries</a:t>
            </a:r>
          </a:p>
          <a:p>
            <a:pPr marL="285750" indent="-285750" algn="l">
              <a:buFont typeface="Arial"/>
              <a:buChar char="•"/>
            </a:pPr>
            <a:r>
              <a:rPr lang="en-US" dirty="0" smtClean="0"/>
              <a:t>He kept cuneiform tablets that he ordered scribes to collect from all over the Fertile Crescent</a:t>
            </a:r>
          </a:p>
          <a:p>
            <a:pPr marL="285750" indent="-285750" algn="l">
              <a:buFont typeface="Arial"/>
              <a:buChar char="•"/>
            </a:pPr>
            <a:endParaRPr lang="en-US" dirty="0"/>
          </a:p>
        </p:txBody>
      </p:sp>
      <p:pic>
        <p:nvPicPr>
          <p:cNvPr id="5" name="Picture Placeholder 4" descr="6a00d8346524f769e200e54f41ed888833-800wi.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772" r="7772"/>
          <a:stretch>
            <a:fillRect/>
          </a:stretch>
        </p:blipFill>
        <p:spPr/>
      </p:pic>
    </p:spTree>
    <p:extLst>
      <p:ext uri="{BB962C8B-B14F-4D97-AF65-F5344CB8AC3E}">
        <p14:creationId xmlns:p14="http://schemas.microsoft.com/office/powerpoint/2010/main" val="41727988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Nebuchadnezzar &amp; Babylon</a:t>
            </a:r>
            <a:endParaRPr lang="en-US" sz="4400" dirty="0"/>
          </a:p>
        </p:txBody>
      </p:sp>
      <p:sp>
        <p:nvSpPr>
          <p:cNvPr id="6" name="Content Placeholder 5"/>
          <p:cNvSpPr>
            <a:spLocks noGrp="1"/>
          </p:cNvSpPr>
          <p:nvPr>
            <p:ph idx="1"/>
          </p:nvPr>
        </p:nvSpPr>
        <p:spPr/>
        <p:txBody>
          <a:bodyPr/>
          <a:lstStyle/>
          <a:p>
            <a:r>
              <a:rPr lang="en-US" dirty="0" smtClean="0"/>
              <a:t>612 BCE: after Assurbanipal’s death, neighboring cities joined forces to defeat the Assyrians</a:t>
            </a:r>
          </a:p>
          <a:p>
            <a:r>
              <a:rPr lang="en-US" b="1" dirty="0" smtClean="0"/>
              <a:t>Nebuchadnezzar</a:t>
            </a:r>
            <a:r>
              <a:rPr lang="en-US" dirty="0" smtClean="0"/>
              <a:t>, the 2</a:t>
            </a:r>
            <a:r>
              <a:rPr lang="en-US" baseline="30000" dirty="0" smtClean="0"/>
              <a:t>nd</a:t>
            </a:r>
            <a:r>
              <a:rPr lang="en-US" dirty="0" smtClean="0"/>
              <a:t> king of Babylon, expanded the empire from the Persian Gulf to the Mediterranean Sea</a:t>
            </a:r>
          </a:p>
          <a:p>
            <a:r>
              <a:rPr lang="en-US" dirty="0" smtClean="0"/>
              <a:t>He oversea the rebuilding of canals, temples, walls, and palaces</a:t>
            </a:r>
          </a:p>
          <a:p>
            <a:r>
              <a:rPr lang="en-US" dirty="0" smtClean="0"/>
              <a:t>The city became one of the largest and most highly regarded in ancient Mesopotamia</a:t>
            </a:r>
            <a:endParaRPr lang="en-US" dirty="0"/>
          </a:p>
        </p:txBody>
      </p:sp>
    </p:spTree>
    <p:extLst>
      <p:ext uri="{BB962C8B-B14F-4D97-AF65-F5344CB8AC3E}">
        <p14:creationId xmlns:p14="http://schemas.microsoft.com/office/powerpoint/2010/main" val="41131794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a:t>
            </a:r>
            <a:endParaRPr lang="en-US" dirty="0"/>
          </a:p>
        </p:txBody>
      </p:sp>
      <p:sp>
        <p:nvSpPr>
          <p:cNvPr id="3" name="Content Placeholder 2"/>
          <p:cNvSpPr>
            <a:spLocks noGrp="1"/>
          </p:cNvSpPr>
          <p:nvPr>
            <p:ph type="body" sz="half" idx="2"/>
          </p:nvPr>
        </p:nvSpPr>
        <p:spPr>
          <a:xfrm>
            <a:off x="725487" y="2618814"/>
            <a:ext cx="3792537" cy="3953435"/>
          </a:xfrm>
        </p:spPr>
        <p:txBody>
          <a:bodyPr>
            <a:normAutofit/>
          </a:bodyPr>
          <a:lstStyle/>
          <a:p>
            <a:pPr marL="285750" indent="-285750" algn="l">
              <a:buFont typeface="Arial"/>
              <a:buChar char="•"/>
            </a:pPr>
            <a:r>
              <a:rPr lang="en-US" sz="2000" dirty="0" smtClean="0"/>
              <a:t>Babylon’s wall completely surrounded the city and was 85 feet thick</a:t>
            </a:r>
          </a:p>
          <a:p>
            <a:pPr marL="285750" indent="-285750" algn="l">
              <a:buFont typeface="Arial"/>
              <a:buChar char="•"/>
            </a:pPr>
            <a:r>
              <a:rPr lang="en-US" sz="2000" dirty="0" smtClean="0"/>
              <a:t>It had 9 gateways dedicated to important gods, the most famous being the </a:t>
            </a:r>
            <a:r>
              <a:rPr lang="en-US" sz="2000" b="1" dirty="0" smtClean="0"/>
              <a:t>Ishtar Gate</a:t>
            </a:r>
            <a:endParaRPr lang="en-US" sz="2000" dirty="0" smtClean="0"/>
          </a:p>
          <a:p>
            <a:pPr marL="285750" indent="-285750" algn="l">
              <a:buFont typeface="Arial"/>
              <a:buChar char="•"/>
            </a:pPr>
            <a:r>
              <a:rPr lang="en-US" sz="2000" dirty="0" smtClean="0"/>
              <a:t>There you can find the dragons representing </a:t>
            </a:r>
            <a:r>
              <a:rPr lang="en-US" sz="2000" b="1" dirty="0" err="1" smtClean="0"/>
              <a:t>Marduk</a:t>
            </a:r>
            <a:r>
              <a:rPr lang="en-US" sz="2000" dirty="0" smtClean="0"/>
              <a:t> and bulls representing the god </a:t>
            </a:r>
            <a:r>
              <a:rPr lang="en-US" sz="2000" b="1" dirty="0" err="1" smtClean="0"/>
              <a:t>Hadad</a:t>
            </a:r>
            <a:endParaRPr lang="en-US" sz="2000" dirty="0" smtClean="0"/>
          </a:p>
        </p:txBody>
      </p:sp>
      <p:pic>
        <p:nvPicPr>
          <p:cNvPr id="7" name="Picture Placeholder 6" descr="116039-004-3A078749.jpg"/>
          <p:cNvPicPr>
            <a:picLocks noGrp="1" noChangeAspect="1"/>
          </p:cNvPicPr>
          <p:nvPr>
            <p:ph type="pic" idx="1"/>
          </p:nvPr>
        </p:nvPicPr>
        <p:blipFill>
          <a:blip r:embed="rId2">
            <a:extLst>
              <a:ext uri="{28A0092B-C50C-407E-A947-70E740481C1C}">
                <a14:useLocalDpi xmlns:a14="http://schemas.microsoft.com/office/drawing/2010/main" val="0"/>
              </a:ext>
            </a:extLst>
          </a:blip>
          <a:srcRect l="25153" r="25153"/>
          <a:stretch>
            <a:fillRect/>
          </a:stretch>
        </p:blipFill>
        <p:spPr/>
      </p:pic>
    </p:spTree>
    <p:extLst>
      <p:ext uri="{BB962C8B-B14F-4D97-AF65-F5344CB8AC3E}">
        <p14:creationId xmlns:p14="http://schemas.microsoft.com/office/powerpoint/2010/main" val="35643933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Geography Influences Fertile Crescent Civilization</a:t>
            </a:r>
            <a:endParaRPr lang="en-US" sz="4400" dirty="0"/>
          </a:p>
        </p:txBody>
      </p:sp>
      <p:sp>
        <p:nvSpPr>
          <p:cNvPr id="3" name="Content Placeholder 2"/>
          <p:cNvSpPr>
            <a:spLocks noGrp="1"/>
          </p:cNvSpPr>
          <p:nvPr>
            <p:ph idx="1"/>
          </p:nvPr>
        </p:nvSpPr>
        <p:spPr/>
        <p:txBody>
          <a:bodyPr/>
          <a:lstStyle/>
          <a:p>
            <a:r>
              <a:rPr lang="en-US" dirty="0" smtClean="0"/>
              <a:t>Within the Fertile Crescent there lies a region that the ancient Greeks later named </a:t>
            </a:r>
            <a:r>
              <a:rPr lang="en-US" b="1" dirty="0" smtClean="0"/>
              <a:t>Mesopotamia</a:t>
            </a:r>
            <a:endParaRPr lang="en-US" dirty="0" smtClean="0"/>
          </a:p>
          <a:p>
            <a:pPr lvl="1"/>
            <a:r>
              <a:rPr lang="en-US" dirty="0" smtClean="0"/>
              <a:t>“between the two rivers”</a:t>
            </a:r>
          </a:p>
          <a:p>
            <a:pPr lvl="1"/>
            <a:r>
              <a:rPr lang="en-US" dirty="0" smtClean="0"/>
              <a:t>This area of land is between the </a:t>
            </a:r>
            <a:r>
              <a:rPr lang="en-US" b="1" dirty="0" smtClean="0"/>
              <a:t>Tigris</a:t>
            </a:r>
            <a:r>
              <a:rPr lang="en-US" dirty="0" smtClean="0"/>
              <a:t> &amp; </a:t>
            </a:r>
            <a:r>
              <a:rPr lang="en-US" b="1" dirty="0" smtClean="0"/>
              <a:t>Euphrates Rivers</a:t>
            </a:r>
            <a:endParaRPr lang="en-US" dirty="0" smtClean="0"/>
          </a:p>
          <a:p>
            <a:pPr lvl="1"/>
            <a:r>
              <a:rPr lang="en-US" dirty="0" smtClean="0"/>
              <a:t>They start in Turkey and run through Iraq into the Persian Gulf</a:t>
            </a:r>
          </a:p>
          <a:p>
            <a:r>
              <a:rPr lang="en-US" dirty="0" smtClean="0"/>
              <a:t>3300 BCE – the first civilization arose there: </a:t>
            </a:r>
            <a:r>
              <a:rPr lang="en-US" b="1" dirty="0" smtClean="0"/>
              <a:t>Sumer</a:t>
            </a:r>
            <a:endParaRPr lang="en-US" dirty="0"/>
          </a:p>
        </p:txBody>
      </p:sp>
    </p:spTree>
    <p:extLst>
      <p:ext uri="{BB962C8B-B14F-4D97-AF65-F5344CB8AC3E}">
        <p14:creationId xmlns:p14="http://schemas.microsoft.com/office/powerpoint/2010/main" val="660886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Babylon </a:t>
            </a:r>
            <a:endParaRPr lang="en-US" dirty="0"/>
          </a:p>
        </p:txBody>
      </p:sp>
      <p:sp>
        <p:nvSpPr>
          <p:cNvPr id="6" name="Content Placeholder 5"/>
          <p:cNvSpPr>
            <a:spLocks noGrp="1"/>
          </p:cNvSpPr>
          <p:nvPr>
            <p:ph idx="1"/>
          </p:nvPr>
        </p:nvSpPr>
        <p:spPr/>
        <p:txBody>
          <a:bodyPr/>
          <a:lstStyle/>
          <a:p>
            <a:r>
              <a:rPr lang="en-US" dirty="0" smtClean="0"/>
              <a:t>In the city center, Nebuchadnezzar created and decorated the city’s ziggurat to the gods and restored the temple honoring the city’s chief god, </a:t>
            </a:r>
            <a:r>
              <a:rPr lang="en-US" b="1" dirty="0" err="1" smtClean="0"/>
              <a:t>Marduk</a:t>
            </a:r>
            <a:endParaRPr lang="en-US" dirty="0" smtClean="0"/>
          </a:p>
          <a:p>
            <a:r>
              <a:rPr lang="en-US" dirty="0" smtClean="0"/>
              <a:t>He also may have built the </a:t>
            </a:r>
            <a:r>
              <a:rPr lang="en-US" b="1" dirty="0" smtClean="0"/>
              <a:t>Hanging Gardens</a:t>
            </a:r>
            <a:r>
              <a:rPr lang="en-US" dirty="0" smtClean="0"/>
              <a:t> (one of the seven wonders of the ancient world) </a:t>
            </a:r>
          </a:p>
          <a:p>
            <a:r>
              <a:rPr lang="en-US" dirty="0" smtClean="0"/>
              <a:t>They were made to please hi wife who was homesick for the hills where she had grown up</a:t>
            </a:r>
          </a:p>
          <a:p>
            <a:r>
              <a:rPr lang="en-US" dirty="0" smtClean="0"/>
              <a:t>They were probably made by planting trees and flowering plants on the steps of a huge ziggurat</a:t>
            </a:r>
            <a:endParaRPr lang="en-US" dirty="0"/>
          </a:p>
        </p:txBody>
      </p:sp>
    </p:spTree>
    <p:extLst>
      <p:ext uri="{BB962C8B-B14F-4D97-AF65-F5344CB8AC3E}">
        <p14:creationId xmlns:p14="http://schemas.microsoft.com/office/powerpoint/2010/main" val="12791159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Hanging Gardens</a:t>
            </a:r>
            <a:endParaRPr lang="en-US" dirty="0"/>
          </a:p>
        </p:txBody>
      </p:sp>
      <p:pic>
        <p:nvPicPr>
          <p:cNvPr id="4" name="Content Placeholder 3" descr="hanging_gardens.jpg"/>
          <p:cNvPicPr>
            <a:picLocks noGrp="1" noChangeAspect="1"/>
          </p:cNvPicPr>
          <p:nvPr>
            <p:ph idx="1"/>
          </p:nvPr>
        </p:nvPicPr>
        <p:blipFill>
          <a:blip r:embed="rId2">
            <a:extLst>
              <a:ext uri="{28A0092B-C50C-407E-A947-70E740481C1C}">
                <a14:useLocalDpi xmlns:a14="http://schemas.microsoft.com/office/drawing/2010/main" val="0"/>
              </a:ext>
            </a:extLst>
          </a:blip>
          <a:srcRect t="10360" b="10360"/>
          <a:stretch>
            <a:fillRect/>
          </a:stretch>
        </p:blipFill>
        <p:spPr/>
      </p:pic>
    </p:spTree>
    <p:extLst>
      <p:ext uri="{BB962C8B-B14F-4D97-AF65-F5344CB8AC3E}">
        <p14:creationId xmlns:p14="http://schemas.microsoft.com/office/powerpoint/2010/main" val="15213185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Persians Empire</a:t>
            </a:r>
            <a:endParaRPr lang="en-US" dirty="0"/>
          </a:p>
        </p:txBody>
      </p:sp>
      <p:sp>
        <p:nvSpPr>
          <p:cNvPr id="3" name="Content Placeholder 2"/>
          <p:cNvSpPr>
            <a:spLocks noGrp="1"/>
          </p:cNvSpPr>
          <p:nvPr>
            <p:ph type="body" sz="half" idx="2"/>
          </p:nvPr>
        </p:nvSpPr>
        <p:spPr>
          <a:xfrm>
            <a:off x="725487" y="2618815"/>
            <a:ext cx="3792537" cy="3889250"/>
          </a:xfrm>
        </p:spPr>
        <p:txBody>
          <a:bodyPr>
            <a:normAutofit fontScale="92500"/>
          </a:bodyPr>
          <a:lstStyle/>
          <a:p>
            <a:pPr marL="285750" indent="-285750" algn="l">
              <a:buFont typeface="Arial"/>
              <a:buChar char="•"/>
            </a:pPr>
            <a:r>
              <a:rPr lang="en-US" dirty="0" smtClean="0"/>
              <a:t>The walls built by </a:t>
            </a:r>
            <a:r>
              <a:rPr lang="en-US" b="1" dirty="0" smtClean="0"/>
              <a:t>Nebuchadnezzar</a:t>
            </a:r>
            <a:r>
              <a:rPr lang="en-US" dirty="0" smtClean="0"/>
              <a:t> were not strong enough to hold back future invaders</a:t>
            </a:r>
          </a:p>
          <a:p>
            <a:pPr marL="285750" indent="-285750" algn="l">
              <a:buFont typeface="Arial"/>
              <a:buChar char="•"/>
            </a:pPr>
            <a:r>
              <a:rPr lang="en-US" dirty="0" smtClean="0"/>
              <a:t>539 BCE: Babylon fell to the Persians who were lead by </a:t>
            </a:r>
            <a:r>
              <a:rPr lang="en-US" b="1" dirty="0" smtClean="0"/>
              <a:t>Cyrus the Great</a:t>
            </a:r>
            <a:r>
              <a:rPr lang="en-US" dirty="0" smtClean="0"/>
              <a:t> </a:t>
            </a:r>
          </a:p>
          <a:p>
            <a:pPr marL="285750" indent="-285750" algn="l">
              <a:buFont typeface="Arial"/>
              <a:buChar char="•"/>
            </a:pPr>
            <a:r>
              <a:rPr lang="en-US" dirty="0" smtClean="0"/>
              <a:t>They had the biggest empire known at the time controlling the territories from Asia Minor to India</a:t>
            </a:r>
          </a:p>
          <a:p>
            <a:pPr marL="285750" indent="-285750" algn="l">
              <a:buFont typeface="Arial"/>
              <a:buChar char="•"/>
            </a:pPr>
            <a:r>
              <a:rPr lang="en-US" dirty="0" smtClean="0"/>
              <a:t>They had a policy of tolerance of the people they conquered often respecting their way of life, or culture</a:t>
            </a:r>
            <a:endParaRPr lang="en-US" dirty="0"/>
          </a:p>
        </p:txBody>
      </p:sp>
      <p:pic>
        <p:nvPicPr>
          <p:cNvPr id="5" name="Picture Placeholder 4" descr="cyrus-the-great.jpg"/>
          <p:cNvPicPr>
            <a:picLocks noGrp="1" noChangeAspect="1"/>
          </p:cNvPicPr>
          <p:nvPr>
            <p:ph type="pic" idx="1"/>
          </p:nvPr>
        </p:nvPicPr>
        <p:blipFill>
          <a:blip r:embed="rId2">
            <a:extLst>
              <a:ext uri="{28A0092B-C50C-407E-A947-70E740481C1C}">
                <a14:useLocalDpi xmlns:a14="http://schemas.microsoft.com/office/drawing/2010/main" val="0"/>
              </a:ext>
            </a:extLst>
          </a:blip>
          <a:srcRect l="6397" r="6397"/>
          <a:stretch>
            <a:fillRect/>
          </a:stretch>
        </p:blipFill>
        <p:spPr>
          <a:xfrm flipH="1">
            <a:off x="4829938" y="864971"/>
            <a:ext cx="3422075" cy="4709160"/>
          </a:xfrm>
        </p:spPr>
      </p:pic>
    </p:spTree>
    <p:extLst>
      <p:ext uri="{BB962C8B-B14F-4D97-AF65-F5344CB8AC3E}">
        <p14:creationId xmlns:p14="http://schemas.microsoft.com/office/powerpoint/2010/main" val="282749872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Darius Unites the People</a:t>
            </a:r>
            <a:endParaRPr lang="en-US" dirty="0"/>
          </a:p>
        </p:txBody>
      </p:sp>
      <p:sp>
        <p:nvSpPr>
          <p:cNvPr id="3" name="Content Placeholder 2"/>
          <p:cNvSpPr>
            <a:spLocks noGrp="1"/>
          </p:cNvSpPr>
          <p:nvPr>
            <p:ph idx="1"/>
          </p:nvPr>
        </p:nvSpPr>
        <p:spPr/>
        <p:txBody>
          <a:bodyPr/>
          <a:lstStyle/>
          <a:p>
            <a:r>
              <a:rPr lang="en-US" b="1" dirty="0" smtClean="0"/>
              <a:t>Darius I</a:t>
            </a:r>
            <a:r>
              <a:rPr lang="en-US" dirty="0" smtClean="0"/>
              <a:t> ruled Persia from 522 BCE to 486 BCE and was the main contributor to the unification of Persia</a:t>
            </a:r>
          </a:p>
          <a:p>
            <a:r>
              <a:rPr lang="en-US" dirty="0" smtClean="0"/>
              <a:t>He divided his government into provinces called a </a:t>
            </a:r>
            <a:r>
              <a:rPr lang="en-US" b="1" dirty="0" smtClean="0"/>
              <a:t>satrapy</a:t>
            </a:r>
            <a:r>
              <a:rPr lang="en-US" dirty="0" smtClean="0"/>
              <a:t> who were headed by a governor called a </a:t>
            </a:r>
            <a:r>
              <a:rPr lang="en-US" b="1" dirty="0" smtClean="0"/>
              <a:t>satrap</a:t>
            </a:r>
            <a:endParaRPr lang="en-US" dirty="0" smtClean="0"/>
          </a:p>
          <a:p>
            <a:r>
              <a:rPr lang="en-US" dirty="0" smtClean="0"/>
              <a:t>Each </a:t>
            </a:r>
            <a:r>
              <a:rPr lang="en-US" b="1" dirty="0" smtClean="0"/>
              <a:t>satrapy</a:t>
            </a:r>
            <a:r>
              <a:rPr lang="en-US" dirty="0" smtClean="0"/>
              <a:t> had to pay taxes based on its resources and wealth</a:t>
            </a:r>
          </a:p>
        </p:txBody>
      </p:sp>
    </p:spTree>
    <p:extLst>
      <p:ext uri="{BB962C8B-B14F-4D97-AF65-F5344CB8AC3E}">
        <p14:creationId xmlns:p14="http://schemas.microsoft.com/office/powerpoint/2010/main" val="21123710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Darius </a:t>
            </a:r>
            <a:endParaRPr lang="en-US" dirty="0"/>
          </a:p>
        </p:txBody>
      </p:sp>
      <p:sp>
        <p:nvSpPr>
          <p:cNvPr id="3" name="Content Placeholder 2"/>
          <p:cNvSpPr>
            <a:spLocks noGrp="1"/>
          </p:cNvSpPr>
          <p:nvPr>
            <p:ph type="body" sz="half" idx="2"/>
          </p:nvPr>
        </p:nvSpPr>
        <p:spPr>
          <a:xfrm>
            <a:off x="725487" y="2618814"/>
            <a:ext cx="3792537" cy="3932541"/>
          </a:xfrm>
        </p:spPr>
        <p:txBody>
          <a:bodyPr>
            <a:normAutofit/>
          </a:bodyPr>
          <a:lstStyle/>
          <a:p>
            <a:pPr marL="285750" indent="-285750" algn="l">
              <a:buFont typeface="Arial"/>
              <a:buChar char="•"/>
            </a:pPr>
            <a:r>
              <a:rPr lang="en-US" dirty="0" smtClean="0"/>
              <a:t>He also adopted laws from the peoples he conquered and drew up a single code of laws for the empire</a:t>
            </a:r>
          </a:p>
          <a:p>
            <a:pPr marL="285750" indent="-285750" algn="l">
              <a:buFont typeface="Arial"/>
              <a:buChar char="•"/>
            </a:pPr>
            <a:r>
              <a:rPr lang="en-US" dirty="0" smtClean="0"/>
              <a:t>To encourage unity he repaired roads to make it easier for people to travel, communicate, and trade with one another</a:t>
            </a:r>
          </a:p>
          <a:p>
            <a:pPr marL="285750" indent="-285750" algn="l">
              <a:buFont typeface="Arial"/>
              <a:buChar char="•"/>
            </a:pPr>
            <a:r>
              <a:rPr lang="en-US" dirty="0" smtClean="0"/>
              <a:t>He also moved his capital from one place to another while celebrating important festivals</a:t>
            </a:r>
            <a:endParaRPr lang="en-US" dirty="0"/>
          </a:p>
        </p:txBody>
      </p:sp>
      <p:pic>
        <p:nvPicPr>
          <p:cNvPr id="5" name="Picture Placeholder 4" descr="XerxesThePersian.jpg"/>
          <p:cNvPicPr>
            <a:picLocks noGrp="1" noChangeAspect="1"/>
          </p:cNvPicPr>
          <p:nvPr>
            <p:ph type="pic" idx="1"/>
          </p:nvPr>
        </p:nvPicPr>
        <p:blipFill>
          <a:blip r:embed="rId2">
            <a:extLst>
              <a:ext uri="{28A0092B-C50C-407E-A947-70E740481C1C}">
                <a14:useLocalDpi xmlns:a14="http://schemas.microsoft.com/office/drawing/2010/main" val="0"/>
              </a:ext>
            </a:extLst>
          </a:blip>
          <a:srcRect l="7113" r="7113"/>
          <a:stretch>
            <a:fillRect/>
          </a:stretch>
        </p:blipFill>
        <p:spPr>
          <a:xfrm flipH="1">
            <a:off x="4829938" y="864971"/>
            <a:ext cx="3422075" cy="4709160"/>
          </a:xfrm>
        </p:spPr>
      </p:pic>
    </p:spTree>
    <p:extLst>
      <p:ext uri="{BB962C8B-B14F-4D97-AF65-F5344CB8AC3E}">
        <p14:creationId xmlns:p14="http://schemas.microsoft.com/office/powerpoint/2010/main" val="8307245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Improving Economic Life</a:t>
            </a:r>
            <a:endParaRPr lang="en-US" sz="4800" dirty="0"/>
          </a:p>
        </p:txBody>
      </p:sp>
      <p:sp>
        <p:nvSpPr>
          <p:cNvPr id="6" name="Content Placeholder 5"/>
          <p:cNvSpPr>
            <a:spLocks noGrp="1"/>
          </p:cNvSpPr>
          <p:nvPr>
            <p:ph idx="1"/>
          </p:nvPr>
        </p:nvSpPr>
        <p:spPr/>
        <p:txBody>
          <a:bodyPr/>
          <a:lstStyle/>
          <a:p>
            <a:r>
              <a:rPr lang="en-US" dirty="0" smtClean="0"/>
              <a:t>The use of coins was encouraged which were introduced by the </a:t>
            </a:r>
            <a:r>
              <a:rPr lang="en-US" dirty="0" err="1" smtClean="0"/>
              <a:t>Lydians</a:t>
            </a:r>
            <a:r>
              <a:rPr lang="en-US" dirty="0" smtClean="0"/>
              <a:t> of Asia Minor</a:t>
            </a:r>
          </a:p>
          <a:p>
            <a:r>
              <a:rPr lang="en-US" b="1" dirty="0" smtClean="0"/>
              <a:t>Barter Economy</a:t>
            </a:r>
            <a:r>
              <a:rPr lang="en-US" dirty="0" smtClean="0"/>
              <a:t> – exchange one set of goods or services for another</a:t>
            </a:r>
          </a:p>
          <a:p>
            <a:r>
              <a:rPr lang="en-US" b="1" dirty="0" smtClean="0"/>
              <a:t>Money Economy</a:t>
            </a:r>
            <a:r>
              <a:rPr lang="en-US" dirty="0" smtClean="0"/>
              <a:t> – goods and services are paid for through the exchange of some token of an agreed value; coin or bill</a:t>
            </a:r>
            <a:endParaRPr lang="en-US" b="1" dirty="0"/>
          </a:p>
        </p:txBody>
      </p:sp>
    </p:spTree>
    <p:extLst>
      <p:ext uri="{BB962C8B-B14F-4D97-AF65-F5344CB8AC3E}">
        <p14:creationId xmlns:p14="http://schemas.microsoft.com/office/powerpoint/2010/main" val="36419894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Religion</a:t>
            </a:r>
            <a:endParaRPr lang="en-US" dirty="0"/>
          </a:p>
        </p:txBody>
      </p:sp>
      <p:sp>
        <p:nvSpPr>
          <p:cNvPr id="3" name="Content Placeholder 2"/>
          <p:cNvSpPr>
            <a:spLocks noGrp="1"/>
          </p:cNvSpPr>
          <p:nvPr>
            <p:ph idx="1"/>
          </p:nvPr>
        </p:nvSpPr>
        <p:spPr/>
        <p:txBody>
          <a:bodyPr>
            <a:normAutofit lnSpcReduction="10000"/>
          </a:bodyPr>
          <a:lstStyle/>
          <a:p>
            <a:r>
              <a:rPr lang="en-US" b="1" dirty="0" smtClean="0"/>
              <a:t>Zoroaster</a:t>
            </a:r>
            <a:r>
              <a:rPr lang="en-US" dirty="0" smtClean="0"/>
              <a:t> was a Persian thinker/philosopher who lived in about 600 BCE</a:t>
            </a:r>
          </a:p>
          <a:p>
            <a:r>
              <a:rPr lang="en-US" dirty="0" smtClean="0"/>
              <a:t>He rejected old Persian gods and taught that a single wise god ruled the world, </a:t>
            </a:r>
            <a:r>
              <a:rPr lang="en-US" b="1" dirty="0" err="1" smtClean="0"/>
              <a:t>Ahura</a:t>
            </a:r>
            <a:r>
              <a:rPr lang="en-US" b="1" dirty="0" smtClean="0"/>
              <a:t> Mazda</a:t>
            </a:r>
            <a:endParaRPr lang="en-US" dirty="0" smtClean="0"/>
          </a:p>
          <a:p>
            <a:r>
              <a:rPr lang="en-US" b="1" dirty="0" err="1" smtClean="0"/>
              <a:t>Ahura</a:t>
            </a:r>
            <a:r>
              <a:rPr lang="en-US" b="1" dirty="0" smtClean="0"/>
              <a:t> Mazda</a:t>
            </a:r>
            <a:r>
              <a:rPr lang="en-US" dirty="0" smtClean="0"/>
              <a:t> was in constant battle against </a:t>
            </a:r>
            <a:r>
              <a:rPr lang="en-US" b="1" dirty="0" err="1" smtClean="0"/>
              <a:t>Ahriman</a:t>
            </a:r>
            <a:r>
              <a:rPr lang="en-US" dirty="0" smtClean="0"/>
              <a:t> (prince of lies and evil)</a:t>
            </a:r>
          </a:p>
          <a:p>
            <a:r>
              <a:rPr lang="en-US" dirty="0" smtClean="0"/>
              <a:t>Each person chose the side they wanted to support but in the end </a:t>
            </a:r>
            <a:r>
              <a:rPr lang="en-US" b="1" dirty="0" err="1" smtClean="0"/>
              <a:t>Ahura</a:t>
            </a:r>
            <a:r>
              <a:rPr lang="en-US" b="1" dirty="0" smtClean="0"/>
              <a:t> Mazda</a:t>
            </a:r>
            <a:r>
              <a:rPr lang="en-US" dirty="0" smtClean="0"/>
              <a:t> would triumph and on judgment day all individuals would be judged for their actions</a:t>
            </a:r>
            <a:endParaRPr lang="en-US" dirty="0"/>
          </a:p>
        </p:txBody>
      </p:sp>
    </p:spTree>
    <p:extLst>
      <p:ext uri="{BB962C8B-B14F-4D97-AF65-F5344CB8AC3E}">
        <p14:creationId xmlns:p14="http://schemas.microsoft.com/office/powerpoint/2010/main" val="38817732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Zoroastrianism </a:t>
            </a:r>
            <a:endParaRPr lang="en-US" dirty="0"/>
          </a:p>
        </p:txBody>
      </p:sp>
      <p:pic>
        <p:nvPicPr>
          <p:cNvPr id="8" name="Content Placeholder 7" descr="zoroaster.jpg"/>
          <p:cNvPicPr>
            <a:picLocks noGrp="1" noChangeAspect="1"/>
          </p:cNvPicPr>
          <p:nvPr>
            <p:ph sz="half" idx="1"/>
          </p:nvPr>
        </p:nvPicPr>
        <p:blipFill>
          <a:blip r:embed="rId2">
            <a:extLst>
              <a:ext uri="{28A0092B-C50C-407E-A947-70E740481C1C}">
                <a14:useLocalDpi xmlns:a14="http://schemas.microsoft.com/office/drawing/2010/main" val="0"/>
              </a:ext>
            </a:extLst>
          </a:blip>
          <a:srcRect l="19099" r="19099"/>
          <a:stretch>
            <a:fillRect/>
          </a:stretch>
        </p:blipFill>
        <p:spPr/>
      </p:pic>
      <p:pic>
        <p:nvPicPr>
          <p:cNvPr id="9" name="Content Placeholder 8" descr="ahuramazda.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546" r="5870"/>
          <a:stretch/>
        </p:blipFill>
        <p:spPr/>
      </p:pic>
      <p:pic>
        <p:nvPicPr>
          <p:cNvPr id="10" name="Content Placeholder 9" descr="zoroastrian-creation-myth.jpg"/>
          <p:cNvPicPr>
            <a:picLocks noGrp="1" noChangeAspect="1"/>
          </p:cNvPicPr>
          <p:nvPr>
            <p:ph sz="half" idx="14"/>
          </p:nvPr>
        </p:nvPicPr>
        <p:blipFill rotWithShape="1">
          <a:blip r:embed="rId4">
            <a:extLst>
              <a:ext uri="{28A0092B-C50C-407E-A947-70E740481C1C}">
                <a14:useLocalDpi xmlns:a14="http://schemas.microsoft.com/office/drawing/2010/main" val="0"/>
              </a:ext>
            </a:extLst>
          </a:blip>
          <a:srcRect t="1594" b="60618"/>
          <a:stretch/>
        </p:blipFill>
        <p:spPr/>
      </p:pic>
    </p:spTree>
    <p:extLst>
      <p:ext uri="{BB962C8B-B14F-4D97-AF65-F5344CB8AC3E}">
        <p14:creationId xmlns:p14="http://schemas.microsoft.com/office/powerpoint/2010/main" val="57988534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7" y="738952"/>
            <a:ext cx="3792537" cy="1341344"/>
          </a:xfrm>
        </p:spPr>
        <p:txBody>
          <a:bodyPr/>
          <a:lstStyle/>
          <a:p>
            <a:r>
              <a:rPr lang="en-US" sz="4000" dirty="0" smtClean="0"/>
              <a:t>Contributions of the Phoenicians</a:t>
            </a:r>
            <a:endParaRPr lang="en-US" sz="4000" dirty="0"/>
          </a:p>
        </p:txBody>
      </p:sp>
      <p:sp>
        <p:nvSpPr>
          <p:cNvPr id="3" name="Content Placeholder 2"/>
          <p:cNvSpPr>
            <a:spLocks noGrp="1"/>
          </p:cNvSpPr>
          <p:nvPr>
            <p:ph type="body" sz="half" idx="2"/>
          </p:nvPr>
        </p:nvSpPr>
        <p:spPr>
          <a:xfrm>
            <a:off x="725487" y="2080296"/>
            <a:ext cx="3792537" cy="4485490"/>
          </a:xfrm>
        </p:spPr>
        <p:txBody>
          <a:bodyPr>
            <a:normAutofit/>
          </a:bodyPr>
          <a:lstStyle/>
          <a:p>
            <a:pPr marL="285750" indent="-285750" algn="l">
              <a:buFont typeface="Arial"/>
              <a:buChar char="•"/>
            </a:pPr>
            <a:r>
              <a:rPr lang="en-US" sz="2000" dirty="0" smtClean="0"/>
              <a:t>They occupied a string of cities along the eastern Mediterranean coast in today’s Lebanon &amp; Syria</a:t>
            </a:r>
          </a:p>
          <a:p>
            <a:pPr marL="285750" indent="-285750" algn="l">
              <a:buFont typeface="Arial"/>
              <a:buChar char="•"/>
            </a:pPr>
            <a:r>
              <a:rPr lang="en-US" sz="2000" dirty="0" smtClean="0"/>
              <a:t>They made huge contributions because of their location</a:t>
            </a:r>
          </a:p>
          <a:p>
            <a:pPr marL="285750" indent="-285750" algn="l">
              <a:buFont typeface="Arial"/>
              <a:buChar char="•"/>
            </a:pPr>
            <a:r>
              <a:rPr lang="en-US" sz="2000" dirty="0" smtClean="0"/>
              <a:t>They made glass from coastal sand, purple dye from tiny sea snails</a:t>
            </a:r>
          </a:p>
          <a:p>
            <a:pPr marL="628650" lvl="1" indent="-171450">
              <a:buFont typeface="Arial"/>
              <a:buChar char="•"/>
            </a:pPr>
            <a:r>
              <a:rPr lang="en-US" sz="2000" dirty="0" smtClean="0"/>
              <a:t>They were called “</a:t>
            </a:r>
            <a:r>
              <a:rPr lang="en-US" sz="2000" dirty="0" err="1" smtClean="0"/>
              <a:t>Tyrian</a:t>
            </a:r>
            <a:r>
              <a:rPr lang="en-US" sz="2000" dirty="0" smtClean="0"/>
              <a:t> purple” after the city of </a:t>
            </a:r>
            <a:r>
              <a:rPr lang="en-US" sz="2000" dirty="0" err="1" smtClean="0"/>
              <a:t>Tyre</a:t>
            </a:r>
            <a:endParaRPr lang="en-US" sz="2000" dirty="0" smtClean="0"/>
          </a:p>
          <a:p>
            <a:pPr marL="285750" indent="-285750" algn="l">
              <a:buFont typeface="Arial"/>
              <a:buChar char="•"/>
            </a:pPr>
            <a:endParaRPr lang="en-US" sz="2000" dirty="0"/>
          </a:p>
        </p:txBody>
      </p:sp>
      <p:pic>
        <p:nvPicPr>
          <p:cNvPr id="5" name="Picture Placeholder 4" descr="Phoenicia.jpg"/>
          <p:cNvPicPr>
            <a:picLocks noGrp="1" noChangeAspect="1"/>
          </p:cNvPicPr>
          <p:nvPr>
            <p:ph type="pic" idx="1"/>
          </p:nvPr>
        </p:nvPicPr>
        <p:blipFill>
          <a:blip r:embed="rId2">
            <a:extLst>
              <a:ext uri="{28A0092B-C50C-407E-A947-70E740481C1C}">
                <a14:useLocalDpi xmlns:a14="http://schemas.microsoft.com/office/drawing/2010/main" val="0"/>
              </a:ext>
            </a:extLst>
          </a:blip>
          <a:srcRect l="17075" r="17075"/>
          <a:stretch>
            <a:fillRect/>
          </a:stretch>
        </p:blipFill>
        <p:spPr/>
      </p:pic>
    </p:spTree>
    <p:extLst>
      <p:ext uri="{BB962C8B-B14F-4D97-AF65-F5344CB8AC3E}">
        <p14:creationId xmlns:p14="http://schemas.microsoft.com/office/powerpoint/2010/main" val="392249449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24435" y="4877440"/>
            <a:ext cx="8095130" cy="456609"/>
          </a:xfrm>
        </p:spPr>
        <p:txBody>
          <a:bodyPr/>
          <a:lstStyle/>
          <a:p>
            <a:r>
              <a:rPr lang="en-US" dirty="0" smtClean="0"/>
              <a:t>Phoenicians</a:t>
            </a:r>
            <a:endParaRPr lang="en-US" dirty="0"/>
          </a:p>
        </p:txBody>
      </p:sp>
      <p:sp>
        <p:nvSpPr>
          <p:cNvPr id="6" name="Content Placeholder 5"/>
          <p:cNvSpPr>
            <a:spLocks noGrp="1"/>
          </p:cNvSpPr>
          <p:nvPr>
            <p:ph type="subTitle" idx="1"/>
          </p:nvPr>
        </p:nvSpPr>
        <p:spPr>
          <a:xfrm>
            <a:off x="524435" y="5334049"/>
            <a:ext cx="8095130" cy="1347180"/>
          </a:xfrm>
        </p:spPr>
        <p:txBody>
          <a:bodyPr>
            <a:normAutofit/>
          </a:bodyPr>
          <a:lstStyle/>
          <a:p>
            <a:pPr marL="285750" indent="-285750" algn="l">
              <a:buFont typeface="Arial"/>
              <a:buChar char="•"/>
            </a:pPr>
            <a:r>
              <a:rPr lang="en-US" dirty="0" smtClean="0"/>
              <a:t>To promote trade they set up colonies from North Africa to Sicily and Spain</a:t>
            </a:r>
          </a:p>
          <a:p>
            <a:pPr marL="285750" indent="-285750" algn="l">
              <a:buFont typeface="Arial"/>
              <a:buChar char="•"/>
            </a:pPr>
            <a:r>
              <a:rPr lang="en-US" b="1" dirty="0" smtClean="0"/>
              <a:t>Colony</a:t>
            </a:r>
            <a:r>
              <a:rPr lang="en-US" dirty="0" smtClean="0"/>
              <a:t> – a territory settled and ruled by people from another land</a:t>
            </a:r>
          </a:p>
          <a:p>
            <a:pPr marL="285750" indent="-285750" algn="l">
              <a:buFont typeface="Arial"/>
              <a:buChar char="•"/>
            </a:pPr>
            <a:r>
              <a:rPr lang="en-US" dirty="0" smtClean="0"/>
              <a:t>They even sailed as far as Britain where they exchanged goods from the Mediterranean for tin</a:t>
            </a:r>
            <a:endParaRPr lang="en-US" dirty="0"/>
          </a:p>
        </p:txBody>
      </p:sp>
      <p:pic>
        <p:nvPicPr>
          <p:cNvPr id="8" name="Picture Placeholder 7" descr="AlphaMeditPhn.gif"/>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5480097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Fertile Crescent</a:t>
            </a:r>
            <a:endParaRPr lang="en-US" dirty="0"/>
          </a:p>
        </p:txBody>
      </p:sp>
      <p:pic>
        <p:nvPicPr>
          <p:cNvPr id="4" name="Content Placeholder 3" descr="603fertilecrescent4.png"/>
          <p:cNvPicPr>
            <a:picLocks noGrp="1" noChangeAspect="1"/>
          </p:cNvPicPr>
          <p:nvPr>
            <p:ph idx="1"/>
          </p:nvPr>
        </p:nvPicPr>
        <p:blipFill>
          <a:blip r:embed="rId2">
            <a:extLst>
              <a:ext uri="{28A0092B-C50C-407E-A947-70E740481C1C}">
                <a14:useLocalDpi xmlns:a14="http://schemas.microsoft.com/office/drawing/2010/main" val="0"/>
              </a:ext>
            </a:extLst>
          </a:blip>
          <a:srcRect t="7242" b="7242"/>
          <a:stretch>
            <a:fillRect/>
          </a:stretch>
        </p:blipFill>
        <p:spPr/>
      </p:pic>
    </p:spTree>
    <p:extLst>
      <p:ext uri="{BB962C8B-B14F-4D97-AF65-F5344CB8AC3E}">
        <p14:creationId xmlns:p14="http://schemas.microsoft.com/office/powerpoint/2010/main" val="485505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Establish an Alphabet</a:t>
            </a:r>
            <a:endParaRPr lang="en-US" dirty="0"/>
          </a:p>
        </p:txBody>
      </p:sp>
      <p:sp>
        <p:nvSpPr>
          <p:cNvPr id="6" name="Content Placeholder 5"/>
          <p:cNvSpPr>
            <a:spLocks noGrp="1"/>
          </p:cNvSpPr>
          <p:nvPr>
            <p:ph idx="1"/>
          </p:nvPr>
        </p:nvSpPr>
        <p:spPr/>
        <p:txBody>
          <a:bodyPr>
            <a:normAutofit lnSpcReduction="10000"/>
          </a:bodyPr>
          <a:lstStyle/>
          <a:p>
            <a:r>
              <a:rPr lang="en-US" dirty="0" smtClean="0"/>
              <a:t>Historians call Phoenicians “carriers of civilization” </a:t>
            </a:r>
          </a:p>
          <a:p>
            <a:r>
              <a:rPr lang="en-US" dirty="0" smtClean="0"/>
              <a:t>Their alphabet was one of the greatest contributions to Middle Eastern civilization</a:t>
            </a:r>
          </a:p>
          <a:p>
            <a:r>
              <a:rPr lang="en-US" dirty="0"/>
              <a:t>A</a:t>
            </a:r>
            <a:r>
              <a:rPr lang="en-US" dirty="0" smtClean="0"/>
              <a:t>n </a:t>
            </a:r>
            <a:r>
              <a:rPr lang="en-US" b="1" dirty="0" smtClean="0"/>
              <a:t>alphabet</a:t>
            </a:r>
            <a:r>
              <a:rPr lang="en-US" dirty="0" smtClean="0"/>
              <a:t> is a writing system which each symbol represents a single basic sound</a:t>
            </a:r>
          </a:p>
          <a:p>
            <a:r>
              <a:rPr lang="en-US" dirty="0" smtClean="0"/>
              <a:t>They had an alphabetic system of 22 symbols that stood for consonant sounds</a:t>
            </a:r>
          </a:p>
          <a:p>
            <a:r>
              <a:rPr lang="en-US" dirty="0" smtClean="0"/>
              <a:t>Later the Greeks adopted this alphabet and added symbols for vowel sounds</a:t>
            </a:r>
            <a:endParaRPr lang="en-US" dirty="0"/>
          </a:p>
        </p:txBody>
      </p:sp>
    </p:spTree>
    <p:extLst>
      <p:ext uri="{BB962C8B-B14F-4D97-AF65-F5344CB8AC3E}">
        <p14:creationId xmlns:p14="http://schemas.microsoft.com/office/powerpoint/2010/main" val="320996463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Phoenician Alphabet</a:t>
            </a:r>
            <a:endParaRPr lang="en-US" dirty="0"/>
          </a:p>
        </p:txBody>
      </p:sp>
      <p:pic>
        <p:nvPicPr>
          <p:cNvPr id="4" name="Content Placeholder 3" descr="alphabet_phoenician.GIF"/>
          <p:cNvPicPr>
            <a:picLocks noGrp="1" noChangeAspect="1"/>
          </p:cNvPicPr>
          <p:nvPr>
            <p:ph idx="1"/>
          </p:nvPr>
        </p:nvPicPr>
        <p:blipFill>
          <a:blip r:embed="rId2">
            <a:extLst>
              <a:ext uri="{28A0092B-C50C-407E-A947-70E740481C1C}">
                <a14:useLocalDpi xmlns:a14="http://schemas.microsoft.com/office/drawing/2010/main" val="0"/>
              </a:ext>
            </a:extLst>
          </a:blip>
          <a:srcRect l="-19247" r="-19247"/>
          <a:stretch>
            <a:fillRect/>
          </a:stretch>
        </p:blipFill>
        <p:spPr>
          <a:xfrm>
            <a:off x="725488" y="1587500"/>
            <a:ext cx="7693025" cy="4572000"/>
          </a:xfrm>
        </p:spPr>
      </p:pic>
    </p:spTree>
    <p:extLst>
      <p:ext uri="{BB962C8B-B14F-4D97-AF65-F5344CB8AC3E}">
        <p14:creationId xmlns:p14="http://schemas.microsoft.com/office/powerpoint/2010/main" val="145967469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Kingdom of the Nile</a:t>
            </a:r>
            <a:endParaRPr lang="en-US" dirty="0"/>
          </a:p>
        </p:txBody>
      </p:sp>
      <p:sp>
        <p:nvSpPr>
          <p:cNvPr id="5" name="Subtitle 4"/>
          <p:cNvSpPr>
            <a:spLocks noGrp="1"/>
          </p:cNvSpPr>
          <p:nvPr>
            <p:ph type="subTitle" idx="1"/>
          </p:nvPr>
        </p:nvSpPr>
        <p:spPr/>
        <p:txBody>
          <a:bodyPr/>
          <a:lstStyle/>
          <a:p>
            <a:r>
              <a:rPr lang="en-US" dirty="0" smtClean="0"/>
              <a:t>Chapter 2 – Section 3</a:t>
            </a:r>
            <a:endParaRPr lang="en-US" dirty="0"/>
          </a:p>
        </p:txBody>
      </p:sp>
    </p:spTree>
    <p:extLst>
      <p:ext uri="{BB962C8B-B14F-4D97-AF65-F5344CB8AC3E}">
        <p14:creationId xmlns:p14="http://schemas.microsoft.com/office/powerpoint/2010/main" val="401929330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Geography Helps Shape Egypt</a:t>
            </a:r>
            <a:endParaRPr lang="en-US" sz="4400" dirty="0"/>
          </a:p>
        </p:txBody>
      </p:sp>
      <p:sp>
        <p:nvSpPr>
          <p:cNvPr id="3" name="Content Placeholder 2"/>
          <p:cNvSpPr>
            <a:spLocks noGrp="1"/>
          </p:cNvSpPr>
          <p:nvPr>
            <p:ph idx="1"/>
          </p:nvPr>
        </p:nvSpPr>
        <p:spPr/>
        <p:txBody>
          <a:bodyPr/>
          <a:lstStyle/>
          <a:p>
            <a:r>
              <a:rPr lang="en-US" dirty="0" smtClean="0"/>
              <a:t>According to the Greek historian </a:t>
            </a:r>
            <a:r>
              <a:rPr lang="en-US" b="1" dirty="0" smtClean="0"/>
              <a:t>Herodotus</a:t>
            </a:r>
            <a:r>
              <a:rPr lang="en-US" dirty="0" smtClean="0"/>
              <a:t>: “</a:t>
            </a:r>
            <a:r>
              <a:rPr lang="en-US" i="1" dirty="0" smtClean="0"/>
              <a:t>Egypt is wholly the gift of the Nile</a:t>
            </a:r>
            <a:r>
              <a:rPr lang="en-US" dirty="0" smtClean="0"/>
              <a:t>”</a:t>
            </a:r>
          </a:p>
          <a:p>
            <a:r>
              <a:rPr lang="en-US" dirty="0" smtClean="0"/>
              <a:t>The Nile helped Egypt in that it protected it from the deserts of the Sahara </a:t>
            </a:r>
          </a:p>
          <a:p>
            <a:r>
              <a:rPr lang="en-US" dirty="0" smtClean="0"/>
              <a:t>However the desert also helped protect Egypt from invaders </a:t>
            </a:r>
            <a:endParaRPr lang="en-US" dirty="0"/>
          </a:p>
        </p:txBody>
      </p:sp>
    </p:spTree>
    <p:extLst>
      <p:ext uri="{BB962C8B-B14F-4D97-AF65-F5344CB8AC3E}">
        <p14:creationId xmlns:p14="http://schemas.microsoft.com/office/powerpoint/2010/main" val="3341842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Yearly Floods</a:t>
            </a:r>
            <a:endParaRPr lang="en-US" dirty="0"/>
          </a:p>
        </p:txBody>
      </p:sp>
      <p:sp>
        <p:nvSpPr>
          <p:cNvPr id="3" name="Content Placeholder 2"/>
          <p:cNvSpPr>
            <a:spLocks noGrp="1"/>
          </p:cNvSpPr>
          <p:nvPr>
            <p:ph idx="1"/>
          </p:nvPr>
        </p:nvSpPr>
        <p:spPr/>
        <p:txBody>
          <a:bodyPr/>
          <a:lstStyle/>
          <a:p>
            <a:r>
              <a:rPr lang="en-US" dirty="0" smtClean="0"/>
              <a:t>The Nile River started in the highlands of Ethiopia and eventually made its way to Egypt </a:t>
            </a:r>
          </a:p>
          <a:p>
            <a:r>
              <a:rPr lang="en-US" dirty="0" smtClean="0"/>
              <a:t>The Egyptians eagerly waited for the river to flood because it soaked the land with life-giving water and deposited a layer of rich silt</a:t>
            </a:r>
          </a:p>
          <a:p>
            <a:r>
              <a:rPr lang="en-US" dirty="0" smtClean="0"/>
              <a:t>In order to control the floods people had to cooperate with one another to build dikes, reservoirs, and irrigation ditches to channel the river</a:t>
            </a:r>
            <a:endParaRPr lang="en-US" dirty="0"/>
          </a:p>
        </p:txBody>
      </p:sp>
    </p:spTree>
    <p:extLst>
      <p:ext uri="{BB962C8B-B14F-4D97-AF65-F5344CB8AC3E}">
        <p14:creationId xmlns:p14="http://schemas.microsoft.com/office/powerpoint/2010/main" val="1496779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Uniting Two Regions</a:t>
            </a:r>
            <a:endParaRPr lang="en-US" dirty="0"/>
          </a:p>
        </p:txBody>
      </p:sp>
      <p:sp>
        <p:nvSpPr>
          <p:cNvPr id="3" name="Content Placeholder 2"/>
          <p:cNvSpPr>
            <a:spLocks noGrp="1"/>
          </p:cNvSpPr>
          <p:nvPr>
            <p:ph idx="1"/>
          </p:nvPr>
        </p:nvSpPr>
        <p:spPr/>
        <p:txBody>
          <a:bodyPr/>
          <a:lstStyle/>
          <a:p>
            <a:r>
              <a:rPr lang="en-US" dirty="0" smtClean="0"/>
              <a:t>Ancient Egypt consisted of two different region</a:t>
            </a:r>
          </a:p>
          <a:p>
            <a:pPr lvl="1"/>
            <a:r>
              <a:rPr lang="en-US" dirty="0" smtClean="0"/>
              <a:t>Upper Egypt – in the south</a:t>
            </a:r>
          </a:p>
          <a:p>
            <a:pPr lvl="1"/>
            <a:r>
              <a:rPr lang="en-US" dirty="0" smtClean="0"/>
              <a:t>Lower Egypt – in the north</a:t>
            </a:r>
          </a:p>
          <a:p>
            <a:r>
              <a:rPr lang="en-US" dirty="0" smtClean="0"/>
              <a:t>Upper Egypt stretched from the Nile’s first </a:t>
            </a:r>
            <a:r>
              <a:rPr lang="en-US" b="1" dirty="0" smtClean="0"/>
              <a:t>cataract</a:t>
            </a:r>
            <a:r>
              <a:rPr lang="en-US" dirty="0" smtClean="0"/>
              <a:t> (waterfall) to 100 miles of the Mediterranean Sea</a:t>
            </a:r>
          </a:p>
          <a:p>
            <a:r>
              <a:rPr lang="en-US" dirty="0" smtClean="0"/>
              <a:t>Lower Egypt covered the delta region where the Nile empties into the Mediterranean Sea</a:t>
            </a:r>
          </a:p>
          <a:p>
            <a:r>
              <a:rPr lang="en-US" b="1" dirty="0" smtClean="0"/>
              <a:t>Delta</a:t>
            </a:r>
            <a:r>
              <a:rPr lang="en-US" dirty="0" smtClean="0"/>
              <a:t> – triangular area of marshland formed by deposits of silt at the mouth of some rivers</a:t>
            </a:r>
            <a:endParaRPr lang="en-US" b="1" dirty="0"/>
          </a:p>
        </p:txBody>
      </p:sp>
    </p:spTree>
    <p:extLst>
      <p:ext uri="{BB962C8B-B14F-4D97-AF65-F5344CB8AC3E}">
        <p14:creationId xmlns:p14="http://schemas.microsoft.com/office/powerpoint/2010/main" val="2304221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&amp; Lower Egypt</a:t>
            </a:r>
            <a:endParaRPr lang="en-US" dirty="0"/>
          </a:p>
        </p:txBody>
      </p:sp>
      <p:sp>
        <p:nvSpPr>
          <p:cNvPr id="5" name="Text Placeholder 4"/>
          <p:cNvSpPr>
            <a:spLocks noGrp="1"/>
          </p:cNvSpPr>
          <p:nvPr>
            <p:ph type="body" sz="half" idx="2"/>
          </p:nvPr>
        </p:nvSpPr>
        <p:spPr/>
        <p:txBody>
          <a:bodyPr/>
          <a:lstStyle/>
          <a:p>
            <a:r>
              <a:rPr lang="en-US" dirty="0" smtClean="0"/>
              <a:t>Why was Upper Egypt in the south?</a:t>
            </a:r>
          </a:p>
          <a:p>
            <a:r>
              <a:rPr lang="en-US" dirty="0" smtClean="0"/>
              <a:t>What was Lower Egypt in the north?</a:t>
            </a:r>
            <a:endParaRPr lang="en-US" dirty="0"/>
          </a:p>
        </p:txBody>
      </p:sp>
      <p:pic>
        <p:nvPicPr>
          <p:cNvPr id="4" name="Content Placeholder 3" descr="upper and lower.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329" r="24231" b="9366"/>
          <a:stretch/>
        </p:blipFill>
        <p:spPr/>
      </p:pic>
    </p:spTree>
    <p:extLst>
      <p:ext uri="{BB962C8B-B14F-4D97-AF65-F5344CB8AC3E}">
        <p14:creationId xmlns:p14="http://schemas.microsoft.com/office/powerpoint/2010/main" val="1795887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Uniting Two Regions</a:t>
            </a:r>
            <a:endParaRPr lang="en-US" dirty="0"/>
          </a:p>
        </p:txBody>
      </p:sp>
      <p:sp>
        <p:nvSpPr>
          <p:cNvPr id="6" name="Content Placeholder 5"/>
          <p:cNvSpPr>
            <a:spLocks noGrp="1"/>
          </p:cNvSpPr>
          <p:nvPr>
            <p:ph type="body" sz="half" idx="2"/>
          </p:nvPr>
        </p:nvSpPr>
        <p:spPr/>
        <p:txBody>
          <a:bodyPr/>
          <a:lstStyle/>
          <a:p>
            <a:pPr marL="285750" indent="-285750" algn="l">
              <a:buFont typeface="Arial"/>
              <a:buChar char="•"/>
            </a:pPr>
            <a:r>
              <a:rPr lang="en-US" dirty="0" smtClean="0"/>
              <a:t>Around 3100 BCE: </a:t>
            </a:r>
            <a:r>
              <a:rPr lang="en-US" b="1" dirty="0" smtClean="0"/>
              <a:t>Menes</a:t>
            </a:r>
            <a:r>
              <a:rPr lang="en-US" dirty="0" smtClean="0"/>
              <a:t> (king of Upper Egypt) united the two regions</a:t>
            </a:r>
          </a:p>
          <a:p>
            <a:pPr marL="285750" indent="-285750" algn="l">
              <a:buFont typeface="Arial"/>
              <a:buChar char="•"/>
            </a:pPr>
            <a:r>
              <a:rPr lang="en-US" dirty="0" smtClean="0"/>
              <a:t>He and his successors used the Nile as a highway linking north and south where they could send officials or armies to towns along the river</a:t>
            </a:r>
          </a:p>
          <a:p>
            <a:pPr marL="285750" indent="-285750" algn="l">
              <a:buFont typeface="Arial"/>
              <a:buChar char="•"/>
            </a:pPr>
            <a:r>
              <a:rPr lang="en-US" dirty="0" smtClean="0"/>
              <a:t>The capital was situated at </a:t>
            </a:r>
            <a:r>
              <a:rPr lang="en-US" b="1" dirty="0" smtClean="0"/>
              <a:t>Memphis</a:t>
            </a:r>
            <a:endParaRPr lang="en-US" dirty="0" smtClean="0"/>
          </a:p>
        </p:txBody>
      </p:sp>
      <p:pic>
        <p:nvPicPr>
          <p:cNvPr id="8" name="Picture Placeholder 7" descr="12909418871918650382.jpg"/>
          <p:cNvPicPr>
            <a:picLocks noGrp="1" noChangeAspect="1"/>
          </p:cNvPicPr>
          <p:nvPr>
            <p:ph type="pic" idx="1"/>
          </p:nvPr>
        </p:nvPicPr>
        <p:blipFill>
          <a:blip r:embed="rId2">
            <a:extLst>
              <a:ext uri="{28A0092B-C50C-407E-A947-70E740481C1C}">
                <a14:useLocalDpi xmlns:a14="http://schemas.microsoft.com/office/drawing/2010/main" val="0"/>
              </a:ext>
            </a:extLst>
          </a:blip>
          <a:srcRect l="-23599" r="-23599"/>
          <a:stretch>
            <a:fillRect/>
          </a:stretch>
        </p:blipFill>
        <p:spPr>
          <a:xfrm>
            <a:off x="4829175" y="865188"/>
            <a:ext cx="3422650" cy="4708525"/>
          </a:xfrm>
        </p:spPr>
      </p:pic>
    </p:spTree>
    <p:extLst>
      <p:ext uri="{BB962C8B-B14F-4D97-AF65-F5344CB8AC3E}">
        <p14:creationId xmlns:p14="http://schemas.microsoft.com/office/powerpoint/2010/main" val="4020474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Old Kingdom</a:t>
            </a:r>
            <a:endParaRPr lang="en-US" dirty="0"/>
          </a:p>
        </p:txBody>
      </p:sp>
      <p:sp>
        <p:nvSpPr>
          <p:cNvPr id="6" name="Content Placeholder 5"/>
          <p:cNvSpPr>
            <a:spLocks noGrp="1"/>
          </p:cNvSpPr>
          <p:nvPr>
            <p:ph idx="1"/>
          </p:nvPr>
        </p:nvSpPr>
        <p:spPr/>
        <p:txBody>
          <a:bodyPr/>
          <a:lstStyle/>
          <a:p>
            <a:r>
              <a:rPr lang="en-US" dirty="0" smtClean="0"/>
              <a:t>The history of ancient Egypt is divided into 3 main periods</a:t>
            </a:r>
          </a:p>
          <a:p>
            <a:pPr lvl="1"/>
            <a:r>
              <a:rPr lang="en-US" b="1" dirty="0" smtClean="0"/>
              <a:t>Old Kingdom</a:t>
            </a:r>
            <a:r>
              <a:rPr lang="en-US" dirty="0"/>
              <a:t>:</a:t>
            </a:r>
            <a:r>
              <a:rPr lang="en-US" dirty="0" smtClean="0"/>
              <a:t> 2575 BCE – 2130 BCE</a:t>
            </a:r>
          </a:p>
          <a:p>
            <a:pPr lvl="1"/>
            <a:r>
              <a:rPr lang="en-US" b="1" dirty="0" smtClean="0"/>
              <a:t>Middle Kingdom</a:t>
            </a:r>
            <a:r>
              <a:rPr lang="en-US" dirty="0" smtClean="0"/>
              <a:t>: 1938 BCE – 1630 BCE</a:t>
            </a:r>
          </a:p>
          <a:p>
            <a:pPr lvl="1"/>
            <a:r>
              <a:rPr lang="en-US" b="1" dirty="0" smtClean="0"/>
              <a:t>New Kingdom</a:t>
            </a:r>
            <a:r>
              <a:rPr lang="en-US" dirty="0" smtClean="0"/>
              <a:t>: 1539 BCE – 1075 BCE</a:t>
            </a:r>
          </a:p>
          <a:p>
            <a:r>
              <a:rPr lang="en-US" dirty="0" smtClean="0"/>
              <a:t>Power was passed down from </a:t>
            </a:r>
            <a:r>
              <a:rPr lang="en-US" b="1" dirty="0" smtClean="0"/>
              <a:t>dynasty</a:t>
            </a:r>
            <a:r>
              <a:rPr lang="en-US" dirty="0" smtClean="0"/>
              <a:t> to another</a:t>
            </a:r>
          </a:p>
          <a:p>
            <a:r>
              <a:rPr lang="en-US" dirty="0" smtClean="0"/>
              <a:t>One ruling family to another</a:t>
            </a:r>
            <a:endParaRPr lang="en-US" dirty="0"/>
          </a:p>
        </p:txBody>
      </p:sp>
    </p:spTree>
    <p:extLst>
      <p:ext uri="{BB962C8B-B14F-4D97-AF65-F5344CB8AC3E}">
        <p14:creationId xmlns:p14="http://schemas.microsoft.com/office/powerpoint/2010/main" val="2525986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Kingdom</a:t>
            </a:r>
            <a:endParaRPr lang="en-US" dirty="0"/>
          </a:p>
        </p:txBody>
      </p:sp>
      <p:sp>
        <p:nvSpPr>
          <p:cNvPr id="3" name="Content Placeholder 2"/>
          <p:cNvSpPr>
            <a:spLocks noGrp="1"/>
          </p:cNvSpPr>
          <p:nvPr>
            <p:ph idx="1"/>
          </p:nvPr>
        </p:nvSpPr>
        <p:spPr/>
        <p:txBody>
          <a:bodyPr/>
          <a:lstStyle/>
          <a:p>
            <a:r>
              <a:rPr lang="en-US" b="1" dirty="0" smtClean="0"/>
              <a:t>Pharaohs</a:t>
            </a:r>
            <a:r>
              <a:rPr lang="en-US" dirty="0" smtClean="0"/>
              <a:t> (kings) of Egypt organized a strong and central government</a:t>
            </a:r>
          </a:p>
          <a:p>
            <a:pPr lvl="1"/>
            <a:r>
              <a:rPr lang="en-US" dirty="0" smtClean="0"/>
              <a:t>They were also believed to be a god</a:t>
            </a:r>
          </a:p>
          <a:p>
            <a:pPr lvl="1"/>
            <a:r>
              <a:rPr lang="en-US" dirty="0" smtClean="0"/>
              <a:t>They held absolute power</a:t>
            </a:r>
          </a:p>
          <a:p>
            <a:pPr lvl="1"/>
            <a:r>
              <a:rPr lang="en-US" dirty="0" smtClean="0"/>
              <a:t>Owned and ruled all the land</a:t>
            </a:r>
          </a:p>
          <a:p>
            <a:pPr lvl="1"/>
            <a:r>
              <a:rPr lang="en-US" dirty="0" smtClean="0"/>
              <a:t>They were expected to behave morally and be judged for their deeds</a:t>
            </a:r>
            <a:endParaRPr lang="en-US" dirty="0"/>
          </a:p>
        </p:txBody>
      </p:sp>
    </p:spTree>
    <p:extLst>
      <p:ext uri="{BB962C8B-B14F-4D97-AF65-F5344CB8AC3E}">
        <p14:creationId xmlns:p14="http://schemas.microsoft.com/office/powerpoint/2010/main" val="260483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Organizing for Floods &amp; Irrigation </a:t>
            </a:r>
            <a:endParaRPr lang="en-US" sz="4400" dirty="0"/>
          </a:p>
        </p:txBody>
      </p:sp>
      <p:sp>
        <p:nvSpPr>
          <p:cNvPr id="3" name="Content Placeholder 2"/>
          <p:cNvSpPr>
            <a:spLocks noGrp="1"/>
          </p:cNvSpPr>
          <p:nvPr>
            <p:ph idx="1"/>
          </p:nvPr>
        </p:nvSpPr>
        <p:spPr/>
        <p:txBody>
          <a:bodyPr/>
          <a:lstStyle/>
          <a:p>
            <a:r>
              <a:rPr lang="en-US" dirty="0" smtClean="0"/>
              <a:t>Control of the Tigris &amp; the Euphrates was key</a:t>
            </a:r>
          </a:p>
          <a:p>
            <a:r>
              <a:rPr lang="en-US" b="1" i="1" dirty="0" smtClean="0"/>
              <a:t>The Epic of Gilgamesh</a:t>
            </a:r>
            <a:r>
              <a:rPr lang="en-US" dirty="0"/>
              <a:t> </a:t>
            </a:r>
            <a:r>
              <a:rPr lang="en-US" dirty="0" smtClean="0"/>
              <a:t>tells of a tale of a great flood which destroys the world</a:t>
            </a:r>
          </a:p>
          <a:p>
            <a:r>
              <a:rPr lang="en-US" dirty="0" smtClean="0"/>
              <a:t>Archaeologists have found evidence of floods which occurred regularly in the Fertile Crescent</a:t>
            </a:r>
            <a:endParaRPr lang="en-US" dirty="0"/>
          </a:p>
        </p:txBody>
      </p:sp>
    </p:spTree>
    <p:extLst>
      <p:ext uri="{BB962C8B-B14F-4D97-AF65-F5344CB8AC3E}">
        <p14:creationId xmlns:p14="http://schemas.microsoft.com/office/powerpoint/2010/main" val="31315981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Kingdom</a:t>
            </a:r>
            <a:endParaRPr lang="en-US" dirty="0"/>
          </a:p>
        </p:txBody>
      </p:sp>
      <p:sp>
        <p:nvSpPr>
          <p:cNvPr id="3" name="Content Placeholder 2"/>
          <p:cNvSpPr>
            <a:spLocks noGrp="1"/>
          </p:cNvSpPr>
          <p:nvPr>
            <p:ph idx="1"/>
          </p:nvPr>
        </p:nvSpPr>
        <p:spPr/>
        <p:txBody>
          <a:bodyPr/>
          <a:lstStyle/>
          <a:p>
            <a:r>
              <a:rPr lang="en-US" dirty="0" smtClean="0"/>
              <a:t>The Pharaohs set up a </a:t>
            </a:r>
            <a:r>
              <a:rPr lang="en-US" b="1" dirty="0" smtClean="0"/>
              <a:t>bureaucracy</a:t>
            </a:r>
            <a:r>
              <a:rPr lang="en-US" dirty="0" smtClean="0"/>
              <a:t> – a system of government that includes different job functions and levels of authority </a:t>
            </a:r>
          </a:p>
          <a:p>
            <a:r>
              <a:rPr lang="en-US" dirty="0" smtClean="0"/>
              <a:t>They also depended on a </a:t>
            </a:r>
            <a:r>
              <a:rPr lang="en-US" b="1" dirty="0" smtClean="0"/>
              <a:t>vizier</a:t>
            </a:r>
            <a:r>
              <a:rPr lang="en-US" dirty="0" smtClean="0"/>
              <a:t> – a chief minister – to supervise the business of government </a:t>
            </a:r>
          </a:p>
          <a:p>
            <a:r>
              <a:rPr lang="en-US" dirty="0" smtClean="0"/>
              <a:t>The vizier had to oversee man departments which included a tax collection agency, farming agency, and the irrigation agency</a:t>
            </a:r>
            <a:endParaRPr lang="en-US" dirty="0"/>
          </a:p>
        </p:txBody>
      </p:sp>
    </p:spTree>
    <p:extLst>
      <p:ext uri="{BB962C8B-B14F-4D97-AF65-F5344CB8AC3E}">
        <p14:creationId xmlns:p14="http://schemas.microsoft.com/office/powerpoint/2010/main" val="2436293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Great Pyramids</a:t>
            </a:r>
            <a:endParaRPr lang="en-US" dirty="0"/>
          </a:p>
        </p:txBody>
      </p:sp>
      <p:sp>
        <p:nvSpPr>
          <p:cNvPr id="3" name="Content Placeholder 2"/>
          <p:cNvSpPr>
            <a:spLocks noGrp="1"/>
          </p:cNvSpPr>
          <p:nvPr>
            <p:ph idx="1"/>
          </p:nvPr>
        </p:nvSpPr>
        <p:spPr/>
        <p:txBody>
          <a:bodyPr>
            <a:normAutofit fontScale="92500"/>
          </a:bodyPr>
          <a:lstStyle/>
          <a:p>
            <a:r>
              <a:rPr lang="en-US" dirty="0" smtClean="0"/>
              <a:t>Pharaohs of Egypt built many </a:t>
            </a:r>
            <a:r>
              <a:rPr lang="en-US" b="1" dirty="0" smtClean="0"/>
              <a:t>necropolises</a:t>
            </a:r>
            <a:r>
              <a:rPr lang="en-US" dirty="0" smtClean="0"/>
              <a:t> (cemeteries) which also contained large pyramids </a:t>
            </a:r>
          </a:p>
          <a:p>
            <a:r>
              <a:rPr lang="en-US" dirty="0" smtClean="0"/>
              <a:t>The best known are the ones at Giza</a:t>
            </a:r>
          </a:p>
          <a:p>
            <a:r>
              <a:rPr lang="en-US" dirty="0" smtClean="0"/>
              <a:t>The tombs inside were considered homes for the deceased</a:t>
            </a:r>
          </a:p>
          <a:p>
            <a:r>
              <a:rPr lang="en-US" dirty="0" smtClean="0"/>
              <a:t>Bodies were preserved and were provided with everything needed in their new afterlife</a:t>
            </a:r>
          </a:p>
          <a:p>
            <a:r>
              <a:rPr lang="en-US" dirty="0" smtClean="0"/>
              <a:t>Each pyramid took a long time to build so pharaohs would order construction immediately after assuming the throne</a:t>
            </a:r>
            <a:endParaRPr lang="en-US" dirty="0"/>
          </a:p>
        </p:txBody>
      </p:sp>
    </p:spTree>
    <p:extLst>
      <p:ext uri="{BB962C8B-B14F-4D97-AF65-F5344CB8AC3E}">
        <p14:creationId xmlns:p14="http://schemas.microsoft.com/office/powerpoint/2010/main" val="29165561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Pyramids of Giza</a:t>
            </a:r>
            <a:endParaRPr lang="en-US" dirty="0"/>
          </a:p>
        </p:txBody>
      </p:sp>
      <p:pic>
        <p:nvPicPr>
          <p:cNvPr id="4" name="Content Placeholder 3" descr="Pyramids-of-Giza-egypt-1239953_1600_1200.jpg"/>
          <p:cNvPicPr>
            <a:picLocks noGrp="1" noChangeAspect="1"/>
          </p:cNvPicPr>
          <p:nvPr>
            <p:ph idx="1"/>
          </p:nvPr>
        </p:nvPicPr>
        <p:blipFill>
          <a:blip r:embed="rId2">
            <a:extLst>
              <a:ext uri="{28A0092B-C50C-407E-A947-70E740481C1C}">
                <a14:useLocalDpi xmlns:a14="http://schemas.microsoft.com/office/drawing/2010/main" val="0"/>
              </a:ext>
            </a:extLst>
          </a:blip>
          <a:srcRect t="10380" b="10380"/>
          <a:stretch>
            <a:fillRect/>
          </a:stretch>
        </p:blipFill>
        <p:spPr/>
      </p:pic>
    </p:spTree>
    <p:extLst>
      <p:ext uri="{BB962C8B-B14F-4D97-AF65-F5344CB8AC3E}">
        <p14:creationId xmlns:p14="http://schemas.microsoft.com/office/powerpoint/2010/main" val="24859207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Kingdom</a:t>
            </a:r>
            <a:endParaRPr lang="en-US" dirty="0"/>
          </a:p>
        </p:txBody>
      </p:sp>
      <p:sp>
        <p:nvSpPr>
          <p:cNvPr id="3" name="Content Placeholder 2"/>
          <p:cNvSpPr>
            <a:spLocks noGrp="1"/>
          </p:cNvSpPr>
          <p:nvPr>
            <p:ph idx="1"/>
          </p:nvPr>
        </p:nvSpPr>
        <p:spPr/>
        <p:txBody>
          <a:bodyPr/>
          <a:lstStyle/>
          <a:p>
            <a:r>
              <a:rPr lang="en-US" dirty="0" smtClean="0"/>
              <a:t>Reasons for collapse of the Old Kingdom</a:t>
            </a:r>
          </a:p>
          <a:p>
            <a:pPr lvl="1"/>
            <a:r>
              <a:rPr lang="en-US" dirty="0" smtClean="0"/>
              <a:t>Power struggles, crop failures, cost of building the pyramids</a:t>
            </a:r>
          </a:p>
          <a:p>
            <a:pPr lvl="1"/>
            <a:r>
              <a:rPr lang="en-US" dirty="0" smtClean="0"/>
              <a:t>They suffered nearly 100 years of disunity until new pharaohs united the land again</a:t>
            </a:r>
          </a:p>
        </p:txBody>
      </p:sp>
    </p:spTree>
    <p:extLst>
      <p:ext uri="{BB962C8B-B14F-4D97-AF65-F5344CB8AC3E}">
        <p14:creationId xmlns:p14="http://schemas.microsoft.com/office/powerpoint/2010/main" val="2834777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Kingdom</a:t>
            </a:r>
            <a:endParaRPr lang="en-US" dirty="0"/>
          </a:p>
        </p:txBody>
      </p:sp>
      <p:sp>
        <p:nvSpPr>
          <p:cNvPr id="3" name="Content Placeholder 2"/>
          <p:cNvSpPr>
            <a:spLocks noGrp="1"/>
          </p:cNvSpPr>
          <p:nvPr>
            <p:ph idx="1"/>
          </p:nvPr>
        </p:nvSpPr>
        <p:spPr/>
        <p:txBody>
          <a:bodyPr/>
          <a:lstStyle/>
          <a:p>
            <a:r>
              <a:rPr lang="en-US" dirty="0" smtClean="0"/>
              <a:t>These were hard times</a:t>
            </a:r>
          </a:p>
          <a:p>
            <a:r>
              <a:rPr lang="en-US" dirty="0" smtClean="0"/>
              <a:t>The Nile did not rise as it regularly as it had in the past</a:t>
            </a:r>
          </a:p>
          <a:p>
            <a:r>
              <a:rPr lang="en-US" dirty="0" smtClean="0"/>
              <a:t>Corruption and rebellions were common</a:t>
            </a:r>
          </a:p>
          <a:p>
            <a:r>
              <a:rPr lang="en-US" dirty="0" smtClean="0"/>
              <a:t>About 1700 BCE: </a:t>
            </a:r>
            <a:r>
              <a:rPr lang="en-US" b="1" dirty="0" smtClean="0"/>
              <a:t>Hyksos</a:t>
            </a:r>
            <a:r>
              <a:rPr lang="en-US" dirty="0" smtClean="0"/>
              <a:t> invaders and occupied the Nile taking over the governance, and impressed the Egyptians with their horse-drawn war chariots</a:t>
            </a:r>
          </a:p>
          <a:p>
            <a:r>
              <a:rPr lang="en-US" dirty="0" smtClean="0"/>
              <a:t>After having occupied Egypt for nearly 100 years, the Hyksos were replaced by new Egyptian leaders</a:t>
            </a:r>
            <a:endParaRPr lang="en-US" dirty="0"/>
          </a:p>
        </p:txBody>
      </p:sp>
    </p:spTree>
    <p:extLst>
      <p:ext uri="{BB962C8B-B14F-4D97-AF65-F5344CB8AC3E}">
        <p14:creationId xmlns:p14="http://schemas.microsoft.com/office/powerpoint/2010/main" val="14000087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Kingdom</a:t>
            </a:r>
            <a:endParaRPr lang="en-US" dirty="0"/>
          </a:p>
        </p:txBody>
      </p:sp>
      <p:sp>
        <p:nvSpPr>
          <p:cNvPr id="3" name="Content Placeholder 2"/>
          <p:cNvSpPr>
            <a:spLocks noGrp="1"/>
          </p:cNvSpPr>
          <p:nvPr>
            <p:ph idx="1"/>
          </p:nvPr>
        </p:nvSpPr>
        <p:spPr/>
        <p:txBody>
          <a:bodyPr>
            <a:normAutofit lnSpcReduction="10000"/>
          </a:bodyPr>
          <a:lstStyle/>
          <a:p>
            <a:r>
              <a:rPr lang="en-US" dirty="0" smtClean="0"/>
              <a:t>This new age in ancient Egyptian history brought about many powerful pharaohs as well as changes</a:t>
            </a:r>
          </a:p>
          <a:p>
            <a:r>
              <a:rPr lang="en-US" dirty="0" smtClean="0"/>
              <a:t>Egypt also witnessed its first female ruler take charge</a:t>
            </a:r>
          </a:p>
          <a:p>
            <a:r>
              <a:rPr lang="en-US" b="1" dirty="0" smtClean="0"/>
              <a:t>Hatshepsut</a:t>
            </a:r>
            <a:r>
              <a:rPr lang="en-US" dirty="0" smtClean="0"/>
              <a:t> encouraged trade with eastern Mediterranean lands and along the Red Sea</a:t>
            </a:r>
          </a:p>
          <a:p>
            <a:r>
              <a:rPr lang="en-US" b="1" dirty="0" smtClean="0"/>
              <a:t>Thutmose III</a:t>
            </a:r>
            <a:r>
              <a:rPr lang="en-US" dirty="0" smtClean="0"/>
              <a:t>, her stepson, took over once he reached adulthood</a:t>
            </a:r>
          </a:p>
          <a:p>
            <a:r>
              <a:rPr lang="en-US" dirty="0" smtClean="0"/>
              <a:t>Later on, </a:t>
            </a:r>
            <a:r>
              <a:rPr lang="en-US" b="1" dirty="0" smtClean="0"/>
              <a:t>Ramses II</a:t>
            </a:r>
            <a:r>
              <a:rPr lang="en-US" dirty="0" smtClean="0"/>
              <a:t>, pushed Egyptian control as far as Syria</a:t>
            </a:r>
            <a:endParaRPr lang="en-US" dirty="0"/>
          </a:p>
        </p:txBody>
      </p:sp>
    </p:spTree>
    <p:extLst>
      <p:ext uri="{BB962C8B-B14F-4D97-AF65-F5344CB8AC3E}">
        <p14:creationId xmlns:p14="http://schemas.microsoft.com/office/powerpoint/2010/main" val="766826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Neighboring Battles</a:t>
            </a:r>
            <a:endParaRPr lang="en-US" dirty="0"/>
          </a:p>
        </p:txBody>
      </p:sp>
      <p:sp>
        <p:nvSpPr>
          <p:cNvPr id="3" name="Content Placeholder 2"/>
          <p:cNvSpPr>
            <a:spLocks noGrp="1"/>
          </p:cNvSpPr>
          <p:nvPr>
            <p:ph type="body" sz="half" idx="2"/>
          </p:nvPr>
        </p:nvSpPr>
        <p:spPr/>
        <p:txBody>
          <a:bodyPr>
            <a:normAutofit lnSpcReduction="10000"/>
          </a:bodyPr>
          <a:lstStyle/>
          <a:p>
            <a:pPr marL="342900" indent="-342900" algn="l">
              <a:buFont typeface="Arial"/>
              <a:buChar char="•"/>
            </a:pPr>
            <a:r>
              <a:rPr lang="en-US" sz="2000" dirty="0" smtClean="0"/>
              <a:t>During the reign of </a:t>
            </a:r>
            <a:r>
              <a:rPr lang="en-US" sz="2000" b="1" dirty="0" smtClean="0"/>
              <a:t>Ramses II</a:t>
            </a:r>
            <a:r>
              <a:rPr lang="en-US" sz="2000" dirty="0" smtClean="0"/>
              <a:t> Egypt fought many battles against the Hittites of Asia Minor</a:t>
            </a:r>
          </a:p>
          <a:p>
            <a:pPr marL="342900" indent="-342900" algn="l">
              <a:buFont typeface="Arial"/>
              <a:buChar char="•"/>
            </a:pPr>
            <a:r>
              <a:rPr lang="en-US" sz="2000" dirty="0" smtClean="0"/>
              <a:t>They eventually signed a peace treaty which still survives today</a:t>
            </a:r>
          </a:p>
          <a:p>
            <a:pPr marL="342900" indent="-342900" algn="l">
              <a:buFont typeface="Arial"/>
              <a:buChar char="•"/>
            </a:pPr>
            <a:r>
              <a:rPr lang="en-US" sz="2000" dirty="0" smtClean="0"/>
              <a:t>It declared that Egypt and the Hittites “</a:t>
            </a:r>
            <a:r>
              <a:rPr lang="en-US" sz="2000" i="1" dirty="0" smtClean="0"/>
              <a:t>shall be at peace and in brother-hood forever</a:t>
            </a:r>
            <a:r>
              <a:rPr lang="en-US" sz="2000" dirty="0" smtClean="0"/>
              <a:t>”</a:t>
            </a:r>
            <a:endParaRPr lang="en-US" sz="2000" dirty="0"/>
          </a:p>
        </p:txBody>
      </p:sp>
      <p:pic>
        <p:nvPicPr>
          <p:cNvPr id="5" name="Picture Placeholder 4" descr="8-hittite-warrior-the-battle-of-kadesh[1].preview.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3128" r="35308"/>
          <a:stretch/>
        </p:blipFill>
        <p:spPr/>
      </p:pic>
    </p:spTree>
    <p:extLst>
      <p:ext uri="{BB962C8B-B14F-4D97-AF65-F5344CB8AC3E}">
        <p14:creationId xmlns:p14="http://schemas.microsoft.com/office/powerpoint/2010/main" val="2681816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Neighboring Battles</a:t>
            </a:r>
            <a:endParaRPr lang="en-US" dirty="0"/>
          </a:p>
        </p:txBody>
      </p:sp>
      <p:sp>
        <p:nvSpPr>
          <p:cNvPr id="6" name="Content Placeholder 5"/>
          <p:cNvSpPr>
            <a:spLocks noGrp="1"/>
          </p:cNvSpPr>
          <p:nvPr>
            <p:ph idx="1"/>
          </p:nvPr>
        </p:nvSpPr>
        <p:spPr/>
        <p:txBody>
          <a:bodyPr/>
          <a:lstStyle/>
          <a:p>
            <a:r>
              <a:rPr lang="en-US" dirty="0" smtClean="0"/>
              <a:t>South of Egypt lay </a:t>
            </a:r>
            <a:r>
              <a:rPr lang="en-US" b="1" dirty="0" smtClean="0"/>
              <a:t>Nubia</a:t>
            </a:r>
            <a:r>
              <a:rPr lang="en-US" dirty="0" smtClean="0"/>
              <a:t> who for centuries fought with the Egyptians and even traded with them</a:t>
            </a:r>
          </a:p>
          <a:p>
            <a:r>
              <a:rPr lang="en-US" dirty="0" smtClean="0"/>
              <a:t>From Nubia, Egypt acquired ivory, cattle, and slaves</a:t>
            </a:r>
          </a:p>
          <a:p>
            <a:r>
              <a:rPr lang="en-US" dirty="0" smtClean="0"/>
              <a:t>Eventually Ramses II conquered Nubia and used the gold to pay charioteers in his army</a:t>
            </a:r>
            <a:endParaRPr lang="en-US" dirty="0"/>
          </a:p>
        </p:txBody>
      </p:sp>
    </p:spTree>
    <p:extLst>
      <p:ext uri="{BB962C8B-B14F-4D97-AF65-F5344CB8AC3E}">
        <p14:creationId xmlns:p14="http://schemas.microsoft.com/office/powerpoint/2010/main" val="41747939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 Declines</a:t>
            </a:r>
            <a:endParaRPr lang="en-US" dirty="0"/>
          </a:p>
        </p:txBody>
      </p:sp>
      <p:sp>
        <p:nvSpPr>
          <p:cNvPr id="3" name="Content Placeholder 2"/>
          <p:cNvSpPr>
            <a:spLocks noGrp="1"/>
          </p:cNvSpPr>
          <p:nvPr>
            <p:ph idx="1"/>
          </p:nvPr>
        </p:nvSpPr>
        <p:spPr/>
        <p:txBody>
          <a:bodyPr/>
          <a:lstStyle/>
          <a:p>
            <a:r>
              <a:rPr lang="en-US" dirty="0" smtClean="0"/>
              <a:t>After 1100 BCE: Egyptian power slowly began to decline</a:t>
            </a:r>
          </a:p>
          <a:p>
            <a:r>
              <a:rPr lang="en-US" dirty="0" smtClean="0"/>
              <a:t>Assyrian and Persian invaders conquered the Nile </a:t>
            </a:r>
          </a:p>
          <a:p>
            <a:r>
              <a:rPr lang="en-US" dirty="0" smtClean="0"/>
              <a:t>332 BCE: the Greeks took over and ended the last Egyptian dynasty</a:t>
            </a:r>
          </a:p>
          <a:p>
            <a:r>
              <a:rPr lang="en-US" dirty="0" smtClean="0"/>
              <a:t>Romans displaced the Greeks in Egypt who were later displaced by the Arabs</a:t>
            </a:r>
            <a:endParaRPr lang="en-US" dirty="0"/>
          </a:p>
        </p:txBody>
      </p:sp>
    </p:spTree>
    <p:extLst>
      <p:ext uri="{BB962C8B-B14F-4D97-AF65-F5344CB8AC3E}">
        <p14:creationId xmlns:p14="http://schemas.microsoft.com/office/powerpoint/2010/main" val="280111786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Egyptian Civilization</a:t>
            </a:r>
            <a:endParaRPr lang="en-US" dirty="0"/>
          </a:p>
        </p:txBody>
      </p:sp>
      <p:sp>
        <p:nvSpPr>
          <p:cNvPr id="5" name="Subtitle 4"/>
          <p:cNvSpPr>
            <a:spLocks noGrp="1"/>
          </p:cNvSpPr>
          <p:nvPr>
            <p:ph type="subTitle" idx="1"/>
          </p:nvPr>
        </p:nvSpPr>
        <p:spPr/>
        <p:txBody>
          <a:bodyPr/>
          <a:lstStyle/>
          <a:p>
            <a:r>
              <a:rPr lang="en-US" dirty="0" smtClean="0"/>
              <a:t>Chapter 2 – Section 4</a:t>
            </a:r>
            <a:endParaRPr lang="en-US" dirty="0"/>
          </a:p>
        </p:txBody>
      </p:sp>
    </p:spTree>
    <p:extLst>
      <p:ext uri="{BB962C8B-B14F-4D97-AF65-F5344CB8AC3E}">
        <p14:creationId xmlns:p14="http://schemas.microsoft.com/office/powerpoint/2010/main" val="21709174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for Floods &amp; Irrigation </a:t>
            </a:r>
          </a:p>
        </p:txBody>
      </p:sp>
      <p:sp>
        <p:nvSpPr>
          <p:cNvPr id="3" name="Content Placeholder 2"/>
          <p:cNvSpPr>
            <a:spLocks noGrp="1"/>
          </p:cNvSpPr>
          <p:nvPr>
            <p:ph idx="1"/>
          </p:nvPr>
        </p:nvSpPr>
        <p:spPr/>
        <p:txBody>
          <a:bodyPr/>
          <a:lstStyle/>
          <a:p>
            <a:r>
              <a:rPr lang="en-US" dirty="0" smtClean="0"/>
              <a:t>For survival &amp; protection:</a:t>
            </a:r>
          </a:p>
          <a:p>
            <a:pPr lvl="1"/>
            <a:r>
              <a:rPr lang="en-US" dirty="0" smtClean="0"/>
              <a:t>Villagers had to work together</a:t>
            </a:r>
          </a:p>
          <a:p>
            <a:pPr lvl="1"/>
            <a:r>
              <a:rPr lang="en-US" dirty="0" smtClean="0"/>
              <a:t>Temple priests provided the leadership to ensure cooperation</a:t>
            </a:r>
          </a:p>
          <a:p>
            <a:pPr lvl="1"/>
            <a:r>
              <a:rPr lang="en-US" dirty="0" smtClean="0"/>
              <a:t>They built dikes to hold back floodwaters</a:t>
            </a:r>
          </a:p>
          <a:p>
            <a:pPr lvl="1"/>
            <a:r>
              <a:rPr lang="en-US" dirty="0" smtClean="0"/>
              <a:t>Irrigation ditches to carry water to their fields</a:t>
            </a:r>
            <a:endParaRPr lang="en-US" dirty="0"/>
          </a:p>
        </p:txBody>
      </p:sp>
    </p:spTree>
    <p:extLst>
      <p:ext uri="{BB962C8B-B14F-4D97-AF65-F5344CB8AC3E}">
        <p14:creationId xmlns:p14="http://schemas.microsoft.com/office/powerpoint/2010/main" val="1281528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endParaRPr lang="en-US" dirty="0"/>
          </a:p>
        </p:txBody>
      </p:sp>
      <p:sp>
        <p:nvSpPr>
          <p:cNvPr id="3" name="Content Placeholder 2"/>
          <p:cNvSpPr>
            <a:spLocks noGrp="1"/>
          </p:cNvSpPr>
          <p:nvPr>
            <p:ph type="body" sz="half" idx="2"/>
          </p:nvPr>
        </p:nvSpPr>
        <p:spPr>
          <a:xfrm>
            <a:off x="725487" y="2618815"/>
            <a:ext cx="3792537" cy="3745630"/>
          </a:xfrm>
        </p:spPr>
        <p:txBody>
          <a:bodyPr>
            <a:normAutofit lnSpcReduction="10000"/>
          </a:bodyPr>
          <a:lstStyle/>
          <a:p>
            <a:pPr marL="285750" indent="-285750" algn="l">
              <a:buFont typeface="Arial"/>
              <a:buChar char="•"/>
            </a:pPr>
            <a:r>
              <a:rPr lang="en-US" dirty="0" smtClean="0"/>
              <a:t>Most of what we know about Egyptian religion comes from inscriptions on monuments &amp; wall paintings</a:t>
            </a:r>
          </a:p>
          <a:p>
            <a:pPr marL="285750" indent="-285750" algn="l">
              <a:buFont typeface="Arial"/>
              <a:buChar char="•"/>
            </a:pPr>
            <a:r>
              <a:rPr lang="en-US" dirty="0" smtClean="0"/>
              <a:t>The chief god was the sun god named </a:t>
            </a:r>
            <a:r>
              <a:rPr lang="en-US" b="1" dirty="0" smtClean="0"/>
              <a:t>Re</a:t>
            </a:r>
            <a:endParaRPr lang="en-US" dirty="0" smtClean="0"/>
          </a:p>
          <a:p>
            <a:pPr marL="285750" indent="-285750" algn="l">
              <a:buFont typeface="Arial"/>
              <a:buChar char="•"/>
            </a:pPr>
            <a:r>
              <a:rPr lang="en-US" dirty="0" smtClean="0"/>
              <a:t>In the Middle Kingdom he was also associated with another god </a:t>
            </a:r>
            <a:r>
              <a:rPr lang="en-US" b="1" dirty="0" err="1" smtClean="0"/>
              <a:t>Amon</a:t>
            </a:r>
            <a:endParaRPr lang="en-US" dirty="0" smtClean="0"/>
          </a:p>
          <a:p>
            <a:pPr marL="285750" indent="-285750" algn="l">
              <a:buFont typeface="Arial"/>
              <a:buChar char="•"/>
            </a:pPr>
            <a:r>
              <a:rPr lang="en-US" dirty="0" smtClean="0"/>
              <a:t>This lord of the gods was known as </a:t>
            </a:r>
            <a:r>
              <a:rPr lang="en-US" b="1" dirty="0" err="1" smtClean="0"/>
              <a:t>Amon</a:t>
            </a:r>
            <a:r>
              <a:rPr lang="en-US" b="1" dirty="0" smtClean="0"/>
              <a:t>-Re</a:t>
            </a:r>
            <a:endParaRPr lang="en-US" dirty="0" smtClean="0"/>
          </a:p>
          <a:p>
            <a:pPr marL="285750" indent="-285750" algn="l">
              <a:buFont typeface="Arial"/>
              <a:buChar char="•"/>
            </a:pPr>
            <a:r>
              <a:rPr lang="en-US" dirty="0" smtClean="0"/>
              <a:t>Pharaohs were believed to receive their right to rule from </a:t>
            </a:r>
            <a:r>
              <a:rPr lang="en-US" b="1" dirty="0" err="1" smtClean="0"/>
              <a:t>Amon</a:t>
            </a:r>
            <a:r>
              <a:rPr lang="en-US" b="1" dirty="0" smtClean="0"/>
              <a:t>-Re</a:t>
            </a:r>
            <a:endParaRPr lang="en-US" dirty="0"/>
          </a:p>
        </p:txBody>
      </p:sp>
      <p:pic>
        <p:nvPicPr>
          <p:cNvPr id="5" name="Picture Placeholder 4" descr="Ra pic.png"/>
          <p:cNvPicPr>
            <a:picLocks noGrp="1" noChangeAspect="1"/>
          </p:cNvPicPr>
          <p:nvPr>
            <p:ph type="pic" idx="1"/>
          </p:nvPr>
        </p:nvPicPr>
        <p:blipFill>
          <a:blip r:embed="rId2">
            <a:extLst>
              <a:ext uri="{28A0092B-C50C-407E-A947-70E740481C1C}">
                <a14:useLocalDpi xmlns:a14="http://schemas.microsoft.com/office/drawing/2010/main" val="0"/>
              </a:ext>
            </a:extLst>
          </a:blip>
          <a:srcRect l="-24558" r="-24558"/>
          <a:stretch>
            <a:fillRect/>
          </a:stretch>
        </p:blipFill>
        <p:spPr>
          <a:xfrm>
            <a:off x="4829175" y="865188"/>
            <a:ext cx="3422650" cy="4708525"/>
          </a:xfrm>
        </p:spPr>
      </p:pic>
    </p:spTree>
    <p:extLst>
      <p:ext uri="{BB962C8B-B14F-4D97-AF65-F5344CB8AC3E}">
        <p14:creationId xmlns:p14="http://schemas.microsoft.com/office/powerpoint/2010/main" val="61124934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Religion </a:t>
            </a:r>
            <a:endParaRPr lang="en-US" dirty="0"/>
          </a:p>
        </p:txBody>
      </p:sp>
      <p:sp>
        <p:nvSpPr>
          <p:cNvPr id="6" name="Content Placeholder 5"/>
          <p:cNvSpPr>
            <a:spLocks noGrp="1"/>
          </p:cNvSpPr>
          <p:nvPr>
            <p:ph idx="1"/>
          </p:nvPr>
        </p:nvSpPr>
        <p:spPr/>
        <p:txBody>
          <a:bodyPr>
            <a:normAutofit fontScale="92500"/>
          </a:bodyPr>
          <a:lstStyle/>
          <a:p>
            <a:r>
              <a:rPr lang="en-US" dirty="0" smtClean="0"/>
              <a:t>However most Egyptians related to another god and goddess who are in stories of emotion, love, and jealousy</a:t>
            </a:r>
          </a:p>
          <a:p>
            <a:r>
              <a:rPr lang="en-US" b="1" dirty="0" smtClean="0"/>
              <a:t>Osiris</a:t>
            </a:r>
            <a:r>
              <a:rPr lang="en-US" dirty="0" smtClean="0"/>
              <a:t> – ruled Egypt until his jealous brother </a:t>
            </a:r>
            <a:r>
              <a:rPr lang="en-US" b="1" dirty="0" smtClean="0"/>
              <a:t>Set</a:t>
            </a:r>
            <a:r>
              <a:rPr lang="en-US" dirty="0" smtClean="0"/>
              <a:t> killed him</a:t>
            </a:r>
          </a:p>
          <a:p>
            <a:r>
              <a:rPr lang="en-US" b="1" dirty="0" smtClean="0"/>
              <a:t>Set</a:t>
            </a:r>
            <a:r>
              <a:rPr lang="en-US" dirty="0" smtClean="0"/>
              <a:t> goes on to cut </a:t>
            </a:r>
            <a:r>
              <a:rPr lang="en-US" b="1" dirty="0" smtClean="0"/>
              <a:t>Osiris</a:t>
            </a:r>
            <a:r>
              <a:rPr lang="en-US" dirty="0" smtClean="0"/>
              <a:t> into pieces and tossed them all over Egypt</a:t>
            </a:r>
          </a:p>
          <a:p>
            <a:r>
              <a:rPr lang="en-US" b="1" dirty="0" smtClean="0"/>
              <a:t>Isis</a:t>
            </a:r>
            <a:r>
              <a:rPr lang="en-US" dirty="0" smtClean="0"/>
              <a:t> (Osiris’ wife) saves him and reassembles his body and brings him back to life</a:t>
            </a:r>
          </a:p>
          <a:p>
            <a:r>
              <a:rPr lang="en-US" b="1" dirty="0" smtClean="0"/>
              <a:t>Osiris</a:t>
            </a:r>
            <a:r>
              <a:rPr lang="en-US" dirty="0" smtClean="0"/>
              <a:t> then becomes the the god of the dead and judge of souls in the afterlife</a:t>
            </a:r>
            <a:endParaRPr lang="en-US" b="1" dirty="0"/>
          </a:p>
        </p:txBody>
      </p:sp>
    </p:spTree>
    <p:extLst>
      <p:ext uri="{BB962C8B-B14F-4D97-AF65-F5344CB8AC3E}">
        <p14:creationId xmlns:p14="http://schemas.microsoft.com/office/powerpoint/2010/main" val="126245022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Osiris &amp; Isis</a:t>
            </a:r>
            <a:endParaRPr lang="en-US" dirty="0"/>
          </a:p>
        </p:txBody>
      </p:sp>
      <p:pic>
        <p:nvPicPr>
          <p:cNvPr id="4" name="Content Placeholder 3" descr="isis-osiris2-small.jpg"/>
          <p:cNvPicPr>
            <a:picLocks noGrp="1" noChangeAspect="1"/>
          </p:cNvPicPr>
          <p:nvPr>
            <p:ph idx="1"/>
          </p:nvPr>
        </p:nvPicPr>
        <p:blipFill>
          <a:blip r:embed="rId2">
            <a:extLst>
              <a:ext uri="{28A0092B-C50C-407E-A947-70E740481C1C}">
                <a14:useLocalDpi xmlns:a14="http://schemas.microsoft.com/office/drawing/2010/main" val="0"/>
              </a:ext>
            </a:extLst>
          </a:blip>
          <a:srcRect l="-30438" r="-30438"/>
          <a:stretch>
            <a:fillRect/>
          </a:stretch>
        </p:blipFill>
        <p:spPr/>
      </p:pic>
    </p:spTree>
    <p:extLst>
      <p:ext uri="{BB962C8B-B14F-4D97-AF65-F5344CB8AC3E}">
        <p14:creationId xmlns:p14="http://schemas.microsoft.com/office/powerpoint/2010/main" val="347269503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endParaRPr lang="en-US" dirty="0"/>
          </a:p>
        </p:txBody>
      </p:sp>
      <p:sp>
        <p:nvSpPr>
          <p:cNvPr id="3" name="Content Placeholder 2"/>
          <p:cNvSpPr>
            <a:spLocks noGrp="1"/>
          </p:cNvSpPr>
          <p:nvPr>
            <p:ph idx="1"/>
          </p:nvPr>
        </p:nvSpPr>
        <p:spPr/>
        <p:txBody>
          <a:bodyPr/>
          <a:lstStyle/>
          <a:p>
            <a:r>
              <a:rPr lang="en-US" b="1" dirty="0" smtClean="0"/>
              <a:t>Osiris</a:t>
            </a:r>
            <a:r>
              <a:rPr lang="en-US" dirty="0" smtClean="0"/>
              <a:t> was the god of the underworld and also the Nile</a:t>
            </a:r>
          </a:p>
          <a:p>
            <a:r>
              <a:rPr lang="en-US" dirty="0" smtClean="0"/>
              <a:t>He controlled the annual flood that made the land fertile</a:t>
            </a:r>
          </a:p>
          <a:p>
            <a:r>
              <a:rPr lang="en-US" b="1" dirty="0" smtClean="0"/>
              <a:t>Isis</a:t>
            </a:r>
            <a:r>
              <a:rPr lang="en-US" dirty="0" smtClean="0"/>
              <a:t> was believed to have first taught women to grind corn, spin flax, weave cloth, and care for children</a:t>
            </a:r>
            <a:endParaRPr lang="en-US" b="1" dirty="0"/>
          </a:p>
        </p:txBody>
      </p:sp>
    </p:spTree>
    <p:extLst>
      <p:ext uri="{BB962C8B-B14F-4D97-AF65-F5344CB8AC3E}">
        <p14:creationId xmlns:p14="http://schemas.microsoft.com/office/powerpoint/2010/main" val="11369147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Pharaoh Reshapes Religion</a:t>
            </a:r>
            <a:endParaRPr lang="en-US" sz="4400" dirty="0"/>
          </a:p>
        </p:txBody>
      </p:sp>
      <p:sp>
        <p:nvSpPr>
          <p:cNvPr id="3" name="Content Placeholder 2"/>
          <p:cNvSpPr>
            <a:spLocks noGrp="1"/>
          </p:cNvSpPr>
          <p:nvPr>
            <p:ph idx="1"/>
          </p:nvPr>
        </p:nvSpPr>
        <p:spPr/>
        <p:txBody>
          <a:bodyPr>
            <a:normAutofit lnSpcReduction="10000"/>
          </a:bodyPr>
          <a:lstStyle/>
          <a:p>
            <a:r>
              <a:rPr lang="en-US" dirty="0" smtClean="0"/>
              <a:t>Pharaoh </a:t>
            </a:r>
            <a:r>
              <a:rPr lang="en-US" b="1" dirty="0" smtClean="0"/>
              <a:t>Amenhotep IV</a:t>
            </a:r>
            <a:r>
              <a:rPr lang="en-US" dirty="0" smtClean="0"/>
              <a:t> challenges powerful priests by devoting his worship only to the god </a:t>
            </a:r>
            <a:r>
              <a:rPr lang="en-US" b="1" dirty="0" smtClean="0"/>
              <a:t>Aton</a:t>
            </a:r>
            <a:endParaRPr lang="en-US" dirty="0" smtClean="0"/>
          </a:p>
          <a:p>
            <a:r>
              <a:rPr lang="en-US" dirty="0" smtClean="0"/>
              <a:t>He goes as far as to ordering priests to only worship </a:t>
            </a:r>
            <a:r>
              <a:rPr lang="en-US" b="1" dirty="0" smtClean="0"/>
              <a:t>Aton</a:t>
            </a:r>
            <a:endParaRPr lang="en-US" dirty="0" smtClean="0"/>
          </a:p>
          <a:p>
            <a:r>
              <a:rPr lang="en-US" dirty="0" smtClean="0"/>
              <a:t>He also changes his name to </a:t>
            </a:r>
            <a:r>
              <a:rPr lang="en-US" b="1" dirty="0" smtClean="0"/>
              <a:t>Akhenaton</a:t>
            </a:r>
            <a:r>
              <a:rPr lang="en-US" dirty="0" smtClean="0"/>
              <a:t> which means “he who serves Aton”</a:t>
            </a:r>
          </a:p>
          <a:p>
            <a:r>
              <a:rPr lang="en-US" dirty="0" smtClean="0"/>
              <a:t>These radical ideas had very little success because the </a:t>
            </a:r>
            <a:r>
              <a:rPr lang="en-US" b="1" dirty="0" smtClean="0"/>
              <a:t>priests</a:t>
            </a:r>
            <a:r>
              <a:rPr lang="en-US" dirty="0" smtClean="0"/>
              <a:t> did not follow the orders, </a:t>
            </a:r>
            <a:r>
              <a:rPr lang="en-US" b="1" dirty="0" smtClean="0"/>
              <a:t>ordinary people </a:t>
            </a:r>
            <a:r>
              <a:rPr lang="en-US" dirty="0" smtClean="0"/>
              <a:t>were too afraid to change their form of worship, </a:t>
            </a:r>
            <a:r>
              <a:rPr lang="en-US" b="1" dirty="0" smtClean="0"/>
              <a:t>nobles</a:t>
            </a:r>
            <a:r>
              <a:rPr lang="en-US" dirty="0" smtClean="0"/>
              <a:t> neglected defending the empire because of him</a:t>
            </a:r>
            <a:endParaRPr lang="en-US" dirty="0"/>
          </a:p>
        </p:txBody>
      </p:sp>
    </p:spTree>
    <p:extLst>
      <p:ext uri="{BB962C8B-B14F-4D97-AF65-F5344CB8AC3E}">
        <p14:creationId xmlns:p14="http://schemas.microsoft.com/office/powerpoint/2010/main" val="367181056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Afterlife</a:t>
            </a:r>
            <a:endParaRPr lang="en-US" dirty="0"/>
          </a:p>
        </p:txBody>
      </p:sp>
      <p:sp>
        <p:nvSpPr>
          <p:cNvPr id="3" name="Content Placeholder 2"/>
          <p:cNvSpPr>
            <a:spLocks noGrp="1"/>
          </p:cNvSpPr>
          <p:nvPr>
            <p:ph idx="1"/>
          </p:nvPr>
        </p:nvSpPr>
        <p:spPr/>
        <p:txBody>
          <a:bodyPr/>
          <a:lstStyle/>
          <a:p>
            <a:r>
              <a:rPr lang="en-US" dirty="0" smtClean="0"/>
              <a:t>Each soul had to pass a test to win eternal life</a:t>
            </a:r>
          </a:p>
          <a:p>
            <a:r>
              <a:rPr lang="en-US" dirty="0" smtClean="0"/>
              <a:t>1</a:t>
            </a:r>
            <a:r>
              <a:rPr lang="en-US" baseline="30000" dirty="0" smtClean="0"/>
              <a:t>st</a:t>
            </a:r>
            <a:r>
              <a:rPr lang="en-US" dirty="0" smtClean="0"/>
              <a:t>: the dead person’s heart is would be weighed against the feather of truth</a:t>
            </a:r>
          </a:p>
          <a:p>
            <a:pPr lvl="1"/>
            <a:r>
              <a:rPr lang="en-US" dirty="0" smtClean="0"/>
              <a:t>Sinners: would be fed to the crocodile-shaped Eater of the Dead</a:t>
            </a:r>
          </a:p>
          <a:p>
            <a:pPr lvl="1"/>
            <a:r>
              <a:rPr lang="en-US" dirty="0" smtClean="0"/>
              <a:t>Winners: would enter the Happy Field of Food to live forever in bliss</a:t>
            </a:r>
          </a:p>
          <a:p>
            <a:r>
              <a:rPr lang="en-US" dirty="0" smtClean="0"/>
              <a:t>The journey in the afterlife was dangerous so people relied on the </a:t>
            </a:r>
            <a:r>
              <a:rPr lang="en-US" i="1" dirty="0" smtClean="0"/>
              <a:t>Book of the Dead</a:t>
            </a:r>
            <a:r>
              <a:rPr lang="en-US" dirty="0" smtClean="0"/>
              <a:t> which contained spells, charms, and formulas for the dead to use</a:t>
            </a:r>
            <a:endParaRPr lang="en-US" dirty="0"/>
          </a:p>
        </p:txBody>
      </p:sp>
    </p:spTree>
    <p:extLst>
      <p:ext uri="{BB962C8B-B14F-4D97-AF65-F5344CB8AC3E}">
        <p14:creationId xmlns:p14="http://schemas.microsoft.com/office/powerpoint/2010/main" val="62967845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Weighing of the Heart</a:t>
            </a:r>
            <a:endParaRPr lang="en-US" dirty="0"/>
          </a:p>
        </p:txBody>
      </p:sp>
      <p:pic>
        <p:nvPicPr>
          <p:cNvPr id="4" name="Content Placeholder 3" descr="Weighing_of_the_heart3.jpg"/>
          <p:cNvPicPr>
            <a:picLocks noGrp="1" noChangeAspect="1"/>
          </p:cNvPicPr>
          <p:nvPr>
            <p:ph idx="1"/>
          </p:nvPr>
        </p:nvPicPr>
        <p:blipFill>
          <a:blip r:embed="rId2">
            <a:extLst>
              <a:ext uri="{28A0092B-C50C-407E-A947-70E740481C1C}">
                <a14:useLocalDpi xmlns:a14="http://schemas.microsoft.com/office/drawing/2010/main" val="0"/>
              </a:ext>
            </a:extLst>
          </a:blip>
          <a:srcRect t="13723" b="13723"/>
          <a:stretch>
            <a:fillRect/>
          </a:stretch>
        </p:blipFill>
        <p:spPr>
          <a:xfrm>
            <a:off x="725488" y="1587500"/>
            <a:ext cx="7693025" cy="4572000"/>
          </a:xfrm>
        </p:spPr>
      </p:pic>
    </p:spTree>
    <p:extLst>
      <p:ext uri="{BB962C8B-B14F-4D97-AF65-F5344CB8AC3E}">
        <p14:creationId xmlns:p14="http://schemas.microsoft.com/office/powerpoint/2010/main" val="253220371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Eater of the Dead</a:t>
            </a:r>
            <a:endParaRPr lang="en-US" dirty="0"/>
          </a:p>
        </p:txBody>
      </p:sp>
      <p:pic>
        <p:nvPicPr>
          <p:cNvPr id="4" name="Content Placeholder 3" descr="ammit.jpg"/>
          <p:cNvPicPr>
            <a:picLocks noGrp="1" noChangeAspect="1"/>
          </p:cNvPicPr>
          <p:nvPr>
            <p:ph idx="1"/>
          </p:nvPr>
        </p:nvPicPr>
        <p:blipFill>
          <a:blip r:embed="rId2">
            <a:extLst>
              <a:ext uri="{28A0092B-C50C-407E-A947-70E740481C1C}">
                <a14:useLocalDpi xmlns:a14="http://schemas.microsoft.com/office/drawing/2010/main" val="0"/>
              </a:ext>
            </a:extLst>
          </a:blip>
          <a:srcRect l="-24822" r="-24822"/>
          <a:stretch>
            <a:fillRect/>
          </a:stretch>
        </p:blipFill>
        <p:spPr/>
      </p:pic>
    </p:spTree>
    <p:extLst>
      <p:ext uri="{BB962C8B-B14F-4D97-AF65-F5344CB8AC3E}">
        <p14:creationId xmlns:p14="http://schemas.microsoft.com/office/powerpoint/2010/main" val="135243509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the Dead</a:t>
            </a:r>
            <a:endParaRPr lang="en-US" dirty="0"/>
          </a:p>
        </p:txBody>
      </p:sp>
      <p:sp>
        <p:nvSpPr>
          <p:cNvPr id="3" name="Content Placeholder 2"/>
          <p:cNvSpPr>
            <a:spLocks noGrp="1"/>
          </p:cNvSpPr>
          <p:nvPr>
            <p:ph idx="1"/>
          </p:nvPr>
        </p:nvSpPr>
        <p:spPr/>
        <p:txBody>
          <a:bodyPr/>
          <a:lstStyle/>
          <a:p>
            <a:r>
              <a:rPr lang="en-US" dirty="0" smtClean="0"/>
              <a:t>The afterlife was much like life on earth</a:t>
            </a:r>
          </a:p>
          <a:p>
            <a:r>
              <a:rPr lang="en-US" dirty="0" smtClean="0"/>
              <a:t>They buried their dead with everything the may need for eternity</a:t>
            </a:r>
          </a:p>
          <a:p>
            <a:r>
              <a:rPr lang="en-US" dirty="0" smtClean="0"/>
              <a:t>Egyptians therefore perfected </a:t>
            </a:r>
            <a:r>
              <a:rPr lang="en-US" b="1" dirty="0" smtClean="0"/>
              <a:t>mummification</a:t>
            </a:r>
            <a:r>
              <a:rPr lang="en-US" dirty="0" smtClean="0"/>
              <a:t> (preservation of dead bodies by embalming them and wrapping them in cloth)</a:t>
            </a:r>
          </a:p>
          <a:p>
            <a:r>
              <a:rPr lang="en-US" dirty="0" smtClean="0"/>
              <a:t>Mummification was at first a privilege for rulers and nobles but eventually ordinary people as well as pets won that right </a:t>
            </a:r>
            <a:endParaRPr lang="en-US" dirty="0"/>
          </a:p>
        </p:txBody>
      </p:sp>
    </p:spTree>
    <p:extLst>
      <p:ext uri="{BB962C8B-B14F-4D97-AF65-F5344CB8AC3E}">
        <p14:creationId xmlns:p14="http://schemas.microsoft.com/office/powerpoint/2010/main" val="125251582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4666340"/>
            <a:ext cx="8095130" cy="646904"/>
          </a:xfrm>
        </p:spPr>
        <p:txBody>
          <a:bodyPr/>
          <a:lstStyle/>
          <a:p>
            <a:r>
              <a:rPr lang="en-US" dirty="0" smtClean="0"/>
              <a:t>Tomb of Tutankhamen</a:t>
            </a:r>
            <a:endParaRPr lang="en-US" dirty="0"/>
          </a:p>
        </p:txBody>
      </p:sp>
      <p:sp>
        <p:nvSpPr>
          <p:cNvPr id="3" name="Content Placeholder 2"/>
          <p:cNvSpPr>
            <a:spLocks noGrp="1"/>
          </p:cNvSpPr>
          <p:nvPr>
            <p:ph type="subTitle" idx="1"/>
          </p:nvPr>
        </p:nvSpPr>
        <p:spPr>
          <a:xfrm>
            <a:off x="524435" y="5313244"/>
            <a:ext cx="8095130" cy="1396344"/>
          </a:xfrm>
        </p:spPr>
        <p:txBody>
          <a:bodyPr>
            <a:normAutofit lnSpcReduction="10000"/>
          </a:bodyPr>
          <a:lstStyle/>
          <a:p>
            <a:pPr marL="285750" indent="-285750" algn="l">
              <a:buFont typeface="Arial"/>
              <a:buChar char="•"/>
            </a:pPr>
            <a:r>
              <a:rPr lang="en-US" dirty="0" smtClean="0"/>
              <a:t>During the New Kingdom, Pharaohs were buried in the </a:t>
            </a:r>
            <a:r>
              <a:rPr lang="en-US" b="1" dirty="0" smtClean="0"/>
              <a:t>Valley of the Kings</a:t>
            </a:r>
            <a:endParaRPr lang="en-US" dirty="0" smtClean="0"/>
          </a:p>
          <a:p>
            <a:pPr marL="285750" indent="-285750" algn="l">
              <a:buFont typeface="Arial"/>
              <a:buChar char="•"/>
            </a:pPr>
            <a:r>
              <a:rPr lang="en-US" dirty="0" smtClean="0"/>
              <a:t>Their tombs had many riches which also encouraged tomb raiders in later centuries</a:t>
            </a:r>
          </a:p>
          <a:p>
            <a:pPr marL="285750" indent="-285750" algn="l">
              <a:buFont typeface="Arial"/>
              <a:buChar char="•"/>
            </a:pPr>
            <a:r>
              <a:rPr lang="en-US" dirty="0" smtClean="0"/>
              <a:t>1922: the tomb of a young pharaoh </a:t>
            </a:r>
            <a:r>
              <a:rPr lang="en-US" b="1" dirty="0" smtClean="0"/>
              <a:t>Tutankhamen</a:t>
            </a:r>
            <a:r>
              <a:rPr lang="en-US" dirty="0" smtClean="0"/>
              <a:t> was unearthed with a wealth of treasures</a:t>
            </a:r>
            <a:endParaRPr lang="en-US" dirty="0"/>
          </a:p>
        </p:txBody>
      </p:sp>
      <p:pic>
        <p:nvPicPr>
          <p:cNvPr id="5" name="Picture Placeholder 4" descr="KingTutFac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23" r="1823"/>
          <a:stretch>
            <a:fillRect/>
          </a:stretch>
        </p:blipFill>
        <p:spPr/>
      </p:pic>
    </p:spTree>
    <p:extLst>
      <p:ext uri="{BB962C8B-B14F-4D97-AF65-F5344CB8AC3E}">
        <p14:creationId xmlns:p14="http://schemas.microsoft.com/office/powerpoint/2010/main" val="6769285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Sumerians Build Cities</a:t>
            </a:r>
            <a:endParaRPr lang="en-US" dirty="0"/>
          </a:p>
        </p:txBody>
      </p:sp>
      <p:sp>
        <p:nvSpPr>
          <p:cNvPr id="3" name="Content Placeholder 2"/>
          <p:cNvSpPr>
            <a:spLocks noGrp="1"/>
          </p:cNvSpPr>
          <p:nvPr>
            <p:ph idx="1"/>
          </p:nvPr>
        </p:nvSpPr>
        <p:spPr/>
        <p:txBody>
          <a:bodyPr>
            <a:normAutofit lnSpcReduction="10000"/>
          </a:bodyPr>
          <a:lstStyle/>
          <a:p>
            <a:r>
              <a:rPr lang="en-US" dirty="0" smtClean="0"/>
              <a:t>Since they lacked many resources, they had to make the best of what they had</a:t>
            </a:r>
          </a:p>
          <a:p>
            <a:r>
              <a:rPr lang="en-US" dirty="0" smtClean="0"/>
              <a:t>Timber and stone were some things which they had to live without</a:t>
            </a:r>
          </a:p>
          <a:p>
            <a:r>
              <a:rPr lang="en-US" dirty="0" smtClean="0"/>
              <a:t>Instead they used clay &amp; water to make bricks which dried in the sun</a:t>
            </a:r>
          </a:p>
          <a:p>
            <a:r>
              <a:rPr lang="en-US" dirty="0" smtClean="0"/>
              <a:t>These bricks were used as building blocks for some of the world’s first cities</a:t>
            </a:r>
          </a:p>
          <a:p>
            <a:pPr lvl="1"/>
            <a:r>
              <a:rPr lang="en-US" dirty="0" smtClean="0"/>
              <a:t>Ur</a:t>
            </a:r>
          </a:p>
          <a:p>
            <a:pPr lvl="1"/>
            <a:r>
              <a:rPr lang="en-US" dirty="0" err="1" smtClean="0"/>
              <a:t>Uruk</a:t>
            </a:r>
            <a:endParaRPr lang="en-US" dirty="0"/>
          </a:p>
        </p:txBody>
      </p:sp>
    </p:spTree>
    <p:extLst>
      <p:ext uri="{BB962C8B-B14F-4D97-AF65-F5344CB8AC3E}">
        <p14:creationId xmlns:p14="http://schemas.microsoft.com/office/powerpoint/2010/main" val="33728925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4749173"/>
            <a:ext cx="8095130" cy="605487"/>
          </a:xfrm>
        </p:spPr>
        <p:txBody>
          <a:bodyPr/>
          <a:lstStyle/>
          <a:p>
            <a:r>
              <a:rPr lang="en-US" dirty="0" smtClean="0"/>
              <a:t>King Tut</a:t>
            </a:r>
            <a:endParaRPr lang="en-US" dirty="0"/>
          </a:p>
        </p:txBody>
      </p:sp>
      <p:sp>
        <p:nvSpPr>
          <p:cNvPr id="3" name="Content Placeholder 2"/>
          <p:cNvSpPr>
            <a:spLocks noGrp="1"/>
          </p:cNvSpPr>
          <p:nvPr>
            <p:ph type="subTitle" idx="1"/>
          </p:nvPr>
        </p:nvSpPr>
        <p:spPr>
          <a:xfrm>
            <a:off x="524435" y="5354660"/>
            <a:ext cx="8095130" cy="1272094"/>
          </a:xfrm>
        </p:spPr>
        <p:txBody>
          <a:bodyPr>
            <a:normAutofit/>
          </a:bodyPr>
          <a:lstStyle/>
          <a:p>
            <a:pPr marL="285750" indent="-285750" algn="l">
              <a:buFont typeface="Arial"/>
              <a:buChar char="•"/>
            </a:pPr>
            <a:r>
              <a:rPr lang="en-US" dirty="0" smtClean="0"/>
              <a:t>The 18-year-old pharaoh’s body was placed in a solid gold coffin and with richly decorated outer coffins</a:t>
            </a:r>
          </a:p>
          <a:p>
            <a:pPr marL="285750" indent="-285750" algn="l">
              <a:buFont typeface="Arial"/>
              <a:buChar char="•"/>
            </a:pPr>
            <a:r>
              <a:rPr lang="en-US" dirty="0" smtClean="0"/>
              <a:t>The treasures found in his tomb include chariots, weapons, furniture, jewelry, toys, and games</a:t>
            </a:r>
          </a:p>
        </p:txBody>
      </p:sp>
      <p:pic>
        <p:nvPicPr>
          <p:cNvPr id="5" name="Picture Placeholder 4" descr="tut0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821" b="6821"/>
          <a:stretch>
            <a:fillRect/>
          </a:stretch>
        </p:blipFill>
        <p:spPr/>
      </p:pic>
    </p:spTree>
    <p:extLst>
      <p:ext uri="{BB962C8B-B14F-4D97-AF65-F5344CB8AC3E}">
        <p14:creationId xmlns:p14="http://schemas.microsoft.com/office/powerpoint/2010/main" val="11598077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24435" y="0"/>
            <a:ext cx="8095130" cy="566035"/>
          </a:xfrm>
        </p:spPr>
        <p:txBody>
          <a:bodyPr/>
          <a:lstStyle/>
          <a:p>
            <a:r>
              <a:rPr lang="en-US" sz="2400" dirty="0" smtClean="0"/>
              <a:t>Egyptian Society</a:t>
            </a:r>
            <a:endParaRPr lang="en-US" sz="2400" dirty="0"/>
          </a:p>
        </p:txBody>
      </p:sp>
      <p:sp>
        <p:nvSpPr>
          <p:cNvPr id="6" name="Content Placeholder 5"/>
          <p:cNvSpPr>
            <a:spLocks noGrp="1"/>
          </p:cNvSpPr>
          <p:nvPr>
            <p:ph type="subTitle" idx="1"/>
          </p:nvPr>
        </p:nvSpPr>
        <p:spPr>
          <a:xfrm>
            <a:off x="524435" y="4693951"/>
            <a:ext cx="8095130" cy="2164049"/>
          </a:xfrm>
        </p:spPr>
        <p:txBody>
          <a:bodyPr>
            <a:normAutofit/>
          </a:bodyPr>
          <a:lstStyle/>
          <a:p>
            <a:pPr marL="285750" indent="-285750" algn="l">
              <a:buFont typeface="Arial"/>
              <a:buChar char="•"/>
            </a:pPr>
            <a:r>
              <a:rPr lang="en-US" dirty="0" smtClean="0"/>
              <a:t>Top: the pharaoh along with the royal family </a:t>
            </a:r>
          </a:p>
          <a:p>
            <a:pPr marL="285750" indent="-285750" algn="l">
              <a:buFont typeface="Arial"/>
              <a:buChar char="•"/>
            </a:pPr>
            <a:r>
              <a:rPr lang="en-US" dirty="0" smtClean="0"/>
              <a:t>Middle-Top: government officials and the high priests and priestesses who served the gods and goddesses</a:t>
            </a:r>
          </a:p>
          <a:p>
            <a:pPr marL="285750" indent="-285750" algn="l">
              <a:buFont typeface="Arial"/>
              <a:buChar char="•"/>
            </a:pPr>
            <a:r>
              <a:rPr lang="en-US" dirty="0" smtClean="0"/>
              <a:t>Middle-Bottom: small class of merchants, scribes, and artisans who provided for the needs of the rich and powerful</a:t>
            </a:r>
          </a:p>
          <a:p>
            <a:pPr marL="285750" indent="-285750" algn="l">
              <a:buFont typeface="Arial"/>
              <a:buChar char="•"/>
            </a:pPr>
            <a:r>
              <a:rPr lang="en-US" dirty="0" smtClean="0"/>
              <a:t>Bottom: largest of them all and made up of peasants who worked the land</a:t>
            </a:r>
            <a:endParaRPr lang="en-US" dirty="0"/>
          </a:p>
        </p:txBody>
      </p:sp>
      <p:pic>
        <p:nvPicPr>
          <p:cNvPr id="8" name="Picture Placeholder 7" descr="Egyptian social structure.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560" r="-9560"/>
          <a:stretch>
            <a:fillRect/>
          </a:stretch>
        </p:blipFill>
        <p:spPr/>
      </p:pic>
    </p:spTree>
    <p:extLst>
      <p:ext uri="{BB962C8B-B14F-4D97-AF65-F5344CB8AC3E}">
        <p14:creationId xmlns:p14="http://schemas.microsoft.com/office/powerpoint/2010/main" val="56006156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Farmers </a:t>
            </a:r>
            <a:endParaRPr lang="en-US" dirty="0"/>
          </a:p>
        </p:txBody>
      </p:sp>
      <p:sp>
        <p:nvSpPr>
          <p:cNvPr id="3" name="Content Placeholder 2"/>
          <p:cNvSpPr>
            <a:spLocks noGrp="1"/>
          </p:cNvSpPr>
          <p:nvPr>
            <p:ph idx="1"/>
          </p:nvPr>
        </p:nvSpPr>
        <p:spPr/>
        <p:txBody>
          <a:bodyPr/>
          <a:lstStyle/>
          <a:p>
            <a:r>
              <a:rPr lang="en-US" dirty="0" smtClean="0"/>
              <a:t>Most Egyptians were peasant farmers and many were slaves</a:t>
            </a:r>
          </a:p>
          <a:p>
            <a:r>
              <a:rPr lang="en-US" dirty="0" smtClean="0"/>
              <a:t>Men &amp; women spent their days working the soil and repairing the dikes</a:t>
            </a:r>
          </a:p>
          <a:p>
            <a:r>
              <a:rPr lang="en-US" dirty="0" smtClean="0"/>
              <a:t>Off-season: men served the pharaoh, working to build palaces, temples, and tombs</a:t>
            </a:r>
          </a:p>
          <a:p>
            <a:r>
              <a:rPr lang="en-US" dirty="0" smtClean="0"/>
              <a:t>Off-season: women spent much time raising children, collecting water, and preparing food</a:t>
            </a:r>
            <a:endParaRPr lang="en-US" dirty="0"/>
          </a:p>
        </p:txBody>
      </p:sp>
    </p:spTree>
    <p:extLst>
      <p:ext uri="{BB962C8B-B14F-4D97-AF65-F5344CB8AC3E}">
        <p14:creationId xmlns:p14="http://schemas.microsoft.com/office/powerpoint/2010/main" val="332002669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Changes to Social Structure </a:t>
            </a:r>
            <a:endParaRPr lang="en-US" sz="4400" dirty="0"/>
          </a:p>
        </p:txBody>
      </p:sp>
      <p:sp>
        <p:nvSpPr>
          <p:cNvPr id="3" name="Content Placeholder 2"/>
          <p:cNvSpPr>
            <a:spLocks noGrp="1"/>
          </p:cNvSpPr>
          <p:nvPr>
            <p:ph idx="1"/>
          </p:nvPr>
        </p:nvSpPr>
        <p:spPr/>
        <p:txBody>
          <a:bodyPr/>
          <a:lstStyle/>
          <a:p>
            <a:r>
              <a:rPr lang="en-US" dirty="0" smtClean="0"/>
              <a:t>During the New Kingdom social classes became more fluid because of trade and warfare</a:t>
            </a:r>
          </a:p>
          <a:p>
            <a:r>
              <a:rPr lang="en-US" dirty="0" smtClean="0"/>
              <a:t>Trade offered opportunities to the growing merchant class</a:t>
            </a:r>
          </a:p>
          <a:p>
            <a:r>
              <a:rPr lang="en-US" dirty="0" smtClean="0"/>
              <a:t>Warfare brought riches to Egypt which meant more business for the artisans</a:t>
            </a:r>
          </a:p>
          <a:p>
            <a:r>
              <a:rPr lang="en-US" dirty="0" smtClean="0"/>
              <a:t>The craft-workers made fine jewelry, furniture, and fabrics for palaces and tombs</a:t>
            </a:r>
            <a:endParaRPr lang="en-US" dirty="0"/>
          </a:p>
        </p:txBody>
      </p:sp>
    </p:spTree>
    <p:extLst>
      <p:ext uri="{BB962C8B-B14F-4D97-AF65-F5344CB8AC3E}">
        <p14:creationId xmlns:p14="http://schemas.microsoft.com/office/powerpoint/2010/main" val="207563161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Egyptian Women</a:t>
            </a:r>
            <a:endParaRPr lang="en-US" dirty="0"/>
          </a:p>
        </p:txBody>
      </p:sp>
      <p:sp>
        <p:nvSpPr>
          <p:cNvPr id="3" name="Content Placeholder 2"/>
          <p:cNvSpPr>
            <a:spLocks noGrp="1"/>
          </p:cNvSpPr>
          <p:nvPr>
            <p:ph type="body" sz="half" idx="2"/>
          </p:nvPr>
        </p:nvSpPr>
        <p:spPr>
          <a:xfrm>
            <a:off x="725487" y="2618815"/>
            <a:ext cx="3792537" cy="3635184"/>
          </a:xfrm>
        </p:spPr>
        <p:txBody>
          <a:bodyPr/>
          <a:lstStyle/>
          <a:p>
            <a:pPr marL="285750" indent="-285750" algn="l">
              <a:buFont typeface="Arial"/>
              <a:buChar char="•"/>
            </a:pPr>
            <a:r>
              <a:rPr lang="en-US" dirty="0" smtClean="0"/>
              <a:t>Women in Egypt tended to enjoy more a higher class and greater independence compared to other women of the ancient world</a:t>
            </a:r>
          </a:p>
          <a:p>
            <a:pPr marL="285750" indent="-285750" algn="l">
              <a:buFont typeface="Arial"/>
              <a:buChar char="•"/>
            </a:pPr>
            <a:r>
              <a:rPr lang="en-US" b="1" dirty="0" smtClean="0"/>
              <a:t>Ramses II</a:t>
            </a:r>
            <a:r>
              <a:rPr lang="en-US" dirty="0" smtClean="0"/>
              <a:t>: “</a:t>
            </a:r>
            <a:r>
              <a:rPr lang="en-US" i="1" dirty="0" smtClean="0"/>
              <a:t>The foot of an Egyptian woman  may walk where it pleases her and no one way deny her</a:t>
            </a:r>
            <a:r>
              <a:rPr lang="en-US" dirty="0" smtClean="0"/>
              <a:t>”</a:t>
            </a:r>
          </a:p>
          <a:p>
            <a:pPr marL="285750" indent="-285750" algn="l">
              <a:buFont typeface="Arial"/>
              <a:buChar char="•"/>
            </a:pPr>
            <a:r>
              <a:rPr lang="en-US" dirty="0" smtClean="0"/>
              <a:t>Women could inherit property, enter business deals, buy and sell goods, go to court, and obtain a divorce</a:t>
            </a:r>
            <a:endParaRPr lang="en-US" dirty="0"/>
          </a:p>
        </p:txBody>
      </p:sp>
      <p:pic>
        <p:nvPicPr>
          <p:cNvPr id="5" name="Picture Placeholder 4" descr="Ancient Egyptian Clothes for Women.jpg"/>
          <p:cNvPicPr>
            <a:picLocks noGrp="1" noChangeAspect="1"/>
          </p:cNvPicPr>
          <p:nvPr>
            <p:ph type="pic" idx="1"/>
          </p:nvPr>
        </p:nvPicPr>
        <p:blipFill>
          <a:blip r:embed="rId2">
            <a:extLst>
              <a:ext uri="{28A0092B-C50C-407E-A947-70E740481C1C}">
                <a14:useLocalDpi xmlns:a14="http://schemas.microsoft.com/office/drawing/2010/main" val="0"/>
              </a:ext>
            </a:extLst>
          </a:blip>
          <a:srcRect t="991" b="991"/>
          <a:stretch>
            <a:fillRect/>
          </a:stretch>
        </p:blipFill>
        <p:spPr/>
      </p:pic>
    </p:spTree>
    <p:extLst>
      <p:ext uri="{BB962C8B-B14F-4D97-AF65-F5344CB8AC3E}">
        <p14:creationId xmlns:p14="http://schemas.microsoft.com/office/powerpoint/2010/main" val="367404202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Egyptian Women</a:t>
            </a:r>
            <a:endParaRPr lang="en-US" dirty="0"/>
          </a:p>
        </p:txBody>
      </p:sp>
      <p:sp>
        <p:nvSpPr>
          <p:cNvPr id="3" name="Content Placeholder 2"/>
          <p:cNvSpPr>
            <a:spLocks noGrp="1"/>
          </p:cNvSpPr>
          <p:nvPr>
            <p:ph idx="1"/>
          </p:nvPr>
        </p:nvSpPr>
        <p:spPr/>
        <p:txBody>
          <a:bodyPr/>
          <a:lstStyle/>
          <a:p>
            <a:r>
              <a:rPr lang="en-US" dirty="0" smtClean="0"/>
              <a:t>Women’s work was not confined to the home</a:t>
            </a:r>
          </a:p>
          <a:p>
            <a:r>
              <a:rPr lang="en-US" dirty="0" smtClean="0"/>
              <a:t>They manufactured perfume and textiles</a:t>
            </a:r>
          </a:p>
          <a:p>
            <a:r>
              <a:rPr lang="en-US" dirty="0" smtClean="0"/>
              <a:t>Managed farming estates and served as doctors</a:t>
            </a:r>
          </a:p>
          <a:p>
            <a:r>
              <a:rPr lang="en-US" dirty="0" smtClean="0"/>
              <a:t>They could enter priesthood </a:t>
            </a:r>
          </a:p>
          <a:p>
            <a:r>
              <a:rPr lang="en-US" dirty="0" smtClean="0"/>
              <a:t>However few women learned to read and write but if they did, they were not allowed to become scribes or hold government jobs</a:t>
            </a:r>
            <a:endParaRPr lang="en-US" dirty="0"/>
          </a:p>
        </p:txBody>
      </p:sp>
    </p:spTree>
    <p:extLst>
      <p:ext uri="{BB962C8B-B14F-4D97-AF65-F5344CB8AC3E}">
        <p14:creationId xmlns:p14="http://schemas.microsoft.com/office/powerpoint/2010/main" val="378067332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Advances in Learning</a:t>
            </a:r>
            <a:endParaRPr lang="en-US" dirty="0"/>
          </a:p>
        </p:txBody>
      </p:sp>
      <p:sp>
        <p:nvSpPr>
          <p:cNvPr id="3" name="Content Placeholder 2"/>
          <p:cNvSpPr>
            <a:spLocks noGrp="1"/>
          </p:cNvSpPr>
          <p:nvPr>
            <p:ph idx="1"/>
          </p:nvPr>
        </p:nvSpPr>
        <p:spPr/>
        <p:txBody>
          <a:bodyPr/>
          <a:lstStyle/>
          <a:p>
            <a:r>
              <a:rPr lang="en-US" dirty="0" smtClean="0"/>
              <a:t>Scribes kept records of ceremonies, taxes, and gifts</a:t>
            </a:r>
          </a:p>
          <a:p>
            <a:r>
              <a:rPr lang="en-US" dirty="0" smtClean="0"/>
              <a:t>Others served government officials or the pharaoh </a:t>
            </a:r>
          </a:p>
          <a:p>
            <a:r>
              <a:rPr lang="en-US" dirty="0" smtClean="0"/>
              <a:t>They required skills in mathematics, medicine, and engineering</a:t>
            </a:r>
            <a:endParaRPr lang="en-US" dirty="0"/>
          </a:p>
        </p:txBody>
      </p:sp>
    </p:spTree>
    <p:extLst>
      <p:ext uri="{BB962C8B-B14F-4D97-AF65-F5344CB8AC3E}">
        <p14:creationId xmlns:p14="http://schemas.microsoft.com/office/powerpoint/2010/main" val="318219961"/>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Records</a:t>
            </a:r>
            <a:endParaRPr lang="en-US" dirty="0"/>
          </a:p>
        </p:txBody>
      </p:sp>
      <p:sp>
        <p:nvSpPr>
          <p:cNvPr id="3" name="Content Placeholder 2"/>
          <p:cNvSpPr>
            <a:spLocks noGrp="1"/>
          </p:cNvSpPr>
          <p:nvPr>
            <p:ph type="body" sz="half" idx="2"/>
          </p:nvPr>
        </p:nvSpPr>
        <p:spPr/>
        <p:txBody>
          <a:bodyPr>
            <a:normAutofit/>
          </a:bodyPr>
          <a:lstStyle/>
          <a:p>
            <a:pPr marL="285750" indent="-285750" algn="l">
              <a:buFont typeface="Arial"/>
              <a:buChar char="•"/>
            </a:pPr>
            <a:r>
              <a:rPr lang="en-US" dirty="0" smtClean="0"/>
              <a:t>Egyptians developed many writing systems</a:t>
            </a:r>
          </a:p>
          <a:p>
            <a:pPr marL="285750" indent="-285750" algn="l">
              <a:buFont typeface="Arial"/>
              <a:buChar char="•"/>
            </a:pPr>
            <a:r>
              <a:rPr lang="en-US" dirty="0" smtClean="0"/>
              <a:t>One of the first was </a:t>
            </a:r>
            <a:r>
              <a:rPr lang="en-US" b="1" dirty="0" smtClean="0"/>
              <a:t>hieroglyphics</a:t>
            </a:r>
            <a:r>
              <a:rPr lang="en-US" dirty="0" smtClean="0"/>
              <a:t> – a system in which symbols or pictures represent objects, concepts, or sounds</a:t>
            </a:r>
          </a:p>
        </p:txBody>
      </p:sp>
      <p:pic>
        <p:nvPicPr>
          <p:cNvPr id="5" name="Picture Placeholder 4" descr="511px-Papyrus_Ani_curs_hiero.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30136681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Records</a:t>
            </a:r>
            <a:endParaRPr lang="en-US" dirty="0"/>
          </a:p>
        </p:txBody>
      </p:sp>
      <p:sp>
        <p:nvSpPr>
          <p:cNvPr id="3" name="Text Placeholder 2"/>
          <p:cNvSpPr>
            <a:spLocks noGrp="1"/>
          </p:cNvSpPr>
          <p:nvPr>
            <p:ph type="body" sz="half" idx="2"/>
          </p:nvPr>
        </p:nvSpPr>
        <p:spPr/>
        <p:txBody>
          <a:bodyPr/>
          <a:lstStyle/>
          <a:p>
            <a:pPr marL="285750" indent="-285750" algn="l">
              <a:buFont typeface="Arial"/>
              <a:buChar char="•"/>
            </a:pPr>
            <a:r>
              <a:rPr lang="en-US" dirty="0"/>
              <a:t>They also developed </a:t>
            </a:r>
            <a:r>
              <a:rPr lang="en-US" b="1" dirty="0"/>
              <a:t>hieratic</a:t>
            </a:r>
            <a:r>
              <a:rPr lang="en-US" dirty="0"/>
              <a:t> – a simpler script for everyday use, sort of a cursive form of writing by simplifying shapes of the hieroglyphs </a:t>
            </a:r>
          </a:p>
        </p:txBody>
      </p:sp>
      <p:pic>
        <p:nvPicPr>
          <p:cNvPr id="5" name="Picture Placeholder 4" descr="Neni_hieratic.gif"/>
          <p:cNvPicPr>
            <a:picLocks noGrp="1" noChangeAspect="1"/>
          </p:cNvPicPr>
          <p:nvPr>
            <p:ph type="pic" idx="1"/>
          </p:nvPr>
        </p:nvPicPr>
        <p:blipFill>
          <a:blip r:embed="rId2">
            <a:extLst>
              <a:ext uri="{28A0092B-C50C-407E-A947-70E740481C1C}">
                <a14:useLocalDpi xmlns:a14="http://schemas.microsoft.com/office/drawing/2010/main" val="0"/>
              </a:ext>
            </a:extLst>
          </a:blip>
          <a:srcRect t="-6056" b="-6056"/>
          <a:stretch>
            <a:fillRect/>
          </a:stretch>
        </p:blipFill>
        <p:spPr>
          <a:xfrm>
            <a:off x="4829175" y="865188"/>
            <a:ext cx="3422650" cy="4708525"/>
          </a:xfrm>
        </p:spPr>
      </p:pic>
    </p:spTree>
    <p:extLst>
      <p:ext uri="{BB962C8B-B14F-4D97-AF65-F5344CB8AC3E}">
        <p14:creationId xmlns:p14="http://schemas.microsoft.com/office/powerpoint/2010/main" val="178710167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Written Records</a:t>
            </a:r>
            <a:endParaRPr lang="en-US" dirty="0"/>
          </a:p>
        </p:txBody>
      </p:sp>
      <p:sp>
        <p:nvSpPr>
          <p:cNvPr id="3" name="Text Placeholder 2"/>
          <p:cNvSpPr>
            <a:spLocks noGrp="1"/>
          </p:cNvSpPr>
          <p:nvPr>
            <p:ph type="subTitle" idx="1"/>
          </p:nvPr>
        </p:nvSpPr>
        <p:spPr/>
        <p:txBody>
          <a:bodyPr/>
          <a:lstStyle/>
          <a:p>
            <a:pPr marL="285750" indent="-285750" algn="l">
              <a:buFont typeface="Arial"/>
              <a:buChar char="•"/>
            </a:pPr>
            <a:r>
              <a:rPr lang="en-US" dirty="0"/>
              <a:t>There was also </a:t>
            </a:r>
            <a:r>
              <a:rPr lang="en-US" b="1" dirty="0"/>
              <a:t>demotic</a:t>
            </a:r>
            <a:r>
              <a:rPr lang="en-US" dirty="0"/>
              <a:t> – this replaced </a:t>
            </a:r>
            <a:r>
              <a:rPr lang="en-US" dirty="0" smtClean="0"/>
              <a:t>hieratic</a:t>
            </a:r>
            <a:endParaRPr lang="en-US" dirty="0"/>
          </a:p>
        </p:txBody>
      </p:sp>
      <p:pic>
        <p:nvPicPr>
          <p:cNvPr id="5" name="Picture Placeholder 4" descr="demotic_sampl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250" b="10250"/>
          <a:stretch>
            <a:fillRect/>
          </a:stretch>
        </p:blipFill>
        <p:spPr/>
      </p:pic>
    </p:spTree>
    <p:extLst>
      <p:ext uri="{BB962C8B-B14F-4D97-AF65-F5344CB8AC3E}">
        <p14:creationId xmlns:p14="http://schemas.microsoft.com/office/powerpoint/2010/main" val="31467897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Sumer</a:t>
            </a:r>
            <a:endParaRPr lang="en-US" dirty="0"/>
          </a:p>
        </p:txBody>
      </p:sp>
      <p:pic>
        <p:nvPicPr>
          <p:cNvPr id="4" name="Content Placeholder 3" descr="Uruk.jpg"/>
          <p:cNvPicPr>
            <a:picLocks noGrp="1" noChangeAspect="1"/>
          </p:cNvPicPr>
          <p:nvPr>
            <p:ph idx="1"/>
          </p:nvPr>
        </p:nvPicPr>
        <p:blipFill>
          <a:blip r:embed="rId2">
            <a:extLst>
              <a:ext uri="{28A0092B-C50C-407E-A947-70E740481C1C}">
                <a14:useLocalDpi xmlns:a14="http://schemas.microsoft.com/office/drawing/2010/main" val="0"/>
              </a:ext>
            </a:extLst>
          </a:blip>
          <a:srcRect t="2963" b="2963"/>
          <a:stretch>
            <a:fillRect/>
          </a:stretch>
        </p:blipFill>
        <p:spPr/>
      </p:pic>
    </p:spTree>
    <p:extLst>
      <p:ext uri="{BB962C8B-B14F-4D97-AF65-F5344CB8AC3E}">
        <p14:creationId xmlns:p14="http://schemas.microsoft.com/office/powerpoint/2010/main" val="35090510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Records</a:t>
            </a:r>
            <a:endParaRPr lang="en-US" dirty="0"/>
          </a:p>
        </p:txBody>
      </p:sp>
      <p:sp>
        <p:nvSpPr>
          <p:cNvPr id="3" name="Content Placeholder 2"/>
          <p:cNvSpPr>
            <a:spLocks noGrp="1"/>
          </p:cNvSpPr>
          <p:nvPr>
            <p:ph type="body" sz="half" idx="2"/>
          </p:nvPr>
        </p:nvSpPr>
        <p:spPr/>
        <p:txBody>
          <a:bodyPr/>
          <a:lstStyle/>
          <a:p>
            <a:pPr marL="285750" indent="-285750" algn="l">
              <a:buFont typeface="Arial"/>
              <a:buChar char="•"/>
            </a:pPr>
            <a:r>
              <a:rPr lang="en-US" dirty="0" smtClean="0"/>
              <a:t>Eventually Egyptians learned to make </a:t>
            </a:r>
            <a:r>
              <a:rPr lang="en-US" b="1" dirty="0" smtClean="0"/>
              <a:t>papyrus</a:t>
            </a:r>
            <a:r>
              <a:rPr lang="en-US" dirty="0" smtClean="0"/>
              <a:t> which is a plant that grows along the banks of the Nile</a:t>
            </a:r>
          </a:p>
          <a:p>
            <a:pPr marL="285750" indent="-285750" algn="l">
              <a:buFont typeface="Arial"/>
              <a:buChar char="•"/>
            </a:pPr>
            <a:r>
              <a:rPr lang="en-US" dirty="0" smtClean="0"/>
              <a:t>This was much easier then chiseling words onto stone</a:t>
            </a:r>
          </a:p>
          <a:p>
            <a:pPr marL="285750" indent="-285750" algn="l">
              <a:buFont typeface="Arial"/>
              <a:buChar char="•"/>
            </a:pPr>
            <a:r>
              <a:rPr lang="en-US" dirty="0" smtClean="0"/>
              <a:t>Now scribes could write cursive scripts with reed pends and ink on the smooth surface of the papyrus</a:t>
            </a:r>
            <a:endParaRPr lang="en-US" dirty="0"/>
          </a:p>
        </p:txBody>
      </p:sp>
      <p:pic>
        <p:nvPicPr>
          <p:cNvPr id="5" name="Picture Placeholder 4" descr="papyrus_66a.gif"/>
          <p:cNvPicPr>
            <a:picLocks noGrp="1" noChangeAspect="1"/>
          </p:cNvPicPr>
          <p:nvPr>
            <p:ph type="pic" idx="1"/>
          </p:nvPr>
        </p:nvPicPr>
        <p:blipFill>
          <a:blip r:embed="rId2">
            <a:extLst>
              <a:ext uri="{28A0092B-C50C-407E-A947-70E740481C1C}">
                <a14:useLocalDpi xmlns:a14="http://schemas.microsoft.com/office/drawing/2010/main" val="0"/>
              </a:ext>
            </a:extLst>
          </a:blip>
          <a:srcRect l="8408" r="8408"/>
          <a:stretch>
            <a:fillRect/>
          </a:stretch>
        </p:blipFill>
        <p:spPr/>
      </p:pic>
    </p:spTree>
    <p:extLst>
      <p:ext uri="{BB962C8B-B14F-4D97-AF65-F5344CB8AC3E}">
        <p14:creationId xmlns:p14="http://schemas.microsoft.com/office/powerpoint/2010/main" val="1547908491"/>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Rosetta Stone</a:t>
            </a:r>
            <a:endParaRPr lang="en-US" dirty="0"/>
          </a:p>
        </p:txBody>
      </p:sp>
      <p:sp>
        <p:nvSpPr>
          <p:cNvPr id="3" name="Content Placeholder 2"/>
          <p:cNvSpPr>
            <a:spLocks noGrp="1"/>
          </p:cNvSpPr>
          <p:nvPr>
            <p:ph idx="1"/>
          </p:nvPr>
        </p:nvSpPr>
        <p:spPr/>
        <p:txBody>
          <a:bodyPr/>
          <a:lstStyle/>
          <a:p>
            <a:r>
              <a:rPr lang="en-US" dirty="0" smtClean="0"/>
              <a:t>After Egyptian civilizations began to decline, their writing was also lost</a:t>
            </a:r>
          </a:p>
          <a:p>
            <a:r>
              <a:rPr lang="en-US" dirty="0" smtClean="0"/>
              <a:t>Not until the early 1800s did it resurface from the discovery of French scholar </a:t>
            </a:r>
            <a:r>
              <a:rPr lang="en-US" b="1" dirty="0" smtClean="0"/>
              <a:t>Jean Champollion</a:t>
            </a:r>
          </a:p>
          <a:p>
            <a:r>
              <a:rPr lang="en-US" dirty="0" smtClean="0"/>
              <a:t>He </a:t>
            </a:r>
            <a:r>
              <a:rPr lang="en-US" b="1" dirty="0" smtClean="0"/>
              <a:t>deciphered</a:t>
            </a:r>
            <a:r>
              <a:rPr lang="en-US" dirty="0" smtClean="0"/>
              <a:t> (figured out the meaning of) the passage written on the </a:t>
            </a:r>
            <a:r>
              <a:rPr lang="en-US" b="1" dirty="0" smtClean="0"/>
              <a:t>Rosetta Stone</a:t>
            </a:r>
            <a:endParaRPr lang="en-US" dirty="0" smtClean="0"/>
          </a:p>
        </p:txBody>
      </p:sp>
    </p:spTree>
    <p:extLst>
      <p:ext uri="{BB962C8B-B14F-4D97-AF65-F5344CB8AC3E}">
        <p14:creationId xmlns:p14="http://schemas.microsoft.com/office/powerpoint/2010/main" val="3756556190"/>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Rosetta Stone</a:t>
            </a:r>
            <a:endParaRPr lang="en-US" dirty="0"/>
          </a:p>
        </p:txBody>
      </p:sp>
      <p:sp>
        <p:nvSpPr>
          <p:cNvPr id="5" name="Text Placeholder 4"/>
          <p:cNvSpPr>
            <a:spLocks noGrp="1"/>
          </p:cNvSpPr>
          <p:nvPr>
            <p:ph type="body" sz="half" idx="2"/>
          </p:nvPr>
        </p:nvSpPr>
        <p:spPr/>
        <p:txBody>
          <a:bodyPr>
            <a:normAutofit/>
          </a:bodyPr>
          <a:lstStyle/>
          <a:p>
            <a:pPr marL="285750" indent="-285750" algn="l">
              <a:buFont typeface="Arial"/>
              <a:buChar char="•"/>
            </a:pPr>
            <a:r>
              <a:rPr lang="en-US" sz="2400" dirty="0"/>
              <a:t>The </a:t>
            </a:r>
            <a:r>
              <a:rPr lang="en-US" sz="2400" b="1" dirty="0"/>
              <a:t>Rosetta Stone</a:t>
            </a:r>
            <a:r>
              <a:rPr lang="en-US" sz="2400" dirty="0"/>
              <a:t> is a flat, black stone which had hieroglyphics, demotic, and Greek scripts written on </a:t>
            </a:r>
            <a:r>
              <a:rPr lang="en-US" sz="2400" dirty="0" smtClean="0"/>
              <a:t>it</a:t>
            </a:r>
            <a:endParaRPr lang="en-US" sz="2400" dirty="0"/>
          </a:p>
        </p:txBody>
      </p:sp>
      <p:pic>
        <p:nvPicPr>
          <p:cNvPr id="6" name="Picture Placeholder 5" descr="Copy_of_Rosetta_Stone.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61" r="1261"/>
          <a:stretch>
            <a:fillRect/>
          </a:stretch>
        </p:blipFill>
        <p:spPr/>
      </p:pic>
    </p:spTree>
    <p:extLst>
      <p:ext uri="{BB962C8B-B14F-4D97-AF65-F5344CB8AC3E}">
        <p14:creationId xmlns:p14="http://schemas.microsoft.com/office/powerpoint/2010/main" val="404962743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&amp; Mathematics</a:t>
            </a:r>
            <a:endParaRPr lang="en-US" dirty="0"/>
          </a:p>
        </p:txBody>
      </p:sp>
      <p:sp>
        <p:nvSpPr>
          <p:cNvPr id="3" name="Content Placeholder 2"/>
          <p:cNvSpPr>
            <a:spLocks noGrp="1"/>
          </p:cNvSpPr>
          <p:nvPr>
            <p:ph idx="1"/>
          </p:nvPr>
        </p:nvSpPr>
        <p:spPr/>
        <p:txBody>
          <a:bodyPr>
            <a:normAutofit/>
          </a:bodyPr>
          <a:lstStyle/>
          <a:p>
            <a:r>
              <a:rPr lang="en-US" dirty="0" smtClean="0"/>
              <a:t>Egyptians had vast knowledge in medicine, astronomy, and mathematics</a:t>
            </a:r>
          </a:p>
          <a:p>
            <a:r>
              <a:rPr lang="en-US" dirty="0" smtClean="0"/>
              <a:t>Doctors performed complex surgical operations and they prescribed certain plants as medicine – anise, castor beans, and saffron</a:t>
            </a:r>
          </a:p>
        </p:txBody>
      </p:sp>
    </p:spTree>
    <p:extLst>
      <p:ext uri="{BB962C8B-B14F-4D97-AF65-F5344CB8AC3E}">
        <p14:creationId xmlns:p14="http://schemas.microsoft.com/office/powerpoint/2010/main" val="168272218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4686647"/>
            <a:ext cx="8095130" cy="624702"/>
          </a:xfrm>
        </p:spPr>
        <p:txBody>
          <a:bodyPr/>
          <a:lstStyle/>
          <a:p>
            <a:r>
              <a:rPr lang="en-US" dirty="0" smtClean="0"/>
              <a:t>Astronomy </a:t>
            </a:r>
            <a:endParaRPr lang="en-US" dirty="0"/>
          </a:p>
        </p:txBody>
      </p:sp>
      <p:sp>
        <p:nvSpPr>
          <p:cNvPr id="7" name="Subtitle 6"/>
          <p:cNvSpPr>
            <a:spLocks noGrp="1"/>
          </p:cNvSpPr>
          <p:nvPr>
            <p:ph type="subTitle" idx="1"/>
          </p:nvPr>
        </p:nvSpPr>
        <p:spPr>
          <a:xfrm>
            <a:off x="524435" y="5311349"/>
            <a:ext cx="8095130" cy="1340665"/>
          </a:xfrm>
        </p:spPr>
        <p:txBody>
          <a:bodyPr>
            <a:normAutofit/>
          </a:bodyPr>
          <a:lstStyle/>
          <a:p>
            <a:pPr marL="285750" indent="-285750" algn="l">
              <a:buFont typeface="Arial"/>
              <a:buChar char="•"/>
            </a:pPr>
            <a:r>
              <a:rPr lang="en-US" sz="2000" dirty="0"/>
              <a:t>Priest-astronomers studied the skies/heavens, mapped constellations and charted the movements of the </a:t>
            </a:r>
            <a:r>
              <a:rPr lang="en-US" sz="2000" dirty="0" smtClean="0"/>
              <a:t>planets</a:t>
            </a:r>
            <a:endParaRPr lang="en-US" sz="2000" dirty="0"/>
          </a:p>
        </p:txBody>
      </p:sp>
      <p:pic>
        <p:nvPicPr>
          <p:cNvPr id="6" name="Picture Placeholder 5" descr="Nut-Shu.g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53" b="1753"/>
          <a:stretch>
            <a:fillRect/>
          </a:stretch>
        </p:blipFill>
        <p:spPr/>
      </p:pic>
    </p:spTree>
    <p:extLst>
      <p:ext uri="{BB962C8B-B14F-4D97-AF65-F5344CB8AC3E}">
        <p14:creationId xmlns:p14="http://schemas.microsoft.com/office/powerpoint/2010/main" val="3116790578"/>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Calendars </a:t>
            </a:r>
            <a:endParaRPr lang="en-US" dirty="0"/>
          </a:p>
        </p:txBody>
      </p:sp>
      <p:sp>
        <p:nvSpPr>
          <p:cNvPr id="3" name="Subtitle 2"/>
          <p:cNvSpPr>
            <a:spLocks noGrp="1"/>
          </p:cNvSpPr>
          <p:nvPr>
            <p:ph type="subTitle" idx="1"/>
          </p:nvPr>
        </p:nvSpPr>
        <p:spPr>
          <a:xfrm>
            <a:off x="524435" y="5791199"/>
            <a:ext cx="8095130" cy="875933"/>
          </a:xfrm>
        </p:spPr>
        <p:txBody>
          <a:bodyPr>
            <a:normAutofit/>
          </a:bodyPr>
          <a:lstStyle/>
          <a:p>
            <a:pPr marL="285750" indent="-285750" algn="l">
              <a:buFont typeface="Arial"/>
              <a:buChar char="•"/>
            </a:pPr>
            <a:r>
              <a:rPr lang="en-US" sz="2000" dirty="0"/>
              <a:t>As a result their calendar </a:t>
            </a:r>
            <a:r>
              <a:rPr lang="en-US" sz="2000"/>
              <a:t>included </a:t>
            </a:r>
            <a:r>
              <a:rPr lang="en-US" sz="2000" smtClean="0"/>
              <a:t>12 </a:t>
            </a:r>
            <a:r>
              <a:rPr lang="en-US" sz="2000" dirty="0" smtClean="0"/>
              <a:t>months, 30 days each, 5 days added at the end of each year</a:t>
            </a:r>
            <a:endParaRPr lang="en-US" sz="2000" dirty="0"/>
          </a:p>
          <a:p>
            <a:pPr marL="285750" indent="-285750" algn="l">
              <a:buFont typeface="Arial"/>
              <a:buChar char="•"/>
            </a:pPr>
            <a:endParaRPr lang="en-US" sz="2000" dirty="0"/>
          </a:p>
        </p:txBody>
      </p:sp>
      <p:pic>
        <p:nvPicPr>
          <p:cNvPr id="5" name="Picture Placeholder 4" descr="egyptian-calendar-4000BC-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736" b="16736"/>
          <a:stretch>
            <a:fillRect/>
          </a:stretch>
        </p:blipFill>
        <p:spPr/>
      </p:pic>
    </p:spTree>
    <p:extLst>
      <p:ext uri="{BB962C8B-B14F-4D97-AF65-F5344CB8AC3E}">
        <p14:creationId xmlns:p14="http://schemas.microsoft.com/office/powerpoint/2010/main" val="284077637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&amp; Mathematics</a:t>
            </a:r>
            <a:endParaRPr lang="en-US" dirty="0"/>
          </a:p>
        </p:txBody>
      </p:sp>
      <p:sp>
        <p:nvSpPr>
          <p:cNvPr id="3" name="Content Placeholder 2"/>
          <p:cNvSpPr>
            <a:spLocks noGrp="1"/>
          </p:cNvSpPr>
          <p:nvPr>
            <p:ph idx="1"/>
          </p:nvPr>
        </p:nvSpPr>
        <p:spPr/>
        <p:txBody>
          <a:bodyPr/>
          <a:lstStyle/>
          <a:p>
            <a:r>
              <a:rPr lang="en-US" dirty="0" smtClean="0"/>
              <a:t>Mathematics was developed because of practical problems the Egyptians faced</a:t>
            </a:r>
          </a:p>
          <a:p>
            <a:r>
              <a:rPr lang="en-US" dirty="0" smtClean="0"/>
              <a:t>They redrew the boundaries of their fields each year by surveying the land because of the flooding of the Nile; eventually inventing geometry</a:t>
            </a:r>
          </a:p>
          <a:p>
            <a:r>
              <a:rPr lang="en-US" dirty="0" smtClean="0"/>
              <a:t>Geometry was also used by engineers to calculate the exact size and location of each block of stone for the construction of the pyramid or temple</a:t>
            </a:r>
          </a:p>
        </p:txBody>
      </p:sp>
    </p:spTree>
    <p:extLst>
      <p:ext uri="{BB962C8B-B14F-4D97-AF65-F5344CB8AC3E}">
        <p14:creationId xmlns:p14="http://schemas.microsoft.com/office/powerpoint/2010/main" val="119177719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4666672"/>
            <a:ext cx="8095130" cy="579348"/>
          </a:xfrm>
        </p:spPr>
        <p:txBody>
          <a:bodyPr/>
          <a:lstStyle/>
          <a:p>
            <a:r>
              <a:rPr lang="en-US" dirty="0" smtClean="0"/>
              <a:t>Arts &amp; Literature</a:t>
            </a:r>
            <a:endParaRPr lang="en-US" dirty="0"/>
          </a:p>
        </p:txBody>
      </p:sp>
      <p:sp>
        <p:nvSpPr>
          <p:cNvPr id="3" name="Content Placeholder 2"/>
          <p:cNvSpPr>
            <a:spLocks noGrp="1"/>
          </p:cNvSpPr>
          <p:nvPr>
            <p:ph type="subTitle" idx="1"/>
          </p:nvPr>
        </p:nvSpPr>
        <p:spPr>
          <a:xfrm>
            <a:off x="524435" y="5246019"/>
            <a:ext cx="8095130" cy="1451349"/>
          </a:xfrm>
        </p:spPr>
        <p:txBody>
          <a:bodyPr>
            <a:normAutofit/>
          </a:bodyPr>
          <a:lstStyle/>
          <a:p>
            <a:pPr marL="285750" indent="-285750" algn="l">
              <a:buFont typeface="Arial"/>
              <a:buChar char="•"/>
            </a:pPr>
            <a:r>
              <a:rPr lang="en-US" sz="2000" dirty="0" smtClean="0"/>
              <a:t>Art included statues, wall paintings in tombs, and carvings on temples </a:t>
            </a:r>
          </a:p>
          <a:p>
            <a:pPr marL="285750" indent="-285750" algn="l">
              <a:buFont typeface="Arial"/>
              <a:buChar char="•"/>
            </a:pPr>
            <a:r>
              <a:rPr lang="en-US" sz="2000" dirty="0" smtClean="0"/>
              <a:t>They show everyday scenes: trade, farming, family life, or religious ceremonies, and victories in battle</a:t>
            </a:r>
          </a:p>
        </p:txBody>
      </p:sp>
      <p:pic>
        <p:nvPicPr>
          <p:cNvPr id="5" name="Picture Placeholder 4" descr="Sowing-and-Ploughing-in-the-Fields-wall-painting.-Tomb-of-Sennedjem-13th-century-B.C..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061" b="9061"/>
          <a:stretch>
            <a:fillRect/>
          </a:stretch>
        </p:blipFill>
        <p:spPr/>
      </p:pic>
    </p:spTree>
    <p:extLst>
      <p:ext uri="{BB962C8B-B14F-4D97-AF65-F5344CB8AC3E}">
        <p14:creationId xmlns:p14="http://schemas.microsoft.com/office/powerpoint/2010/main" val="63501321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179970"/>
            <a:ext cx="8095130" cy="624702"/>
          </a:xfrm>
        </p:spPr>
        <p:txBody>
          <a:bodyPr/>
          <a:lstStyle/>
          <a:p>
            <a:r>
              <a:rPr lang="en-US" dirty="0" smtClean="0"/>
              <a:t>Art &amp; Literature</a:t>
            </a:r>
            <a:endParaRPr lang="en-US" dirty="0"/>
          </a:p>
        </p:txBody>
      </p:sp>
      <p:sp>
        <p:nvSpPr>
          <p:cNvPr id="3" name="Subtitle 2"/>
          <p:cNvSpPr>
            <a:spLocks noGrp="1"/>
          </p:cNvSpPr>
          <p:nvPr>
            <p:ph type="subTitle" idx="1"/>
          </p:nvPr>
        </p:nvSpPr>
        <p:spPr>
          <a:xfrm>
            <a:off x="524435" y="4777356"/>
            <a:ext cx="8095130" cy="1920013"/>
          </a:xfrm>
        </p:spPr>
        <p:txBody>
          <a:bodyPr>
            <a:noAutofit/>
          </a:bodyPr>
          <a:lstStyle/>
          <a:p>
            <a:pPr marL="285750" indent="-285750" algn="l">
              <a:buFont typeface="Arial"/>
              <a:buChar char="•"/>
            </a:pPr>
            <a:r>
              <a:rPr lang="en-US" sz="2000" dirty="0"/>
              <a:t>Gods and pharaohs  were much larger than other figures because size indicated the subject’s importance not size in real life</a:t>
            </a:r>
          </a:p>
          <a:p>
            <a:pPr marL="285750" indent="-285750" algn="l">
              <a:buFont typeface="Arial"/>
              <a:buChar char="•"/>
            </a:pPr>
            <a:r>
              <a:rPr lang="en-US" sz="2000" dirty="0"/>
              <a:t>People were depicted with their heads and limbs in profile but their eyes and shoulders facing the viewer</a:t>
            </a:r>
          </a:p>
          <a:p>
            <a:pPr marL="285750" indent="-285750" algn="l">
              <a:buFont typeface="Arial"/>
              <a:buChar char="•"/>
            </a:pPr>
            <a:endParaRPr lang="en-US" sz="2000" dirty="0"/>
          </a:p>
        </p:txBody>
      </p:sp>
      <p:pic>
        <p:nvPicPr>
          <p:cNvPr id="5" name="Picture Placeholder 4" descr="050216_rfoster_mp_his_egypt0048.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90" r="2690"/>
          <a:stretch>
            <a:fillRect/>
          </a:stretch>
        </p:blipFill>
        <p:spPr/>
      </p:pic>
    </p:spTree>
    <p:extLst>
      <p:ext uri="{BB962C8B-B14F-4D97-AF65-F5344CB8AC3E}">
        <p14:creationId xmlns:p14="http://schemas.microsoft.com/office/powerpoint/2010/main" val="136256507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511" y="0"/>
            <a:ext cx="8095130" cy="615359"/>
          </a:xfrm>
        </p:spPr>
        <p:txBody>
          <a:bodyPr/>
          <a:lstStyle/>
          <a:p>
            <a:r>
              <a:rPr lang="en-US" dirty="0" smtClean="0"/>
              <a:t>Art &amp; Literature</a:t>
            </a:r>
            <a:endParaRPr lang="en-US" dirty="0"/>
          </a:p>
        </p:txBody>
      </p:sp>
      <p:sp>
        <p:nvSpPr>
          <p:cNvPr id="3" name="Content Placeholder 2"/>
          <p:cNvSpPr>
            <a:spLocks noGrp="1"/>
          </p:cNvSpPr>
          <p:nvPr>
            <p:ph type="subTitle" idx="1"/>
          </p:nvPr>
        </p:nvSpPr>
        <p:spPr>
          <a:xfrm>
            <a:off x="524435" y="4792474"/>
            <a:ext cx="8095130" cy="1505926"/>
          </a:xfrm>
        </p:spPr>
        <p:txBody>
          <a:bodyPr>
            <a:noAutofit/>
          </a:bodyPr>
          <a:lstStyle/>
          <a:p>
            <a:pPr marL="285750" indent="-285750" algn="l">
              <a:buFont typeface="Arial"/>
              <a:buChar char="•"/>
            </a:pPr>
            <a:r>
              <a:rPr lang="en-US" sz="2400" dirty="0" smtClean="0"/>
              <a:t>Statues showed people in stiff, standard poses</a:t>
            </a:r>
          </a:p>
          <a:p>
            <a:pPr marL="285750" indent="-285750" algn="l">
              <a:buFont typeface="Arial"/>
              <a:buChar char="•"/>
            </a:pPr>
            <a:r>
              <a:rPr lang="en-US" sz="2400" dirty="0" smtClean="0"/>
              <a:t>Some have human bodies with animal heads</a:t>
            </a:r>
          </a:p>
          <a:p>
            <a:pPr marL="285750" indent="-285750" algn="l">
              <a:buFont typeface="Arial"/>
              <a:buChar char="•"/>
            </a:pPr>
            <a:r>
              <a:rPr lang="en-US" sz="2400" dirty="0" smtClean="0"/>
              <a:t>The Sphinx at Giza portrays an early pharaoh as a powerful lion-man</a:t>
            </a:r>
            <a:endParaRPr lang="en-US" sz="2400" dirty="0"/>
          </a:p>
        </p:txBody>
      </p:sp>
      <p:pic>
        <p:nvPicPr>
          <p:cNvPr id="5" name="Picture Placeholder 4" descr="sphinx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735" b="6735"/>
          <a:stretch>
            <a:fillRect/>
          </a:stretch>
        </p:blipFill>
        <p:spPr/>
      </p:pic>
    </p:spTree>
    <p:extLst>
      <p:ext uri="{BB962C8B-B14F-4D97-AF65-F5344CB8AC3E}">
        <p14:creationId xmlns:p14="http://schemas.microsoft.com/office/powerpoint/2010/main" val="207240176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1311</TotalTime>
  <Words>5306</Words>
  <Application>Microsoft Macintosh PowerPoint</Application>
  <PresentationFormat>On-screen Show (4:3)</PresentationFormat>
  <Paragraphs>490</Paragraphs>
  <Slides>116</Slides>
  <Notes>0</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Venture</vt:lpstr>
      <vt:lpstr>Ancient Egypt &amp; the Middle East</vt:lpstr>
      <vt:lpstr>City-States of Ancient Sumer</vt:lpstr>
      <vt:lpstr>City-States of Ancient Sumer</vt:lpstr>
      <vt:lpstr>Geography Influences Fertile Crescent Civilization</vt:lpstr>
      <vt:lpstr>Fertile Crescent</vt:lpstr>
      <vt:lpstr>Organizing for Floods &amp; Irrigation </vt:lpstr>
      <vt:lpstr>Organizing for Floods &amp; Irrigation </vt:lpstr>
      <vt:lpstr>Sumerians Build Cities</vt:lpstr>
      <vt:lpstr>Ancient Sumer</vt:lpstr>
      <vt:lpstr>Sumerians Build Cities</vt:lpstr>
      <vt:lpstr>Complex Government</vt:lpstr>
      <vt:lpstr>Sumerian Society</vt:lpstr>
      <vt:lpstr>Sumerian Society</vt:lpstr>
      <vt:lpstr>Role of Women</vt:lpstr>
      <vt:lpstr>Sumerian Religion</vt:lpstr>
      <vt:lpstr>Sumerian Religion</vt:lpstr>
      <vt:lpstr>Sumerian Religion</vt:lpstr>
      <vt:lpstr>Sumerian Religion</vt:lpstr>
      <vt:lpstr>Writing</vt:lpstr>
      <vt:lpstr>Writing </vt:lpstr>
      <vt:lpstr>Legacy of Sumer</vt:lpstr>
      <vt:lpstr>Legacy of Sumer</vt:lpstr>
      <vt:lpstr>Legacy of Sumer</vt:lpstr>
      <vt:lpstr>Invaders, Traders, &amp; Empire Builders</vt:lpstr>
      <vt:lpstr>First Empires in Mesopotamia </vt:lpstr>
      <vt:lpstr>Sargon Builds the 1st Empire</vt:lpstr>
      <vt:lpstr>Hammurabi &amp; Babylon</vt:lpstr>
      <vt:lpstr>Hammurabi &amp; Babylon</vt:lpstr>
      <vt:lpstr>Civil Law</vt:lpstr>
      <vt:lpstr>Civil Law</vt:lpstr>
      <vt:lpstr>Criminal Law</vt:lpstr>
      <vt:lpstr>Other Accomplishments</vt:lpstr>
      <vt:lpstr>New Empires &amp; Ideas</vt:lpstr>
      <vt:lpstr>Hittite Empire</vt:lpstr>
      <vt:lpstr>Assyrians </vt:lpstr>
      <vt:lpstr>Assyrians </vt:lpstr>
      <vt:lpstr>Assyrians </vt:lpstr>
      <vt:lpstr>Nebuchadnezzar &amp; Babylon</vt:lpstr>
      <vt:lpstr>Babylon </vt:lpstr>
      <vt:lpstr>Babylon </vt:lpstr>
      <vt:lpstr>Hanging Gardens</vt:lpstr>
      <vt:lpstr>The Persians Empire</vt:lpstr>
      <vt:lpstr>Darius Unites the People</vt:lpstr>
      <vt:lpstr>Darius </vt:lpstr>
      <vt:lpstr>Improving Economic Life</vt:lpstr>
      <vt:lpstr>New Religion</vt:lpstr>
      <vt:lpstr>Zoroastrianism </vt:lpstr>
      <vt:lpstr>Contributions of the Phoenicians</vt:lpstr>
      <vt:lpstr>Phoenicians</vt:lpstr>
      <vt:lpstr>Establish an Alphabet</vt:lpstr>
      <vt:lpstr>Phoenician Alphabet</vt:lpstr>
      <vt:lpstr>Kingdom of the Nile</vt:lpstr>
      <vt:lpstr>Geography Helps Shape Egypt</vt:lpstr>
      <vt:lpstr>Yearly Floods</vt:lpstr>
      <vt:lpstr>Uniting Two Regions</vt:lpstr>
      <vt:lpstr>Upper &amp; Lower Egypt</vt:lpstr>
      <vt:lpstr>Uniting Two Regions</vt:lpstr>
      <vt:lpstr>The Old Kingdom</vt:lpstr>
      <vt:lpstr>The Old Kingdom</vt:lpstr>
      <vt:lpstr>The Old Kingdom</vt:lpstr>
      <vt:lpstr>The Great Pyramids</vt:lpstr>
      <vt:lpstr>Pyramids of Giza</vt:lpstr>
      <vt:lpstr>Middle Kingdom</vt:lpstr>
      <vt:lpstr>Middle Kingdom</vt:lpstr>
      <vt:lpstr>The New Kingdom</vt:lpstr>
      <vt:lpstr>Neighboring Battles</vt:lpstr>
      <vt:lpstr>Neighboring Battles</vt:lpstr>
      <vt:lpstr>Egypt Declines</vt:lpstr>
      <vt:lpstr>Egyptian Civilization</vt:lpstr>
      <vt:lpstr>Religion </vt:lpstr>
      <vt:lpstr>Religion </vt:lpstr>
      <vt:lpstr>Osiris &amp; Isis</vt:lpstr>
      <vt:lpstr>Religion </vt:lpstr>
      <vt:lpstr>Pharaoh Reshapes Religion</vt:lpstr>
      <vt:lpstr>Afterlife</vt:lpstr>
      <vt:lpstr>Weighing of the Heart</vt:lpstr>
      <vt:lpstr>Eater of the Dead</vt:lpstr>
      <vt:lpstr>Preparing the Dead</vt:lpstr>
      <vt:lpstr>Tomb of Tutankhamen</vt:lpstr>
      <vt:lpstr>King Tut</vt:lpstr>
      <vt:lpstr>Egyptian Society</vt:lpstr>
      <vt:lpstr>Farmers </vt:lpstr>
      <vt:lpstr>Changes to Social Structure </vt:lpstr>
      <vt:lpstr>Egyptian Women</vt:lpstr>
      <vt:lpstr>Egyptian Women</vt:lpstr>
      <vt:lpstr>Advances in Learning</vt:lpstr>
      <vt:lpstr>Written Records</vt:lpstr>
      <vt:lpstr>Written Records</vt:lpstr>
      <vt:lpstr>Written Records</vt:lpstr>
      <vt:lpstr>Written Records</vt:lpstr>
      <vt:lpstr>Rosetta Stone</vt:lpstr>
      <vt:lpstr>Rosetta Stone</vt:lpstr>
      <vt:lpstr>Science &amp; Mathematics</vt:lpstr>
      <vt:lpstr>Astronomy </vt:lpstr>
      <vt:lpstr>Calendars </vt:lpstr>
      <vt:lpstr>Science &amp; Mathematics</vt:lpstr>
      <vt:lpstr>Arts &amp; Literature</vt:lpstr>
      <vt:lpstr>Art &amp; Literature</vt:lpstr>
      <vt:lpstr>Art &amp; Literature</vt:lpstr>
      <vt:lpstr>Art &amp; Literature</vt:lpstr>
      <vt:lpstr>Roots of Judaism</vt:lpstr>
      <vt:lpstr>Ancient Israelites</vt:lpstr>
      <vt:lpstr>Ancient Israelites</vt:lpstr>
      <vt:lpstr>Early History</vt:lpstr>
      <vt:lpstr>God &amp; the Covenant</vt:lpstr>
      <vt:lpstr>God &amp; the Covenant </vt:lpstr>
      <vt:lpstr>Moses &amp; the Covenant </vt:lpstr>
      <vt:lpstr>Kingdom of Israel</vt:lpstr>
      <vt:lpstr>Kingdom of Israel</vt:lpstr>
      <vt:lpstr>Division &amp; Conquest </vt:lpstr>
      <vt:lpstr>Division &amp; Conquest</vt:lpstr>
      <vt:lpstr>Law &amp; Morality</vt:lpstr>
      <vt:lpstr>10 Commandments</vt:lpstr>
      <vt:lpstr>Ethics </vt:lpstr>
      <vt:lpstr>Maintaining the Beliefs</vt:lpstr>
      <vt:lpstr>Judaism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Egypt &amp; the Middle East</dc:title>
  <dc:creator>Jeton Amiti</dc:creator>
  <cp:lastModifiedBy>Jeton Amiti</cp:lastModifiedBy>
  <cp:revision>46</cp:revision>
  <dcterms:created xsi:type="dcterms:W3CDTF">2013-09-17T23:59:28Z</dcterms:created>
  <dcterms:modified xsi:type="dcterms:W3CDTF">2013-09-27T15:54:25Z</dcterms:modified>
</cp:coreProperties>
</file>