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483" autoAdjust="0"/>
  </p:normalViewPr>
  <p:slideViewPr>
    <p:cSldViewPr snapToGrid="0" snapToObjects="1">
      <p:cViewPr varScale="1">
        <p:scale>
          <a:sx n="87" d="100"/>
          <a:sy n="87" d="100"/>
        </p:scale>
        <p:origin x="-6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printerSettings" Target="printerSettings/printerSettings1.bin"/><Relationship Id="rId13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40" Type="http://schemas.openxmlformats.org/officeDocument/2006/relationships/viewProps" Target="viewProps.xml"/><Relationship Id="rId141" Type="http://schemas.openxmlformats.org/officeDocument/2006/relationships/theme" Target="theme/theme1.xml"/><Relationship Id="rId14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9/30/14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9/30/14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9/30/14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9/30/14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9.jpe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0.jpe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1.jpe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2.gif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3.jpe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5.jpe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6.jpe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7.jpe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8.jpeg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9.jpeg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2.jpe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0.jpeg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1.jpeg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2.jpeg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3.jpeg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4.jpeg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1.jpeg"/><Relationship Id="rId3" Type="http://schemas.openxmlformats.org/officeDocument/2006/relationships/image" Target="../media/image3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8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9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0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1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2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3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4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6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7.jp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8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9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9.jp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0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0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1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2.jpe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1.jpe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3.jpe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4.jpe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5.jpe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6.jpe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7.gif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8.jp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Ancient India &amp; China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2600 BCE – 550 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090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 Civilization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2600 BCE: the earliest South Asian civilization appeared in the </a:t>
            </a:r>
            <a:r>
              <a:rPr lang="en-US" b="1" dirty="0" smtClean="0"/>
              <a:t>Indus River Valley </a:t>
            </a:r>
            <a:endParaRPr lang="en-US" dirty="0" smtClean="0"/>
          </a:p>
          <a:p>
            <a:r>
              <a:rPr lang="en-US" dirty="0" smtClean="0"/>
              <a:t>Even though archaeologists have investigated many sites in India, they still have not yet found the names of many kinds or queens</a:t>
            </a:r>
          </a:p>
          <a:p>
            <a:r>
              <a:rPr lang="en-US" dirty="0" smtClean="0"/>
              <a:t>Whatever we have, it has been found on pieces of clay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8836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Religious Beliefs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1545188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Early Chinese prayed to many gods and nature spirits</a:t>
            </a:r>
          </a:p>
          <a:p>
            <a:pPr marL="285750" indent="-285750" algn="l">
              <a:buFont typeface="Arial"/>
              <a:buChar char="•"/>
            </a:pPr>
            <a:r>
              <a:rPr lang="en-US" b="1" dirty="0" smtClean="0"/>
              <a:t>Shang Di</a:t>
            </a:r>
            <a:r>
              <a:rPr lang="en-US" dirty="0" smtClean="0"/>
              <a:t> was the chief god and the king of China was seen as a link between the people and </a:t>
            </a:r>
            <a:r>
              <a:rPr lang="en-US" b="1" dirty="0" smtClean="0"/>
              <a:t>Shang Di</a:t>
            </a:r>
          </a:p>
        </p:txBody>
      </p:sp>
      <p:pic>
        <p:nvPicPr>
          <p:cNvPr id="5" name="Picture Placeholder 4" descr="chinese-new-year-chinatown-london-cc-lewishamdreamer-300h.jpg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39989" y="182435"/>
            <a:ext cx="3652594" cy="3652594"/>
          </a:xfrm>
        </p:spPr>
      </p:pic>
    </p:spTree>
    <p:extLst>
      <p:ext uri="{BB962C8B-B14F-4D97-AF65-F5344CB8AC3E}">
        <p14:creationId xmlns:p14="http://schemas.microsoft.com/office/powerpoint/2010/main" val="3604631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Beliefs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Gods did not respond to the prayers of mere mortals</a:t>
            </a:r>
          </a:p>
          <a:p>
            <a:r>
              <a:rPr lang="en-US" dirty="0" smtClean="0"/>
              <a:t>They only responded to greater people such as the ancestors of the king</a:t>
            </a:r>
          </a:p>
          <a:p>
            <a:r>
              <a:rPr lang="en-US" dirty="0" smtClean="0"/>
              <a:t>Therefore the Chinese would try to reach out to their deceased ancestors in order to communicate to the gods</a:t>
            </a:r>
          </a:p>
          <a:p>
            <a:r>
              <a:rPr lang="en-US" dirty="0" smtClean="0"/>
              <a:t>They called for good fortune to the family and they sacrificed food and other things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902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Belief Systems</a:t>
            </a:r>
            <a:endParaRPr lang="en-US" dirty="0"/>
          </a:p>
        </p:txBody>
      </p:sp>
      <p:pic>
        <p:nvPicPr>
          <p:cNvPr id="5" name="Picture Placeholder 4" descr="Confucius_Lao-tzu_and_Buddhist_Arhat_by_Ding_Yunpeng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000" b="1" dirty="0" smtClean="0"/>
              <a:t>Confucius</a:t>
            </a:r>
            <a:r>
              <a:rPr lang="en-US" sz="2000" dirty="0" smtClean="0"/>
              <a:t> and </a:t>
            </a:r>
            <a:r>
              <a:rPr lang="en-US" sz="2000" b="1" dirty="0" err="1" smtClean="0"/>
              <a:t>Laozi</a:t>
            </a:r>
            <a:r>
              <a:rPr lang="en-US" sz="2000" dirty="0" smtClean="0"/>
              <a:t> put forward ideas on how to restore social order and maintain harmony with nature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43222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Confucius </a:t>
            </a:r>
            <a:endParaRPr lang="en-US" dirty="0"/>
          </a:p>
        </p:txBody>
      </p:sp>
      <p:pic>
        <p:nvPicPr>
          <p:cNvPr id="5" name="Picture Placeholder 4" descr="8-Confucius3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4325367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Born in 551 BCE to a noble but poor family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He studied ancient texts to learn the rules of conduct 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For many years he wandered from court to court talking to rulers about how to govern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He then became a teach and built a reputation for his wisdom, therefore attracting many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384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Confucius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 never wrote down his ideas, instead his students wrote them for him</a:t>
            </a:r>
          </a:p>
          <a:p>
            <a:r>
              <a:rPr lang="en-US" dirty="0" smtClean="0"/>
              <a:t>They are collected together in the </a:t>
            </a:r>
            <a:r>
              <a:rPr lang="en-US" i="1" dirty="0" smtClean="0"/>
              <a:t>Analects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Confucius had little interest in spiritual matters</a:t>
            </a:r>
          </a:p>
          <a:p>
            <a:r>
              <a:rPr lang="en-US" dirty="0" smtClean="0"/>
              <a:t>He developed a </a:t>
            </a:r>
            <a:r>
              <a:rPr lang="en-US" b="1" dirty="0" smtClean="0"/>
              <a:t>philosophy</a:t>
            </a:r>
            <a:r>
              <a:rPr lang="en-US" dirty="0" smtClean="0"/>
              <a:t> (system of ideas) that was concerned with worldly goals especially ensuring social order &amp; good 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317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Five Relationships</a:t>
            </a:r>
            <a:endParaRPr lang="en-US" dirty="0"/>
          </a:p>
        </p:txBody>
      </p:sp>
      <p:pic>
        <p:nvPicPr>
          <p:cNvPr id="5" name="Picture Placeholder 4" descr="confucius5.gif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825" r="10056" b="7846"/>
          <a:stretch/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4229152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400" dirty="0" smtClean="0"/>
              <a:t>People had to accept their place in society to bring harmony</a:t>
            </a:r>
          </a:p>
          <a:p>
            <a:pPr marL="285750" indent="-285750" algn="l">
              <a:buFont typeface="Arial"/>
              <a:buChar char="•"/>
            </a:pPr>
            <a:r>
              <a:rPr lang="en-US" sz="2400" dirty="0" smtClean="0"/>
              <a:t>1: ruler to subject</a:t>
            </a:r>
          </a:p>
          <a:p>
            <a:pPr marL="285750" indent="-285750" algn="l">
              <a:buFont typeface="Arial"/>
              <a:buChar char="•"/>
            </a:pPr>
            <a:r>
              <a:rPr lang="en-US" sz="2400" dirty="0" smtClean="0"/>
              <a:t>2: parent to child</a:t>
            </a:r>
          </a:p>
          <a:p>
            <a:pPr marL="285750" indent="-285750" algn="l">
              <a:buFont typeface="Arial"/>
              <a:buChar char="•"/>
            </a:pPr>
            <a:r>
              <a:rPr lang="en-US" sz="2400" dirty="0" smtClean="0"/>
              <a:t>3: husband to wife</a:t>
            </a:r>
          </a:p>
          <a:p>
            <a:pPr marL="285750" indent="-285750" algn="l">
              <a:buFont typeface="Arial"/>
              <a:buChar char="•"/>
            </a:pPr>
            <a:r>
              <a:rPr lang="en-US" sz="2400" dirty="0" smtClean="0"/>
              <a:t>4: elder brother to younger brother</a:t>
            </a:r>
          </a:p>
          <a:p>
            <a:pPr marL="285750" indent="-285750" algn="l">
              <a:buFont typeface="Arial"/>
              <a:buChar char="•"/>
            </a:pPr>
            <a:r>
              <a:rPr lang="en-US" sz="2400" dirty="0" smtClean="0"/>
              <a:t>5: friend to friend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2685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None of the relationships were equal, except for friendship</a:t>
            </a:r>
          </a:p>
          <a:p>
            <a:r>
              <a:rPr lang="en-US" dirty="0" smtClean="0"/>
              <a:t>Superiors should care for their inferiors and set a good example</a:t>
            </a:r>
          </a:p>
          <a:p>
            <a:r>
              <a:rPr lang="en-US" dirty="0" smtClean="0"/>
              <a:t>Inferiors owed loyalty and obedience to their superiors </a:t>
            </a:r>
          </a:p>
          <a:p>
            <a:r>
              <a:rPr lang="en-US" b="1" dirty="0" smtClean="0"/>
              <a:t>Filial Piety</a:t>
            </a:r>
            <a:r>
              <a:rPr lang="en-US" dirty="0" smtClean="0"/>
              <a:t> (respect for parents) was above all others</a:t>
            </a:r>
          </a:p>
          <a:p>
            <a:r>
              <a:rPr lang="en-US" dirty="0" smtClean="0"/>
              <a:t>Other values: hard work, honesty, and concern for others</a:t>
            </a:r>
          </a:p>
          <a:p>
            <a:r>
              <a:rPr lang="en-US" dirty="0" smtClean="0"/>
              <a:t>“Do not do to others what you do no wish for yourself”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31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of Confucianism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Chinese rulers relied on Confucian ideas many years after his death</a:t>
            </a:r>
          </a:p>
          <a:p>
            <a:r>
              <a:rPr lang="en-US" dirty="0" smtClean="0"/>
              <a:t>These ideas also introduced the belief that the universe reflected a delicate balance between 2 forces, </a:t>
            </a:r>
            <a:r>
              <a:rPr lang="en-US" b="1" dirty="0" smtClean="0"/>
              <a:t>yin </a:t>
            </a:r>
            <a:r>
              <a:rPr lang="en-US" dirty="0" smtClean="0"/>
              <a:t>and </a:t>
            </a:r>
            <a:r>
              <a:rPr lang="en-US" b="1" dirty="0" smtClean="0"/>
              <a:t>yang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773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Yin &amp; Yang</a:t>
            </a:r>
            <a:endParaRPr lang="en-US" dirty="0"/>
          </a:p>
        </p:txBody>
      </p:sp>
      <p:pic>
        <p:nvPicPr>
          <p:cNvPr id="5" name="Picture Placeholder 4" descr="yinyang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611" b="-49611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4196946"/>
          </a:xfrm>
        </p:spPr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000" b="1" dirty="0" smtClean="0"/>
              <a:t>Yin</a:t>
            </a:r>
            <a:r>
              <a:rPr lang="en-US" sz="2000" dirty="0" smtClean="0"/>
              <a:t> – liked to earth, darkness, and </a:t>
            </a:r>
            <a:r>
              <a:rPr lang="en-US" sz="2000" dirty="0" err="1" smtClean="0"/>
              <a:t>femal</a:t>
            </a:r>
            <a:r>
              <a:rPr lang="en-US" sz="2000" dirty="0" smtClean="0"/>
              <a:t> forces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b="1" dirty="0" smtClean="0"/>
              <a:t>Yang</a:t>
            </a:r>
            <a:r>
              <a:rPr lang="en-US" sz="2000" dirty="0" smtClean="0"/>
              <a:t> – heaven, light, and male forces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 smtClean="0"/>
              <a:t>The well-being of the universe depended on maintaining balance between yin and yang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6808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Daoism </a:t>
            </a:r>
            <a:endParaRPr lang="en-US" dirty="0"/>
          </a:p>
        </p:txBody>
      </p:sp>
      <p:pic>
        <p:nvPicPr>
          <p:cNvPr id="6" name="Picture Placeholder 5" descr="Laozi-532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4068526"/>
          </a:xfrm>
        </p:spPr>
        <p:txBody>
          <a:bodyPr/>
          <a:lstStyle/>
          <a:p>
            <a:pPr marL="285750" indent="-285750" algn="l">
              <a:buFont typeface="Arial"/>
              <a:buChar char="•"/>
            </a:pPr>
            <a:r>
              <a:rPr lang="en-US" dirty="0" err="1" smtClean="0"/>
              <a:t>Laozi</a:t>
            </a:r>
            <a:r>
              <a:rPr lang="en-US" dirty="0" smtClean="0"/>
              <a:t> means “Old Master” lived around the time of Confucius and also founded </a:t>
            </a:r>
            <a:r>
              <a:rPr lang="en-US" b="1" dirty="0" err="1" smtClean="0"/>
              <a:t>Daosim</a:t>
            </a:r>
            <a:endParaRPr lang="en-US" dirty="0" smtClean="0"/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He wrote the </a:t>
            </a:r>
            <a:r>
              <a:rPr lang="en-US" i="1" dirty="0" smtClean="0"/>
              <a:t>Way of Virtue</a:t>
            </a:r>
            <a:endParaRPr lang="en-US" dirty="0"/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He was not concerned with bringing order to human affairs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He sought to live in harmony with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125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Cities &amp;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Archaeologists believe that there are at least 5 great cities in the Indus civilization</a:t>
            </a:r>
          </a:p>
          <a:p>
            <a:r>
              <a:rPr lang="en-US" dirty="0" smtClean="0"/>
              <a:t>The two main cities </a:t>
            </a:r>
            <a:r>
              <a:rPr lang="en-US" b="1" dirty="0" smtClean="0"/>
              <a:t>Harappa</a:t>
            </a:r>
            <a:r>
              <a:rPr lang="en-US" dirty="0" smtClean="0"/>
              <a:t> &amp; </a:t>
            </a:r>
            <a:r>
              <a:rPr lang="en-US" b="1" dirty="0" smtClean="0"/>
              <a:t>Mohenjo-Daro</a:t>
            </a:r>
            <a:r>
              <a:rPr lang="en-US" dirty="0" smtClean="0"/>
              <a:t> are considered to be twin capitals </a:t>
            </a:r>
          </a:p>
          <a:p>
            <a:r>
              <a:rPr lang="en-US" dirty="0" smtClean="0"/>
              <a:t>Both were large, dominated by a massive hilltop structure, and each included a huge warehouse used for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18818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Daoism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should look beyond everyday cares to focus on the Dao or “the way” of the universe</a:t>
            </a:r>
          </a:p>
          <a:p>
            <a:r>
              <a:rPr lang="en-US" dirty="0" smtClean="0"/>
              <a:t>The Dao was hard to understand full or put into words</a:t>
            </a:r>
          </a:p>
          <a:p>
            <a:r>
              <a:rPr lang="en-US" dirty="0" smtClean="0"/>
              <a:t>“Those who know the Dao do not speak of it. Those who speak of it do not know it”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884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Know the Dao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You must reject conflict and strife</a:t>
            </a:r>
          </a:p>
          <a:p>
            <a:r>
              <a:rPr lang="en-US" dirty="0" smtClean="0"/>
              <a:t>The simple ways of nature and virtue of yielding </a:t>
            </a:r>
          </a:p>
          <a:p>
            <a:r>
              <a:rPr lang="en-US" dirty="0" smtClean="0"/>
              <a:t>Water does not resist but rather yields to outside pressure – but it is an unstoppable force</a:t>
            </a:r>
          </a:p>
          <a:p>
            <a:r>
              <a:rPr lang="en-US" dirty="0" smtClean="0"/>
              <a:t>“If people are difficult to govern it is because those in authority are too fond of action”</a:t>
            </a:r>
          </a:p>
          <a:p>
            <a:r>
              <a:rPr lang="en-US" dirty="0" smtClean="0"/>
              <a:t>The best government was one that governed the least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788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 in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Shang astronomers studied the movement of planets and recorded eclipses of the sun</a:t>
            </a:r>
          </a:p>
          <a:p>
            <a:r>
              <a:rPr lang="en-US" dirty="0" smtClean="0"/>
              <a:t>This helped them develop an accurate calendar with 365 ¼ days</a:t>
            </a:r>
          </a:p>
          <a:p>
            <a:r>
              <a:rPr lang="en-US" dirty="0" smtClean="0"/>
              <a:t>They also improved the art and technology of bronze-making, producing stunning bronze weapons and ritual vessels covered with intricate decorations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520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Secret of Silk-Making</a:t>
            </a:r>
            <a:endParaRPr lang="en-US" dirty="0"/>
          </a:p>
        </p:txBody>
      </p:sp>
      <p:pic>
        <p:nvPicPr>
          <p:cNvPr id="5" name="Picture Placeholder 4" descr="History-of-Silk-01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1354" b="-71354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4296829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2640 BCE: the Chinese had learned how to make silk thread from the cocoons of silkworms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Women did the laborious work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They tended the silkworms and processed the cocoons into thread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Then they wove silk threads into a smooth cloth that was colored in different dyes</a:t>
            </a:r>
          </a:p>
        </p:txBody>
      </p:sp>
    </p:spTree>
    <p:extLst>
      <p:ext uri="{BB962C8B-B14F-4D97-AF65-F5344CB8AC3E}">
        <p14:creationId xmlns:p14="http://schemas.microsoft.com/office/powerpoint/2010/main" val="3573989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Wore Silk?</a:t>
            </a:r>
            <a:endParaRPr lang="en-US" dirty="0"/>
          </a:p>
        </p:txBody>
      </p:sp>
      <p:pic>
        <p:nvPicPr>
          <p:cNvPr id="6" name="Picture Placeholder 5" descr="shop-chinese-silk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4111333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Only royalty and nobles could afford the silk robes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In time silk became China’s most valuable export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To protect their profitable trade, they kept the process of silk-making a secret for hundreds of years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75480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of Writing</a:t>
            </a:r>
            <a:endParaRPr lang="en-US" dirty="0"/>
          </a:p>
        </p:txBody>
      </p:sp>
      <p:pic>
        <p:nvPicPr>
          <p:cNvPr id="5" name="Picture Placeholder 4" descr="da878a019cd7842e7aec2c1c[1]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4154140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Written Chinese took shape about 4,000 years ago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The earliest ones were found on </a:t>
            </a:r>
            <a:r>
              <a:rPr lang="en-US" sz="2000" b="1" dirty="0" smtClean="0"/>
              <a:t>oracle bones</a:t>
            </a:r>
            <a:r>
              <a:rPr lang="en-US" sz="2000" dirty="0"/>
              <a:t> </a:t>
            </a:r>
            <a:r>
              <a:rPr lang="en-US" sz="2000" dirty="0" smtClean="0"/>
              <a:t>– animal bones or turtle shells on which Shang priests wrote questions addressed to the gods or to the spirit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91664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of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time they developed a system of writing with tens of thousands of </a:t>
            </a:r>
            <a:r>
              <a:rPr lang="en-US" b="1" dirty="0" smtClean="0"/>
              <a:t>characters</a:t>
            </a:r>
            <a:r>
              <a:rPr lang="en-US" dirty="0" smtClean="0"/>
              <a:t> – written symbols</a:t>
            </a:r>
          </a:p>
          <a:p>
            <a:r>
              <a:rPr lang="en-US" dirty="0" smtClean="0"/>
              <a:t>Each character represents a whole word or idea</a:t>
            </a:r>
          </a:p>
          <a:p>
            <a:r>
              <a:rPr lang="en-US" dirty="0" smtClean="0"/>
              <a:t>Over time the Chinese have simplified their complex language but it still remains as one of the most difficult languages to learn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905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of Writing</a:t>
            </a:r>
            <a:endParaRPr lang="en-US" dirty="0"/>
          </a:p>
        </p:txBody>
      </p:sp>
      <p:pic>
        <p:nvPicPr>
          <p:cNvPr id="6" name="Picture Placeholder 5" descr="calligraphy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4196946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People in different parts of China could not understand each other’s spoken language but they all used the same system of writing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Only the well-to-do could afford to study the language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Later on the Chinese turned writing into an elegant art form called </a:t>
            </a:r>
            <a:r>
              <a:rPr lang="en-US" sz="2000" b="1" dirty="0" smtClean="0"/>
              <a:t>calligraphy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35019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Books</a:t>
            </a:r>
            <a:endParaRPr lang="en-US" dirty="0"/>
          </a:p>
        </p:txBody>
      </p:sp>
      <p:pic>
        <p:nvPicPr>
          <p:cNvPr id="6" name="Picture Placeholder 5" descr="65732378ebec842e7ac0f6bdbdadbaba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868739"/>
          </a:xfrm>
        </p:spPr>
        <p:txBody>
          <a:bodyPr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The Chinese made the first books by bounding thin strips of wood or bamboo together and then drawing characters on the flat surface with a brush and ink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One of the greatest works in the </a:t>
            </a:r>
            <a:r>
              <a:rPr lang="en-US" sz="2000" i="1" dirty="0" smtClean="0"/>
              <a:t>Book of Song</a:t>
            </a:r>
            <a:endParaRPr lang="en-US" sz="2000" dirty="0" smtClean="0"/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It describes events in the lives of farmers while other poems in it praise kings or describe court ceremonies as well as sad/love songs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17346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Strong Rulers Unite China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 – Section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653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Mohenjo-Daro</a:t>
            </a:r>
            <a:endParaRPr lang="en-US" dirty="0"/>
          </a:p>
        </p:txBody>
      </p:sp>
      <p:pic>
        <p:nvPicPr>
          <p:cNvPr id="6" name="Picture Placeholder 5" descr="GreatBathPic_large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This city was </a:t>
            </a:r>
          </a:p>
          <a:p>
            <a:pPr marL="628650" lvl="1" indent="-171450">
              <a:buFont typeface="Arial"/>
              <a:buChar char="•"/>
            </a:pPr>
            <a:r>
              <a:rPr lang="en-US" sz="1800" dirty="0"/>
              <a:t>C</a:t>
            </a:r>
            <a:r>
              <a:rPr lang="en-US" sz="1800" dirty="0" smtClean="0"/>
              <a:t>arefully planned</a:t>
            </a:r>
          </a:p>
          <a:p>
            <a:pPr marL="628650" lvl="1" indent="-171450">
              <a:buFont typeface="Arial"/>
              <a:buChar char="•"/>
            </a:pPr>
            <a:r>
              <a:rPr lang="en-US" sz="1800" dirty="0"/>
              <a:t>L</a:t>
            </a:r>
            <a:r>
              <a:rPr lang="en-US" sz="1800" dirty="0" smtClean="0"/>
              <a:t>aid out in an organized pattern</a:t>
            </a:r>
            <a:endParaRPr lang="en-US" sz="1800" dirty="0"/>
          </a:p>
          <a:p>
            <a:pPr marL="628650" lvl="1" indent="-171450">
              <a:buFont typeface="Arial"/>
              <a:buChar char="•"/>
            </a:pPr>
            <a:r>
              <a:rPr lang="en-US" sz="1800" dirty="0" smtClean="0"/>
              <a:t>Long, wide streets</a:t>
            </a:r>
          </a:p>
          <a:p>
            <a:pPr marL="628650" lvl="1" indent="-171450">
              <a:buFont typeface="Arial"/>
              <a:buChar char="•"/>
            </a:pPr>
            <a:r>
              <a:rPr lang="en-US" sz="1800" dirty="0" smtClean="0"/>
              <a:t>Large rectangular blocks</a:t>
            </a:r>
          </a:p>
          <a:p>
            <a:pPr marL="628650" lvl="1" indent="-171450">
              <a:buFont typeface="Arial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5180382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 </a:t>
            </a:r>
            <a:r>
              <a:rPr lang="en-US" dirty="0" err="1" smtClean="0"/>
              <a:t>Huangdi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powerful ruler from the state of Qin conquered to unify all of China</a:t>
            </a:r>
          </a:p>
          <a:p>
            <a:r>
              <a:rPr lang="en-US" dirty="0" smtClean="0"/>
              <a:t>His name was </a:t>
            </a:r>
            <a:r>
              <a:rPr lang="en-US" b="1" dirty="0" err="1" smtClean="0"/>
              <a:t>Zheng</a:t>
            </a:r>
            <a:r>
              <a:rPr lang="en-US" dirty="0" smtClean="0"/>
              <a:t> who later proclaimed himself </a:t>
            </a:r>
            <a:r>
              <a:rPr lang="en-US" b="1" dirty="0" smtClean="0"/>
              <a:t>Shi </a:t>
            </a:r>
            <a:r>
              <a:rPr lang="en-US" b="1" dirty="0" err="1" smtClean="0"/>
              <a:t>Huangdi</a:t>
            </a:r>
            <a:r>
              <a:rPr lang="en-US" dirty="0" smtClean="0"/>
              <a:t> – “First Emperor”</a:t>
            </a:r>
          </a:p>
          <a:p>
            <a:r>
              <a:rPr lang="en-US" dirty="0" smtClean="0"/>
              <a:t>He brought China’s classical age – a period when he set patterns in government, philosophy, religion, science, and the 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292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 </a:t>
            </a:r>
            <a:r>
              <a:rPr lang="en-US" dirty="0" err="1" smtClean="0"/>
              <a:t>Huangdi</a:t>
            </a:r>
            <a:r>
              <a:rPr lang="en-US" dirty="0" smtClean="0"/>
              <a:t> Unifies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 spent 20 years conquering most of the warring states</a:t>
            </a:r>
          </a:p>
          <a:p>
            <a:r>
              <a:rPr lang="en-US" b="1" dirty="0" smtClean="0"/>
              <a:t>Legalism</a:t>
            </a:r>
            <a:r>
              <a:rPr lang="en-US" dirty="0" smtClean="0"/>
              <a:t> was based on the teachings </a:t>
            </a:r>
            <a:r>
              <a:rPr lang="en-US" dirty="0" err="1" smtClean="0"/>
              <a:t>Hanfeizi</a:t>
            </a:r>
            <a:r>
              <a:rPr lang="en-US" dirty="0" smtClean="0"/>
              <a:t> who said:</a:t>
            </a:r>
          </a:p>
          <a:p>
            <a:pPr lvl="1"/>
            <a:r>
              <a:rPr lang="en-US" b="1" dirty="0" smtClean="0"/>
              <a:t>“</a:t>
            </a:r>
            <a:r>
              <a:rPr lang="en-US" dirty="0" smtClean="0"/>
              <a:t>The nature of man is evil. Is goodness is acquired</a:t>
            </a:r>
            <a:r>
              <a:rPr lang="en-US" b="1" dirty="0" smtClean="0"/>
              <a:t>”</a:t>
            </a:r>
          </a:p>
          <a:p>
            <a:r>
              <a:rPr lang="en-US" dirty="0" smtClean="0"/>
              <a:t>The only way to achieve order to was pass strict laws and impose harsh punishments for crimes</a:t>
            </a:r>
          </a:p>
        </p:txBody>
      </p:sp>
    </p:spTree>
    <p:extLst>
      <p:ext uri="{BB962C8B-B14F-4D97-AF65-F5344CB8AC3E}">
        <p14:creationId xmlns:p14="http://schemas.microsoft.com/office/powerpoint/2010/main" val="110144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Strength was a ruler’s greatest virtue</a:t>
            </a:r>
          </a:p>
          <a:p>
            <a:r>
              <a:rPr lang="en-US" dirty="0" smtClean="0"/>
              <a:t>Shi </a:t>
            </a:r>
            <a:r>
              <a:rPr lang="en-US" dirty="0" err="1" smtClean="0"/>
              <a:t>Huangdi</a:t>
            </a:r>
            <a:r>
              <a:rPr lang="en-US" dirty="0" smtClean="0"/>
              <a:t> made it the official policy of the Qin government</a:t>
            </a:r>
          </a:p>
          <a:p>
            <a:r>
              <a:rPr lang="en-US" dirty="0" smtClean="0"/>
              <a:t>He tortured, killed, or enslaved many who opposed his rule</a:t>
            </a:r>
          </a:p>
          <a:p>
            <a:r>
              <a:rPr lang="en-US" dirty="0" smtClean="0"/>
              <a:t>The feudal nobles &amp; Confucian scholars were the biggest targets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23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Dissenters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rid dissenters, he approved a ruthless campaign of burning books, ordering the destruction of all writings other than manuals on topics such as medicine and agriculture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654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Ridding the Feudal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replaced the feudal states with 36 military districts and appointed loyal officials to administer them</a:t>
            </a:r>
          </a:p>
          <a:p>
            <a:r>
              <a:rPr lang="en-US" dirty="0" smtClean="0"/>
              <a:t>Noble families were forces to live in his capital at </a:t>
            </a:r>
            <a:r>
              <a:rPr lang="en-US" b="1" dirty="0" err="1" smtClean="0"/>
              <a:t>Xianyang</a:t>
            </a:r>
            <a:r>
              <a:rPr lang="en-US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4472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Promoting 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He standardized weights and measures </a:t>
            </a:r>
          </a:p>
          <a:p>
            <a:r>
              <a:rPr lang="en-US" dirty="0"/>
              <a:t>R</a:t>
            </a:r>
            <a:r>
              <a:rPr lang="en-US" dirty="0" smtClean="0"/>
              <a:t>eplaced the diverse coins of the Zhou states with Qin coins</a:t>
            </a:r>
          </a:p>
          <a:p>
            <a:r>
              <a:rPr lang="en-US" dirty="0" smtClean="0"/>
              <a:t>Had scholars create uniformity in Chinese writing</a:t>
            </a:r>
          </a:p>
          <a:p>
            <a:r>
              <a:rPr lang="en-US" dirty="0" smtClean="0"/>
              <a:t>Roads and canals were repaired and extended</a:t>
            </a:r>
          </a:p>
          <a:p>
            <a:r>
              <a:rPr lang="en-US" dirty="0" smtClean="0"/>
              <a:t>Even cart axles were required to be the same width so that wheels could run in the same ruts on all Chinese roads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516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was his most remarkable achievement </a:t>
            </a:r>
          </a:p>
          <a:p>
            <a:r>
              <a:rPr lang="en-US" dirty="0" smtClean="0"/>
              <a:t>He ordered all of the feudal walls to be joined and had hundreds of thousands of workers to work for many years building the wall</a:t>
            </a:r>
          </a:p>
          <a:p>
            <a:r>
              <a:rPr lang="en-US" dirty="0" smtClean="0"/>
              <a:t>Over time the wall has been extended and rebuilt many times</a:t>
            </a:r>
          </a:p>
          <a:p>
            <a:r>
              <a:rPr lang="en-US" dirty="0" smtClean="0"/>
              <a:t>It divided and protected their civilized world from the nomadic people north of the wall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926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Collapse of the Qin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Shi </a:t>
            </a:r>
            <a:r>
              <a:rPr lang="en-US" dirty="0" err="1" smtClean="0"/>
              <a:t>Huangdi</a:t>
            </a:r>
            <a:r>
              <a:rPr lang="en-US" dirty="0" smtClean="0"/>
              <a:t> died in 210 BCE</a:t>
            </a:r>
          </a:p>
          <a:p>
            <a:r>
              <a:rPr lang="en-US" dirty="0" smtClean="0"/>
              <a:t>Revolts erupted because people were angry over his heavy taxes, forced labor, and cruel policies</a:t>
            </a:r>
          </a:p>
          <a:p>
            <a:r>
              <a:rPr lang="en-US" dirty="0" smtClean="0"/>
              <a:t>The Qin dynasty officially collapsed in 206 BCE</a:t>
            </a:r>
          </a:p>
          <a:p>
            <a:r>
              <a:rPr lang="en-US" b="1" dirty="0" err="1" smtClean="0"/>
              <a:t>Gao</a:t>
            </a:r>
            <a:r>
              <a:rPr lang="en-US" b="1" dirty="0" smtClean="0"/>
              <a:t> </a:t>
            </a:r>
            <a:r>
              <a:rPr lang="en-US" b="1" dirty="0" err="1" smtClean="0"/>
              <a:t>Zu</a:t>
            </a:r>
            <a:r>
              <a:rPr lang="en-US" dirty="0" smtClean="0"/>
              <a:t> defeated rival </a:t>
            </a:r>
            <a:r>
              <a:rPr lang="en-US" dirty="0" err="1" smtClean="0"/>
              <a:t>armied</a:t>
            </a:r>
            <a:r>
              <a:rPr lang="en-US" dirty="0" smtClean="0"/>
              <a:t> and founded the new Han Dynasty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95030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Han Dynasty</a:t>
            </a:r>
            <a:endParaRPr lang="en-US" dirty="0"/>
          </a:p>
        </p:txBody>
      </p:sp>
      <p:pic>
        <p:nvPicPr>
          <p:cNvPr id="5" name="Picture Placeholder 4" descr="Wudi-9537918-1-402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4873625" y="381000"/>
            <a:ext cx="3813175" cy="5697538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The most famous </a:t>
            </a:r>
            <a:r>
              <a:rPr lang="en-US" b="1" dirty="0" smtClean="0"/>
              <a:t>Han</a:t>
            </a:r>
            <a:r>
              <a:rPr lang="en-US" dirty="0" smtClean="0"/>
              <a:t> emperor was </a:t>
            </a:r>
            <a:r>
              <a:rPr lang="en-US" b="1" dirty="0" err="1" smtClean="0"/>
              <a:t>Wudi</a:t>
            </a:r>
            <a:endParaRPr lang="en-US" dirty="0" smtClean="0"/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He strengthened the government &amp; economy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He chose officials from Confucian scholars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He set up an imperial university at Xian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566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Wudi</a:t>
            </a:r>
            <a:r>
              <a:rPr lang="en-US" dirty="0" smtClean="0"/>
              <a:t> also:</a:t>
            </a:r>
          </a:p>
          <a:p>
            <a:pPr lvl="1"/>
            <a:r>
              <a:rPr lang="en-US" dirty="0" smtClean="0"/>
              <a:t>Improved canals and roads</a:t>
            </a:r>
          </a:p>
          <a:p>
            <a:pPr lvl="1"/>
            <a:r>
              <a:rPr lang="en-US" dirty="0" smtClean="0"/>
              <a:t>Had granaries set up across the empire so the government could buy &amp; sell it at stable prices</a:t>
            </a:r>
          </a:p>
          <a:p>
            <a:pPr lvl="1"/>
            <a:r>
              <a:rPr lang="en-US" dirty="0" smtClean="0"/>
              <a:t>Imposed a </a:t>
            </a:r>
            <a:r>
              <a:rPr lang="en-US" b="1" dirty="0" smtClean="0"/>
              <a:t>monopoly </a:t>
            </a:r>
            <a:r>
              <a:rPr lang="en-US" dirty="0" smtClean="0"/>
              <a:t>–</a:t>
            </a: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complete control of a product or business by one person or </a:t>
            </a:r>
            <a:r>
              <a:rPr lang="en-US" dirty="0" smtClean="0"/>
              <a:t>group</a:t>
            </a:r>
          </a:p>
          <a:p>
            <a:pPr lvl="1"/>
            <a:r>
              <a:rPr lang="en-US" dirty="0" smtClean="0"/>
              <a:t>Followed a policy of </a:t>
            </a:r>
            <a:r>
              <a:rPr lang="en-US" b="1" dirty="0" smtClean="0"/>
              <a:t>expansionism</a:t>
            </a:r>
            <a:r>
              <a:rPr lang="en-US" dirty="0" smtClean="0"/>
              <a:t> – expanding a country’s territory</a:t>
            </a:r>
          </a:p>
        </p:txBody>
      </p:sp>
    </p:spTree>
    <p:extLst>
      <p:ext uri="{BB962C8B-B14F-4D97-AF65-F5344CB8AC3E}">
        <p14:creationId xmlns:p14="http://schemas.microsoft.com/office/powerpoint/2010/main" val="245469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Farming &amp; Trading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people in the Indus civilization were farmers who grew wheat, barley, melons, and dates</a:t>
            </a:r>
          </a:p>
          <a:p>
            <a:r>
              <a:rPr lang="en-US" dirty="0" smtClean="0"/>
              <a:t>Others were merchants &amp; traders of cotton, cloth, grain, copper, pearls, and ivory combs</a:t>
            </a:r>
          </a:p>
          <a:p>
            <a:r>
              <a:rPr lang="en-US" dirty="0" smtClean="0"/>
              <a:t>They used the Persian Gulf and Arabia Sea are water routes for trade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36879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6"/>
            <a:ext cx="5446713" cy="1047688"/>
          </a:xfrm>
        </p:spPr>
        <p:txBody>
          <a:bodyPr/>
          <a:lstStyle/>
          <a:p>
            <a:r>
              <a:rPr lang="en-US" dirty="0" smtClean="0"/>
              <a:t>The Silk 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854200" y="4741335"/>
            <a:ext cx="5446713" cy="2116666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Emperor </a:t>
            </a:r>
            <a:r>
              <a:rPr lang="en-US" dirty="0" err="1" smtClean="0"/>
              <a:t>Wudi</a:t>
            </a:r>
            <a:r>
              <a:rPr lang="en-US" dirty="0" smtClean="0"/>
              <a:t> opened up a series of route called the Silk Road that would link China and the West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New foods were introduced: grapes, figs, cucumbers, and walnuts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Few merchants covered the entire distance of the Silk Road, instead they set up stages from one set of traders to another</a:t>
            </a:r>
            <a:endParaRPr lang="en-US" dirty="0"/>
          </a:p>
        </p:txBody>
      </p:sp>
      <p:pic>
        <p:nvPicPr>
          <p:cNvPr id="5" name="Picture Placeholder 4" descr="silkroadmap-950x492.jpg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408" b="-6707"/>
          <a:stretch/>
        </p:blipFill>
        <p:spPr>
          <a:xfrm>
            <a:off x="2504193" y="-127000"/>
            <a:ext cx="4113918" cy="4113919"/>
          </a:xfrm>
        </p:spPr>
      </p:pic>
    </p:spTree>
    <p:extLst>
      <p:ext uri="{BB962C8B-B14F-4D97-AF65-F5344CB8AC3E}">
        <p14:creationId xmlns:p14="http://schemas.microsoft.com/office/powerpoint/2010/main" val="3085794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Service System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These were officials in the government</a:t>
            </a:r>
          </a:p>
          <a:p>
            <a:r>
              <a:rPr lang="en-US" dirty="0" smtClean="0"/>
              <a:t>A young man would start in a clerical job, once he proved his abilities, he would move up in local government, eventually he be recruited into the civil service and might be tested on his knowledge</a:t>
            </a:r>
          </a:p>
          <a:p>
            <a:r>
              <a:rPr lang="en-US" dirty="0" smtClean="0"/>
              <a:t>He would have to study the </a:t>
            </a:r>
            <a:r>
              <a:rPr lang="en-US" b="1" dirty="0" smtClean="0"/>
              <a:t>Five Classics</a:t>
            </a:r>
            <a:r>
              <a:rPr lang="en-US" dirty="0" smtClean="0"/>
              <a:t> – a collection of histories, poems, and handbooks compiled by Confucius and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144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 Empire Overthrown</a:t>
            </a:r>
            <a:endParaRPr lang="en-US" dirty="0"/>
          </a:p>
        </p:txBody>
      </p:sp>
      <p:pic>
        <p:nvPicPr>
          <p:cNvPr id="5" name="Picture Placeholder 4" descr="ancient_chinese_warrior_yue_fei8651553cc3a1bdf33696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868739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b="1" dirty="0" smtClean="0"/>
              <a:t>Warlords</a:t>
            </a:r>
            <a:r>
              <a:rPr lang="en-US" dirty="0" smtClean="0"/>
              <a:t> – local military rulers – became too powerful for the emperor to control them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Weak emperors let canals and roads fall into disrepair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Peasants revolted and abandoned their villages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They joined in secret groups known by colorful names like the “Red Eyebrows” and the “Green Woodsmen”</a:t>
            </a:r>
          </a:p>
        </p:txBody>
      </p:sp>
    </p:spTree>
    <p:extLst>
      <p:ext uri="{BB962C8B-B14F-4D97-AF65-F5344CB8AC3E}">
        <p14:creationId xmlns:p14="http://schemas.microsoft.com/office/powerpoint/2010/main" val="973372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 of the Han Golden Age</a:t>
            </a:r>
            <a:endParaRPr lang="en-US" dirty="0"/>
          </a:p>
        </p:txBody>
      </p:sp>
      <p:pic>
        <p:nvPicPr>
          <p:cNvPr id="5" name="Picture Placeholder 4" descr="acupuncture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868739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Scientists wrote about chemistry, zoology, botany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Astronomers observed and measured movements of the starts and planets to make calendars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Physicians diagnosed diseases, developed anesthetics, and experimented with herbal remedies</a:t>
            </a:r>
          </a:p>
          <a:p>
            <a:pPr marL="285750" indent="-285750" algn="l">
              <a:buFont typeface="Arial"/>
              <a:buChar char="•"/>
            </a:pPr>
            <a:r>
              <a:rPr lang="en-US" b="1" dirty="0" smtClean="0"/>
              <a:t>Acupuncture</a:t>
            </a:r>
            <a:r>
              <a:rPr lang="en-US" dirty="0" smtClean="0"/>
              <a:t> – the doctor inserts needles into the skin at specific points to relieve pain or treat various illnesses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48224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&amp;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were the most advanced civilization in the world at this time</a:t>
            </a:r>
          </a:p>
          <a:p>
            <a:r>
              <a:rPr lang="en-US" dirty="0" smtClean="0"/>
              <a:t>They invented a method for making paper out of wood pulp</a:t>
            </a:r>
          </a:p>
          <a:p>
            <a:r>
              <a:rPr lang="en-US" dirty="0" smtClean="0"/>
              <a:t>Other inventions: bronze and iron stirrups, fishing reels, wheelbarrows, and suspension bridges</a:t>
            </a:r>
          </a:p>
        </p:txBody>
      </p:sp>
    </p:spTree>
    <p:extLst>
      <p:ext uri="{BB962C8B-B14F-4D97-AF65-F5344CB8AC3E}">
        <p14:creationId xmlns:p14="http://schemas.microsoft.com/office/powerpoint/2010/main" val="2141274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Arts</a:t>
            </a:r>
            <a:endParaRPr lang="en-US" dirty="0"/>
          </a:p>
        </p:txBody>
      </p:sp>
      <p:pic>
        <p:nvPicPr>
          <p:cNvPr id="5" name="Picture Placeholder 4" descr="banzhao.jpg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Artisans produced delicate jade and ivory carvings and fine ceramic figures</a:t>
            </a:r>
          </a:p>
          <a:p>
            <a:r>
              <a:rPr lang="en-US" i="1" dirty="0" smtClean="0"/>
              <a:t>Lessons for Women</a:t>
            </a:r>
            <a:r>
              <a:rPr lang="en-US" dirty="0" smtClean="0"/>
              <a:t> was a handbook of behavior written to spell the proper behavior for women and men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10560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Chinese Accept Buddhism</a:t>
            </a:r>
            <a:endParaRPr lang="en-US" dirty="0"/>
          </a:p>
        </p:txBody>
      </p:sp>
      <p:pic>
        <p:nvPicPr>
          <p:cNvPr id="6" name="Picture Placeholder 5" descr="Buddhism-China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868739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100 AD: Buddhist missionaries spread the philosophy into China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At first they had trouble with the new faith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Chinese tradition stressed the importance of family while Buddhism stressed solitary meditation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Buddhism offered hope in time of crisis and people eventually presented Buddha as a compassionate god so they started to pray to him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020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Scholars believe that these people were polytheists </a:t>
            </a:r>
          </a:p>
          <a:p>
            <a:r>
              <a:rPr lang="en-US" dirty="0" smtClean="0"/>
              <a:t>There was a mother goddess who was the source of creation</a:t>
            </a:r>
          </a:p>
          <a:p>
            <a:r>
              <a:rPr lang="en-US" dirty="0" smtClean="0"/>
              <a:t>Certain animals were view sacred such as the buffalo and the bull</a:t>
            </a:r>
          </a:p>
          <a:p>
            <a:r>
              <a:rPr lang="en-US" dirty="0" smtClean="0"/>
              <a:t>These animals were </a:t>
            </a:r>
            <a:r>
              <a:rPr lang="en-US" b="1" dirty="0" smtClean="0"/>
              <a:t>venerated</a:t>
            </a:r>
            <a:r>
              <a:rPr lang="en-US" dirty="0" smtClean="0"/>
              <a:t> – given a special regard for (almost worship)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82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Decline of the Indus Civ.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1900 BCE: quality of life was declining</a:t>
            </a:r>
          </a:p>
          <a:p>
            <a:r>
              <a:rPr lang="en-US" dirty="0" smtClean="0"/>
              <a:t>Crude pottery replaced finer works of art</a:t>
            </a:r>
          </a:p>
          <a:p>
            <a:r>
              <a:rPr lang="en-US" dirty="0" smtClean="0"/>
              <a:t>Use of writing halted</a:t>
            </a:r>
          </a:p>
          <a:p>
            <a:r>
              <a:rPr lang="en-US" dirty="0" smtClean="0"/>
              <a:t>Mohenjo-Daro was abandoned with the population of other cities also decreasing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960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 of Decline?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Not exactly sure but here are some theories:</a:t>
            </a:r>
          </a:p>
          <a:p>
            <a:r>
              <a:rPr lang="en-US" dirty="0" smtClean="0"/>
              <a:t>Invaders attacked and overran the cities </a:t>
            </a:r>
            <a:r>
              <a:rPr lang="en-US" smtClean="0"/>
              <a:t>(unlikely)</a:t>
            </a:r>
            <a:endParaRPr lang="en-US" dirty="0" smtClean="0"/>
          </a:p>
          <a:p>
            <a:r>
              <a:rPr lang="en-US" dirty="0" smtClean="0"/>
              <a:t>Damage to the local environment; too many trees were cut down</a:t>
            </a:r>
          </a:p>
          <a:p>
            <a:r>
              <a:rPr lang="en-US" dirty="0" smtClean="0"/>
              <a:t>Perhaps a major flood</a:t>
            </a:r>
          </a:p>
          <a:p>
            <a:r>
              <a:rPr lang="en-US" dirty="0"/>
              <a:t>D</a:t>
            </a:r>
            <a:r>
              <a:rPr lang="en-US" dirty="0" smtClean="0"/>
              <a:t>evastating earthquake </a:t>
            </a:r>
          </a:p>
        </p:txBody>
      </p:sp>
    </p:spTree>
    <p:extLst>
      <p:ext uri="{BB962C8B-B14F-4D97-AF65-F5344CB8AC3E}">
        <p14:creationId xmlns:p14="http://schemas.microsoft.com/office/powerpoint/2010/main" val="1947557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Aryan Civilization</a:t>
            </a:r>
            <a:endParaRPr lang="en-US" dirty="0"/>
          </a:p>
        </p:txBody>
      </p:sp>
      <p:pic>
        <p:nvPicPr>
          <p:cNvPr id="5" name="Picture Placeholder 4" descr="0299MC02.gif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02" r="24902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By 1500 BCE: some nomadic people called the Aryans arrived in the Indian subcontinent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They brought herds of cattle and horses from southern Russia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They became the founders of a new civilization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359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Migrating to India</a:t>
            </a:r>
            <a:endParaRPr lang="en-US" dirty="0"/>
          </a:p>
        </p:txBody>
      </p:sp>
      <p:pic>
        <p:nvPicPr>
          <p:cNvPr id="8" name="Picture Placeholder 7" descr="shankara.jpg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They spoke an Indo-European language and settled in India, built no cities, and left behind very little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Most of what we know comes form the </a:t>
            </a:r>
            <a:r>
              <a:rPr lang="en-US" b="1" dirty="0" smtClean="0"/>
              <a:t>Vedas</a:t>
            </a:r>
            <a:r>
              <a:rPr lang="en-US" dirty="0" smtClean="0"/>
              <a:t> 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They were a collection of hymns, chants, and ritual instructions, and other religious teachings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636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Vedas </a:t>
            </a:r>
            <a:endParaRPr lang="en-US" dirty="0"/>
          </a:p>
        </p:txBody>
      </p:sp>
      <p:pic>
        <p:nvPicPr>
          <p:cNvPr id="9" name="Picture Placeholder 8" descr="aryan-bow_1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4300622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Aryan priests memorized and recited the Vedas for a thousand years before they ever wrote it down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In it, the Aryans appear as warriors who fought in chariots with bows and arrows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They loved food, drink music, chariot races, and dice games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They valued cattle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9221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Early Civilizations of India &amp; Pakistan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 – Section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561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Nomadic to Farming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mingled with the people the conquered</a:t>
            </a:r>
          </a:p>
          <a:p>
            <a:r>
              <a:rPr lang="en-US" dirty="0" smtClean="0"/>
              <a:t>They learned farming and how to cultivate</a:t>
            </a:r>
          </a:p>
          <a:p>
            <a:r>
              <a:rPr lang="en-US" dirty="0" smtClean="0"/>
              <a:t>They eventually learned to make tools out of iron</a:t>
            </a:r>
          </a:p>
        </p:txBody>
      </p:sp>
    </p:spTree>
    <p:extLst>
      <p:ext uri="{BB962C8B-B14F-4D97-AF65-F5344CB8AC3E}">
        <p14:creationId xmlns:p14="http://schemas.microsoft.com/office/powerpoint/2010/main" val="2702889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Rajahs </a:t>
            </a:r>
            <a:endParaRPr lang="en-US" dirty="0"/>
          </a:p>
        </p:txBody>
      </p:sp>
      <p:pic>
        <p:nvPicPr>
          <p:cNvPr id="5" name="Picture Placeholder 4" descr="220px-Raja_Ravi_Varma,_Maharaja_Sayaji_Rao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4180306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b="1" dirty="0"/>
              <a:t>Rajahs </a:t>
            </a:r>
            <a:r>
              <a:rPr lang="en-US" dirty="0"/>
              <a:t>(Aryan chiefs) led the tribes</a:t>
            </a:r>
            <a:endParaRPr lang="en-US" b="1" dirty="0"/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They were the most skilled war leader and were elected to the position by an assembly of warriors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The rajah considered advice from a council of elders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They often fought with one another to control trade and territory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973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Aryan Society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Society was divided into social ranks by occupation</a:t>
            </a:r>
          </a:p>
          <a:p>
            <a:r>
              <a:rPr lang="en-US" dirty="0" smtClean="0"/>
              <a:t>Top: the </a:t>
            </a:r>
            <a:r>
              <a:rPr lang="en-US" b="1" dirty="0" smtClean="0"/>
              <a:t>Brahmins</a:t>
            </a:r>
            <a:r>
              <a:rPr lang="en-US" dirty="0" smtClean="0"/>
              <a:t> (priests)</a:t>
            </a:r>
          </a:p>
          <a:p>
            <a:r>
              <a:rPr lang="en-US" dirty="0" smtClean="0"/>
              <a:t>Middle: the </a:t>
            </a:r>
            <a:r>
              <a:rPr lang="en-US" b="1" dirty="0" smtClean="0"/>
              <a:t>Kshatriyas</a:t>
            </a:r>
            <a:r>
              <a:rPr lang="en-US" dirty="0" smtClean="0"/>
              <a:t> (warriors)</a:t>
            </a:r>
          </a:p>
          <a:p>
            <a:r>
              <a:rPr lang="en-US" dirty="0" smtClean="0"/>
              <a:t>Bottom: the </a:t>
            </a:r>
            <a:r>
              <a:rPr lang="en-US" b="1" dirty="0" err="1" smtClean="0"/>
              <a:t>Vaisyas</a:t>
            </a:r>
            <a:r>
              <a:rPr lang="en-US" dirty="0" smtClean="0"/>
              <a:t> (herders, farmers, artisans, and merchants)</a:t>
            </a:r>
          </a:p>
          <a:p>
            <a:r>
              <a:rPr lang="en-US" dirty="0" smtClean="0"/>
              <a:t>Very bottom: </a:t>
            </a:r>
            <a:r>
              <a:rPr lang="en-US" b="1" dirty="0" err="1" smtClean="0"/>
              <a:t>Sudras</a:t>
            </a:r>
            <a:r>
              <a:rPr lang="en-US" dirty="0" smtClean="0"/>
              <a:t> (farmworkers, servants, had little or no Aryan heritage)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076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Aryan </a:t>
            </a:r>
            <a:r>
              <a:rPr lang="en-US" dirty="0" err="1" smtClean="0"/>
              <a:t>Religioun</a:t>
            </a:r>
            <a:endParaRPr lang="en-US" dirty="0"/>
          </a:p>
        </p:txBody>
      </p:sp>
      <p:pic>
        <p:nvPicPr>
          <p:cNvPr id="5" name="Picture Placeholder 4" descr="Indra-the-God-of-War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They were polytheistic where gods and goddesses embodied natural forces like the sky, sun, storm, and fire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b="1" dirty="0" err="1" smtClean="0"/>
              <a:t>Indra</a:t>
            </a:r>
            <a:r>
              <a:rPr lang="en-US" sz="2000" dirty="0" smtClean="0"/>
              <a:t> was the chief deity and god of war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His weapon was the thunderbolt which was used to destroy demons but also for rain</a:t>
            </a:r>
          </a:p>
        </p:txBody>
      </p:sp>
    </p:spTree>
    <p:extLst>
      <p:ext uri="{BB962C8B-B14F-4D97-AF65-F5344CB8AC3E}">
        <p14:creationId xmlns:p14="http://schemas.microsoft.com/office/powerpoint/2010/main" val="738782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Aryan Religion</a:t>
            </a:r>
            <a:endParaRPr lang="en-US" dirty="0"/>
          </a:p>
        </p:txBody>
      </p:sp>
      <p:pic>
        <p:nvPicPr>
          <p:cNvPr id="5" name="Picture Placeholder 4" descr="Varunadeva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000" b="1" dirty="0" err="1" smtClean="0"/>
              <a:t>Varuna</a:t>
            </a:r>
            <a:r>
              <a:rPr lang="en-US" sz="2000" dirty="0" smtClean="0"/>
              <a:t> was the god of order and creation</a:t>
            </a:r>
          </a:p>
        </p:txBody>
      </p:sp>
    </p:spTree>
    <p:extLst>
      <p:ext uri="{BB962C8B-B14F-4D97-AF65-F5344CB8AC3E}">
        <p14:creationId xmlns:p14="http://schemas.microsoft.com/office/powerpoint/2010/main" val="2599157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Aryan Religion</a:t>
            </a:r>
            <a:endParaRPr lang="en-US" dirty="0"/>
          </a:p>
        </p:txBody>
      </p:sp>
      <p:pic>
        <p:nvPicPr>
          <p:cNvPr id="5" name="Picture Placeholder 4" descr="lord-agni-hindu-god-of-fire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000" b="1" dirty="0"/>
              <a:t>Agni</a:t>
            </a:r>
            <a:r>
              <a:rPr lang="en-US" sz="2000" dirty="0"/>
              <a:t> was the god of fire and the messenger who communicated human wishes to the gods</a:t>
            </a:r>
            <a:endParaRPr lang="en-US" sz="2000" b="1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12633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Aryan Religion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Brahmins offered sacrifices of food and drink to the gods</a:t>
            </a:r>
          </a:p>
          <a:p>
            <a:r>
              <a:rPr lang="en-US" dirty="0" smtClean="0"/>
              <a:t>They believed they could call on the gods for health, wealth, and victory in war</a:t>
            </a:r>
          </a:p>
          <a:p>
            <a:r>
              <a:rPr lang="en-US" dirty="0" smtClean="0"/>
              <a:t>Later one some people hinted toward the notion of </a:t>
            </a:r>
            <a:r>
              <a:rPr lang="en-US" b="1" dirty="0" err="1" smtClean="0"/>
              <a:t>brahmin</a:t>
            </a:r>
            <a:r>
              <a:rPr lang="en-US" dirty="0" smtClean="0"/>
              <a:t> – a single spiritual power that existed beyond the many gods of the Vedas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065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Aryan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led to mysticism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mystic</a:t>
            </a:r>
            <a:r>
              <a:rPr lang="en-US" dirty="0" smtClean="0"/>
              <a:t> is someone who seeks direct communion with divine forces</a:t>
            </a:r>
          </a:p>
          <a:p>
            <a:r>
              <a:rPr lang="en-US" dirty="0" smtClean="0"/>
              <a:t>They practiced meditation and yoga to enhance and achieve direct contact with the divine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751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Aryan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By 500 BCE there were many rival kingdoms</a:t>
            </a:r>
          </a:p>
          <a:p>
            <a:r>
              <a:rPr lang="en-US" dirty="0" smtClean="0"/>
              <a:t>Through </a:t>
            </a:r>
            <a:r>
              <a:rPr lang="en-US" b="1" dirty="0" smtClean="0"/>
              <a:t>acculturation</a:t>
            </a:r>
            <a:r>
              <a:rPr lang="en-US" dirty="0" smtClean="0"/>
              <a:t> (blending of two or more cultures) a common culture emerged</a:t>
            </a:r>
          </a:p>
          <a:p>
            <a:r>
              <a:rPr lang="en-US" dirty="0" smtClean="0"/>
              <a:t>They continued to memorize and recite ancient hymns as well as 2 long epic poems</a:t>
            </a:r>
          </a:p>
          <a:p>
            <a:pPr lvl="1"/>
            <a:r>
              <a:rPr lang="en-US" b="1" i="1" dirty="0" smtClean="0"/>
              <a:t>Mahabharata</a:t>
            </a:r>
          </a:p>
          <a:p>
            <a:pPr lvl="1"/>
            <a:r>
              <a:rPr lang="en-US" b="1" i="1" dirty="0" smtClean="0"/>
              <a:t>Ramayana </a:t>
            </a:r>
            <a:endParaRPr lang="en-US" dirty="0" smtClean="0"/>
          </a:p>
          <a:p>
            <a:pPr lvl="1"/>
            <a:r>
              <a:rPr lang="en-US" dirty="0" smtClean="0"/>
              <a:t>They told of history, mythology, adventure, and religion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6571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Mahabharata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the greatest epic that tells of warfare and religion</a:t>
            </a:r>
          </a:p>
          <a:p>
            <a:r>
              <a:rPr lang="en-US" dirty="0" smtClean="0"/>
              <a:t>100,000 verses tell of battles between 5 royal brothers (the </a:t>
            </a:r>
            <a:r>
              <a:rPr lang="en-US" dirty="0" err="1" smtClean="0"/>
              <a:t>Pandavas</a:t>
            </a:r>
            <a:r>
              <a:rPr lang="en-US" dirty="0" smtClean="0"/>
              <a:t>) who lose their kingdom to their cousins</a:t>
            </a:r>
          </a:p>
          <a:p>
            <a:r>
              <a:rPr lang="en-US" dirty="0" smtClean="0"/>
              <a:t>After an 18 day battle the </a:t>
            </a:r>
            <a:r>
              <a:rPr lang="en-US" dirty="0" err="1" smtClean="0"/>
              <a:t>Pandavas</a:t>
            </a:r>
            <a:r>
              <a:rPr lang="en-US" dirty="0" smtClean="0"/>
              <a:t> regain their kingdom</a:t>
            </a:r>
          </a:p>
        </p:txBody>
      </p:sp>
    </p:spTree>
    <p:extLst>
      <p:ext uri="{BB962C8B-B14F-4D97-AF65-F5344CB8AC3E}">
        <p14:creationId xmlns:p14="http://schemas.microsoft.com/office/powerpoint/2010/main" val="3634482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 of the Indian Subcontinent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subcontinent</a:t>
            </a:r>
            <a:r>
              <a:rPr lang="en-US" dirty="0" smtClean="0"/>
              <a:t> is a large landmass that juts out form a continent</a:t>
            </a:r>
          </a:p>
          <a:p>
            <a:r>
              <a:rPr lang="en-US" dirty="0" smtClean="0"/>
              <a:t>It extends out into the Indian Ocean and has 3 of the world’s ten most populous countries</a:t>
            </a:r>
          </a:p>
          <a:p>
            <a:pPr lvl="1"/>
            <a:r>
              <a:rPr lang="en-US" dirty="0" smtClean="0"/>
              <a:t>India</a:t>
            </a:r>
          </a:p>
          <a:p>
            <a:pPr lvl="1"/>
            <a:r>
              <a:rPr lang="en-US" dirty="0" smtClean="0"/>
              <a:t>Pakistan</a:t>
            </a:r>
          </a:p>
          <a:p>
            <a:pPr lvl="1"/>
            <a:r>
              <a:rPr lang="en-US" dirty="0" smtClean="0"/>
              <a:t>Bangladesh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4947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Bhagavad-Gita</a:t>
            </a:r>
            <a:endParaRPr lang="en-US" dirty="0"/>
          </a:p>
        </p:txBody>
      </p:sp>
      <p:pic>
        <p:nvPicPr>
          <p:cNvPr id="5" name="Picture Placeholder 4" descr="krishna_arjuna_Mahabharata-Kurukshetra1.jpg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4367464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This is a lengthy poem within the </a:t>
            </a:r>
            <a:r>
              <a:rPr lang="en-US" sz="2000" b="1" i="1" dirty="0" smtClean="0"/>
              <a:t>Mahabharata</a:t>
            </a:r>
            <a:endParaRPr lang="en-US" sz="2000" dirty="0" smtClean="0"/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It reflects important Indian religious beliefs about the immortality of the soul and the value of performing one’s duty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The god </a:t>
            </a:r>
            <a:r>
              <a:rPr lang="en-US" sz="2000" b="1" dirty="0" smtClean="0"/>
              <a:t>Krishna</a:t>
            </a:r>
            <a:r>
              <a:rPr lang="en-US" sz="2000" dirty="0" smtClean="0"/>
              <a:t> instructed </a:t>
            </a:r>
            <a:r>
              <a:rPr lang="en-US" sz="2000" b="1" dirty="0" smtClean="0"/>
              <a:t>Prince </a:t>
            </a:r>
            <a:r>
              <a:rPr lang="en-US" sz="2000" b="1" dirty="0" err="1" smtClean="0"/>
              <a:t>Arjuna</a:t>
            </a:r>
            <a:r>
              <a:rPr lang="en-US" sz="2000" dirty="0" smtClean="0"/>
              <a:t> on the importance of duty over personal desires and ambitions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490555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86111" y="5711578"/>
            <a:ext cx="3612822" cy="501476"/>
          </a:xfrm>
        </p:spPr>
        <p:txBody>
          <a:bodyPr/>
          <a:lstStyle/>
          <a:p>
            <a:r>
              <a:rPr lang="en-US" dirty="0" smtClean="0"/>
              <a:t>Ramayana </a:t>
            </a:r>
            <a:endParaRPr lang="en-US" dirty="0"/>
          </a:p>
        </p:txBody>
      </p:sp>
      <p:pic>
        <p:nvPicPr>
          <p:cNvPr id="8" name="Picture Placeholder 7" descr="1151RamaSitaSurya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68257" y="93579"/>
            <a:ext cx="3668796" cy="5233737"/>
          </a:xfrm>
        </p:spPr>
      </p:pic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>
          <a:xfrm>
            <a:off x="196053" y="3635375"/>
            <a:ext cx="3613792" cy="3222625"/>
          </a:xfrm>
        </p:spPr>
        <p:txBody>
          <a:bodyPr/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This is shorter than the Mahabharata 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It tells the fantastic deeds of the hero </a:t>
            </a:r>
            <a:r>
              <a:rPr lang="en-US" b="1" dirty="0" smtClean="0"/>
              <a:t>Rama </a:t>
            </a:r>
            <a:r>
              <a:rPr lang="en-US" dirty="0" smtClean="0"/>
              <a:t>and his beautiful wife </a:t>
            </a:r>
            <a:r>
              <a:rPr lang="en-US" b="1" dirty="0" err="1" smtClean="0"/>
              <a:t>Sita</a:t>
            </a:r>
            <a:endParaRPr lang="en-US" dirty="0" smtClean="0"/>
          </a:p>
          <a:p>
            <a:pPr marL="285750" indent="-285750" algn="l">
              <a:buFont typeface="Arial"/>
              <a:buChar char="•"/>
            </a:pPr>
            <a:r>
              <a:rPr lang="en-US" b="1" dirty="0" err="1" smtClean="0"/>
              <a:t>Sita</a:t>
            </a:r>
            <a:r>
              <a:rPr lang="en-US" b="1" dirty="0" smtClean="0"/>
              <a:t> </a:t>
            </a:r>
            <a:r>
              <a:rPr lang="en-US" dirty="0" smtClean="0"/>
              <a:t>is kidnapped by the demon-king </a:t>
            </a:r>
            <a:r>
              <a:rPr lang="en-US" b="1" dirty="0" err="1" smtClean="0"/>
              <a:t>Ravana</a:t>
            </a:r>
            <a:endParaRPr lang="en-US" dirty="0" smtClean="0"/>
          </a:p>
          <a:p>
            <a:pPr marL="285750" indent="-285750" algn="l">
              <a:buFont typeface="Arial"/>
              <a:buChar char="•"/>
            </a:pPr>
            <a:r>
              <a:rPr lang="en-US" b="1" dirty="0" smtClean="0"/>
              <a:t>Rama</a:t>
            </a:r>
            <a:r>
              <a:rPr lang="en-US" dirty="0" smtClean="0"/>
              <a:t> goes to rescue </a:t>
            </a:r>
            <a:r>
              <a:rPr lang="en-US" b="1" dirty="0" err="1" smtClean="0"/>
              <a:t>Sita</a:t>
            </a:r>
            <a:r>
              <a:rPr lang="en-US" dirty="0"/>
              <a:t> </a:t>
            </a:r>
            <a:r>
              <a:rPr lang="en-US" dirty="0" smtClean="0"/>
              <a:t>with the help of monkey general </a:t>
            </a:r>
            <a:r>
              <a:rPr lang="en-US" b="1" dirty="0" smtClean="0"/>
              <a:t>Hanuman</a:t>
            </a:r>
            <a:endParaRPr lang="en-US" b="1" dirty="0"/>
          </a:p>
        </p:txBody>
      </p:sp>
      <p:pic>
        <p:nvPicPr>
          <p:cNvPr id="11" name="Picture 10" descr="rama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422" y="93578"/>
            <a:ext cx="2961689" cy="334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7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Hinduism &amp; Buddhism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 – Section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028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Hinduism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Hinduism has no single founder and no single sacred text</a:t>
            </a:r>
          </a:p>
          <a:p>
            <a:r>
              <a:rPr lang="en-US" dirty="0" smtClean="0"/>
              <a:t>It grew out of overlapping beliefs of the diverse groups who settled there</a:t>
            </a:r>
          </a:p>
          <a:p>
            <a:r>
              <a:rPr lang="en-US" dirty="0" smtClean="0"/>
              <a:t>Aryans added the deities of the Indus civilization</a:t>
            </a:r>
          </a:p>
          <a:p>
            <a:r>
              <a:rPr lang="en-US" dirty="0" smtClean="0"/>
              <a:t>Later people brought other gods, beliefs, and practices</a:t>
            </a:r>
          </a:p>
          <a:p>
            <a:r>
              <a:rPr lang="en-US" dirty="0" smtClean="0"/>
              <a:t>As a result, Hinduism became a complex religion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023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“God is one but wise people know it by many names”</a:t>
            </a:r>
          </a:p>
          <a:p>
            <a:r>
              <a:rPr lang="en-US" dirty="0" smtClean="0"/>
              <a:t>Everything is part of the unchanging, all-powerful spiritual force called </a:t>
            </a:r>
            <a:r>
              <a:rPr lang="en-US" b="1" dirty="0" err="1" smtClean="0"/>
              <a:t>brahman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353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Hindu Deities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Brahma</a:t>
            </a:r>
            <a:r>
              <a:rPr lang="en-US" dirty="0" smtClean="0"/>
              <a:t> – the Creator</a:t>
            </a:r>
          </a:p>
          <a:p>
            <a:r>
              <a:rPr lang="en-US" b="1" dirty="0" smtClean="0"/>
              <a:t>Vishnu</a:t>
            </a:r>
            <a:r>
              <a:rPr lang="en-US" dirty="0" smtClean="0"/>
              <a:t> – the Preserver</a:t>
            </a:r>
          </a:p>
          <a:p>
            <a:r>
              <a:rPr lang="en-US" b="1" dirty="0" smtClean="0"/>
              <a:t>Shiva</a:t>
            </a:r>
            <a:r>
              <a:rPr lang="en-US" dirty="0" smtClean="0"/>
              <a:t> – the Destroyer</a:t>
            </a:r>
          </a:p>
          <a:p>
            <a:r>
              <a:rPr lang="en-US" dirty="0" smtClean="0"/>
              <a:t>Each one can take many forms, human or anima, to represent the different aspects of </a:t>
            </a:r>
            <a:r>
              <a:rPr lang="en-US" dirty="0" err="1" smtClean="0"/>
              <a:t>brahman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682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Brahma </a:t>
            </a:r>
            <a:endParaRPr lang="en-US" dirty="0"/>
          </a:p>
        </p:txBody>
      </p:sp>
      <p:pic>
        <p:nvPicPr>
          <p:cNvPr id="7" name="Picture Placeholder 6" descr="brahma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Creator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07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Vishnu </a:t>
            </a:r>
            <a:endParaRPr lang="en-US" dirty="0"/>
          </a:p>
        </p:txBody>
      </p:sp>
      <p:pic>
        <p:nvPicPr>
          <p:cNvPr id="5" name="Picture Placeholder 4" descr="Lord-Vishnu1.jpg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Preserver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848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Shiva </a:t>
            </a:r>
            <a:endParaRPr lang="en-US" dirty="0"/>
          </a:p>
        </p:txBody>
      </p:sp>
      <p:pic>
        <p:nvPicPr>
          <p:cNvPr id="5" name="Picture Placeholder 4" descr="shiva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Destroyer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855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Sacred Texts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Hindu teachings were recorded in the texts of the </a:t>
            </a:r>
            <a:r>
              <a:rPr lang="en-US" b="1" dirty="0" smtClean="0"/>
              <a:t>Vedas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smtClean="0"/>
              <a:t>Upanishads</a:t>
            </a:r>
            <a:r>
              <a:rPr lang="en-US" dirty="0" smtClean="0"/>
              <a:t> are a section of the Vedas that address mystical questions</a:t>
            </a:r>
          </a:p>
          <a:p>
            <a:r>
              <a:rPr lang="en-US" dirty="0" smtClean="0"/>
              <a:t>They use vivid images to examine complex ideas about the human soul and the connectedness of all life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Bhagavad-Gita</a:t>
            </a:r>
            <a:r>
              <a:rPr lang="en-US" dirty="0" smtClean="0"/>
              <a:t> were also revered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992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Hindu Kush</a:t>
            </a:r>
            <a:r>
              <a:rPr lang="en-US" dirty="0" smtClean="0"/>
              <a:t> &amp; the </a:t>
            </a:r>
            <a:r>
              <a:rPr lang="en-US" b="1" dirty="0" smtClean="0"/>
              <a:t>Himalayas</a:t>
            </a:r>
            <a:r>
              <a:rPr lang="en-US" dirty="0" smtClean="0"/>
              <a:t> are some mountains that are covered in snow</a:t>
            </a:r>
          </a:p>
          <a:p>
            <a:r>
              <a:rPr lang="en-US" dirty="0" smtClean="0"/>
              <a:t>Because of these mountains, the people in between them were allowed to develop on their own without outside intervention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145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Life</a:t>
            </a:r>
            <a:endParaRPr lang="en-US" dirty="0"/>
          </a:p>
        </p:txBody>
      </p:sp>
      <p:pic>
        <p:nvPicPr>
          <p:cNvPr id="5" name="Picture Placeholder 4" descr="reinkarnation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4041161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Every person has an essential self called the </a:t>
            </a:r>
            <a:r>
              <a:rPr lang="en-US" sz="2000" b="1" dirty="0" smtClean="0"/>
              <a:t>atman</a:t>
            </a:r>
            <a:endParaRPr lang="en-US" sz="2000" dirty="0" smtClean="0"/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Achieving </a:t>
            </a:r>
            <a:r>
              <a:rPr lang="en-US" sz="2000" b="1" dirty="0" smtClean="0"/>
              <a:t>moksha</a:t>
            </a:r>
            <a:r>
              <a:rPr lang="en-US" sz="2000" dirty="0" smtClean="0"/>
              <a:t> is the ultimate goal of existence 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Individuals must free themselves from selfish desires that separate them from </a:t>
            </a:r>
            <a:r>
              <a:rPr lang="en-US" sz="2000" dirty="0" err="1" smtClean="0"/>
              <a:t>brahman</a:t>
            </a:r>
            <a:endParaRPr lang="en-US" sz="2000" dirty="0" smtClean="0"/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Most people cannot achieve </a:t>
            </a:r>
            <a:r>
              <a:rPr lang="en-US" sz="2000" b="1" dirty="0" smtClean="0"/>
              <a:t>moksha</a:t>
            </a:r>
            <a:r>
              <a:rPr lang="en-US" sz="2000" dirty="0" smtClean="0"/>
              <a:t> in one lifetime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4338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Goal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1445416"/>
          </a:xfrm>
        </p:spPr>
        <p:txBody>
          <a:bodyPr>
            <a:normAutofit fontScale="92500" lnSpcReduction="10000"/>
          </a:bodyPr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Since they can’t achieve it in one lifetime they believe in </a:t>
            </a:r>
            <a:r>
              <a:rPr lang="en-US" b="1" dirty="0" smtClean="0"/>
              <a:t>reincarnation</a:t>
            </a:r>
            <a:r>
              <a:rPr lang="en-US" dirty="0" smtClean="0"/>
              <a:t> 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This is the rebirth of the soul in another bodily form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It allows people to continue working toward </a:t>
            </a:r>
            <a:r>
              <a:rPr lang="en-US" b="1" dirty="0" smtClean="0"/>
              <a:t>moksha</a:t>
            </a:r>
            <a:r>
              <a:rPr lang="en-US" dirty="0" smtClean="0"/>
              <a:t> through several lifetimes</a:t>
            </a:r>
            <a:endParaRPr lang="en-US" dirty="0"/>
          </a:p>
        </p:txBody>
      </p:sp>
      <p:pic>
        <p:nvPicPr>
          <p:cNvPr id="5" name="Picture Placeholder 4" descr="reincarnation.jpg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969" b="-12969"/>
          <a:stretch>
            <a:fillRect/>
          </a:stretch>
        </p:blipFill>
        <p:spPr>
          <a:xfrm>
            <a:off x="1854200" y="87313"/>
            <a:ext cx="5446713" cy="4313237"/>
          </a:xfrm>
        </p:spPr>
      </p:pic>
    </p:spTree>
    <p:extLst>
      <p:ext uri="{BB962C8B-B14F-4D97-AF65-F5344CB8AC3E}">
        <p14:creationId xmlns:p14="http://schemas.microsoft.com/office/powerpoint/2010/main" val="2801971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Life</a:t>
            </a:r>
            <a:endParaRPr lang="en-US" dirty="0"/>
          </a:p>
        </p:txBody>
      </p:sp>
      <p:pic>
        <p:nvPicPr>
          <p:cNvPr id="5" name="Picture Placeholder 4" descr="reincarnation_in_hinduism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A person can come closer to achieving moksha by obeying the law of </a:t>
            </a:r>
            <a:r>
              <a:rPr lang="en-US" b="1" dirty="0" smtClean="0"/>
              <a:t>karma</a:t>
            </a:r>
            <a:endParaRPr lang="en-US" dirty="0" smtClean="0"/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This refers to all the actions of a person’s life that affect his or her fate in the next life</a:t>
            </a:r>
          </a:p>
        </p:txBody>
      </p:sp>
    </p:spTree>
    <p:extLst>
      <p:ext uri="{BB962C8B-B14F-4D97-AF65-F5344CB8AC3E}">
        <p14:creationId xmlns:p14="http://schemas.microsoft.com/office/powerpoint/2010/main" val="1161805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humans are ranked in Hinduism</a:t>
            </a:r>
          </a:p>
          <a:p>
            <a:r>
              <a:rPr lang="en-US" b="1" dirty="0" smtClean="0"/>
              <a:t>Top</a:t>
            </a:r>
            <a:r>
              <a:rPr lang="en-US" dirty="0" smtClean="0"/>
              <a:t>: Humans are closest to </a:t>
            </a:r>
            <a:r>
              <a:rPr lang="en-US" dirty="0" err="1" smtClean="0"/>
              <a:t>brahman</a:t>
            </a:r>
            <a:endParaRPr lang="en-US" dirty="0" smtClean="0"/>
          </a:p>
          <a:p>
            <a:r>
              <a:rPr lang="en-US" b="1" dirty="0" smtClean="0"/>
              <a:t>Next</a:t>
            </a:r>
            <a:r>
              <a:rPr lang="en-US" dirty="0" smtClean="0"/>
              <a:t>: Animals, plants, and objects (water, rocks)</a:t>
            </a:r>
          </a:p>
        </p:txBody>
      </p:sp>
    </p:spTree>
    <p:extLst>
      <p:ext uri="{BB962C8B-B14F-4D97-AF65-F5344CB8AC3E}">
        <p14:creationId xmlns:p14="http://schemas.microsoft.com/office/powerpoint/2010/main" val="3496600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Karma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person lives virtuously they earn good karma and are reborn at a higher level of existence</a:t>
            </a:r>
          </a:p>
          <a:p>
            <a:r>
              <a:rPr lang="en-US" dirty="0" smtClean="0"/>
              <a:t>People who do evil acquire bad karma and are reborn into suffering at a lower level of existence </a:t>
            </a:r>
          </a:p>
          <a:p>
            <a:r>
              <a:rPr lang="en-US" dirty="0" smtClean="0"/>
              <a:t>The wheel in Indian art describes the cycle of death and rebirth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67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Goal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1653989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To escape the wheel of fate, Hinduism stresses the importance of </a:t>
            </a:r>
            <a:r>
              <a:rPr lang="en-US" b="1" dirty="0" smtClean="0"/>
              <a:t>dharma</a:t>
            </a:r>
            <a:endParaRPr lang="en-US" dirty="0" smtClean="0"/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This is the religious and moral duties of an individual 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They vary according to class, occupation, gender, and age</a:t>
            </a:r>
            <a:endParaRPr lang="en-US" dirty="0"/>
          </a:p>
        </p:txBody>
      </p:sp>
      <p:pic>
        <p:nvPicPr>
          <p:cNvPr id="5" name="Picture Placeholder 4" descr="hindu-composite.jpg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97" b="-7397"/>
          <a:stretch>
            <a:fillRect/>
          </a:stretch>
        </p:blipFill>
        <p:spPr>
          <a:xfrm>
            <a:off x="1854200" y="161877"/>
            <a:ext cx="5187444" cy="4332136"/>
          </a:xfrm>
        </p:spPr>
      </p:pic>
    </p:spTree>
    <p:extLst>
      <p:ext uri="{BB962C8B-B14F-4D97-AF65-F5344CB8AC3E}">
        <p14:creationId xmlns:p14="http://schemas.microsoft.com/office/powerpoint/2010/main" val="150455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Goal of Life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1532581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/>
              <a:buChar char="•"/>
            </a:pPr>
            <a:r>
              <a:rPr lang="en-US" b="1" dirty="0" smtClean="0"/>
              <a:t>Ahimsa</a:t>
            </a:r>
            <a:r>
              <a:rPr lang="en-US" dirty="0" smtClean="0"/>
              <a:t> is another key moral principle in Hinduism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It refers to nonviolence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All people and things are aspects of </a:t>
            </a:r>
            <a:r>
              <a:rPr lang="en-US" dirty="0" err="1" smtClean="0"/>
              <a:t>brahman</a:t>
            </a:r>
            <a:r>
              <a:rPr lang="en-US" dirty="0" smtClean="0"/>
              <a:t> and therefore deserve to be respected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Many Hindus try to follow the path of ahimsa</a:t>
            </a:r>
            <a:endParaRPr lang="en-US" dirty="0"/>
          </a:p>
        </p:txBody>
      </p:sp>
      <p:pic>
        <p:nvPicPr>
          <p:cNvPr id="8" name="Picture Placeholder 7" descr="51c79f8ae4b04f91946889e0.jpeg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3133" y="373563"/>
            <a:ext cx="3752160" cy="3752160"/>
          </a:xfrm>
        </p:spPr>
      </p:pic>
    </p:spTree>
    <p:extLst>
      <p:ext uri="{BB962C8B-B14F-4D97-AF65-F5344CB8AC3E}">
        <p14:creationId xmlns:p14="http://schemas.microsoft.com/office/powerpoint/2010/main" val="1068681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Jainism</a:t>
            </a:r>
            <a:endParaRPr lang="en-US" dirty="0"/>
          </a:p>
        </p:txBody>
      </p:sp>
      <p:pic>
        <p:nvPicPr>
          <p:cNvPr id="8" name="Picture Placeholder 7" descr="sweeping2.jpg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4452080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b="1" dirty="0" smtClean="0"/>
              <a:t>Jainism</a:t>
            </a:r>
            <a:r>
              <a:rPr lang="en-US" dirty="0" smtClean="0"/>
              <a:t> was founded by </a:t>
            </a:r>
            <a:r>
              <a:rPr lang="en-US" b="1" dirty="0" err="1" smtClean="0"/>
              <a:t>Mahavira</a:t>
            </a:r>
            <a:r>
              <a:rPr lang="en-US" dirty="0" smtClean="0"/>
              <a:t> which is a religion that grew out of Hindu traditions 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He rejected the idea that Brahmin priests alone could perform certain sacred rites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Jain teaching emphasize meditation, self-denial, and an extreme form of ahimsa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To avoid killing insects Jains carry brooms to sweep the ground in front of their feet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302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Caste System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Castes</a:t>
            </a:r>
            <a:r>
              <a:rPr lang="en-US" dirty="0" smtClean="0"/>
              <a:t> are social groups into which people are born and which can rarely be changed</a:t>
            </a:r>
          </a:p>
          <a:p>
            <a:r>
              <a:rPr lang="en-US" dirty="0" smtClean="0"/>
              <a:t>People in different castes were different species of being</a:t>
            </a:r>
          </a:p>
          <a:p>
            <a:r>
              <a:rPr lang="en-US" dirty="0" smtClean="0"/>
              <a:t>High-caste Brahmin was purer and therefore closer to moksha than someone from a lower caste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753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was forbidden to marry outside the caste you were in or eating with members of a different caste</a:t>
            </a:r>
          </a:p>
          <a:p>
            <a:r>
              <a:rPr lang="en-US" dirty="0" smtClean="0"/>
              <a:t>High-caste people had strict rules to protect them from those who were spiritually polluted and in the lower caste</a:t>
            </a:r>
          </a:p>
        </p:txBody>
      </p:sp>
    </p:spTree>
    <p:extLst>
      <p:ext uri="{BB962C8B-B14F-4D97-AF65-F5344CB8AC3E}">
        <p14:creationId xmlns:p14="http://schemas.microsoft.com/office/powerpoint/2010/main" val="3579273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Features</a:t>
            </a:r>
            <a:endParaRPr lang="en-US" dirty="0"/>
          </a:p>
        </p:txBody>
      </p:sp>
      <p:pic>
        <p:nvPicPr>
          <p:cNvPr id="6" name="Picture Placeholder 5" descr="BirdMap.jpg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4089401"/>
          </a:xfrm>
        </p:spPr>
        <p:txBody>
          <a:bodyPr>
            <a:no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Indian subcontinent is divided into 3 regions: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b="1" dirty="0" err="1" smtClean="0"/>
              <a:t>Gangetic</a:t>
            </a:r>
            <a:r>
              <a:rPr lang="en-US" sz="2400" b="1" dirty="0" smtClean="0"/>
              <a:t> Plain</a:t>
            </a:r>
            <a:r>
              <a:rPr lang="en-US" sz="2400" dirty="0" smtClean="0"/>
              <a:t> – very fertile in the north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b="1" dirty="0" smtClean="0"/>
              <a:t>Deccan Plateau</a:t>
            </a:r>
            <a:r>
              <a:rPr lang="en-US" sz="2400" dirty="0" smtClean="0"/>
              <a:t> – dry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b="1" dirty="0" smtClean="0"/>
              <a:t>Coastal Plains</a:t>
            </a:r>
            <a:r>
              <a:rPr lang="en-US" sz="2400" dirty="0" smtClean="0"/>
              <a:t> – opposite sides of the Deccan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792529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Untouchables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Some people were so impure they were considered “untouchables” because of their job </a:t>
            </a:r>
            <a:r>
              <a:rPr lang="en-US" dirty="0" smtClean="0"/>
              <a:t>description</a:t>
            </a:r>
          </a:p>
          <a:p>
            <a:r>
              <a:rPr lang="en-US" dirty="0" smtClean="0"/>
              <a:t>Untouchables had to live apart and to sound a wooden instrument to warn of their approach</a:t>
            </a:r>
          </a:p>
          <a:p>
            <a:r>
              <a:rPr lang="en-US" dirty="0" smtClean="0"/>
              <a:t>Their life was harsh and restricted</a:t>
            </a:r>
          </a:p>
          <a:p>
            <a:r>
              <a:rPr lang="en-US" dirty="0" smtClean="0"/>
              <a:t>Contact with an outsider was feared to spread pollution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29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Caste System</a:t>
            </a:r>
            <a:endParaRPr lang="en-US" dirty="0"/>
          </a:p>
        </p:txBody>
      </p:sp>
      <p:pic>
        <p:nvPicPr>
          <p:cNvPr id="5" name="Picture Placeholder 4" descr="caste_system-oo4t9n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868739"/>
          </a:xfrm>
        </p:spPr>
        <p:txBody>
          <a:bodyPr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People believed that the law of karma determined their caste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They couldn’t change their status in this life but they strived to change it for the next life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As more people moved to the subcontinent, more and more castes were created and so were more </a:t>
            </a:r>
            <a:r>
              <a:rPr lang="en-US" sz="2000" dirty="0" err="1" smtClean="0"/>
              <a:t>subcastes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7535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Teachings of Buddha</a:t>
            </a:r>
            <a:endParaRPr lang="en-US" dirty="0"/>
          </a:p>
        </p:txBody>
      </p:sp>
      <p:pic>
        <p:nvPicPr>
          <p:cNvPr id="8" name="Picture Placeholder 7" descr="Buddhist-monk-teaching-novi1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It all started with a man named </a:t>
            </a:r>
            <a:r>
              <a:rPr lang="en-US" b="1" dirty="0" smtClean="0"/>
              <a:t>Siddhartha Gautama</a:t>
            </a:r>
            <a:r>
              <a:rPr lang="en-US" dirty="0" smtClean="0"/>
              <a:t> 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He was viewed as a reformed and his teachings spread across Asia to become the core beliefs of </a:t>
            </a:r>
            <a:r>
              <a:rPr lang="en-US" b="1" dirty="0" smtClean="0"/>
              <a:t>Buddhism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52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Boy to Buddha</a:t>
            </a:r>
            <a:endParaRPr lang="en-US" dirty="0"/>
          </a:p>
        </p:txBody>
      </p:sp>
      <p:pic>
        <p:nvPicPr>
          <p:cNvPr id="5" name="Picture Placeholder 4" descr="6a0120a5e00f60970c0133ee4a5fdd970b-800wi.jpg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His early life is known through writings &amp; literature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He was born a prince about 563 BC 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His mother had dreamed that a radiant white elephant descended to her from heaven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This led a prophet to predict that the boy would someday become a wandering holy 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369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Boy to Buddha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to prevent this from happening, his father kept him in the family’s palace surrounded by comfort and luxury</a:t>
            </a:r>
          </a:p>
          <a:p>
            <a:r>
              <a:rPr lang="en-US" dirty="0" smtClean="0"/>
              <a:t>They wanted him to become a ruler instead</a:t>
            </a:r>
          </a:p>
          <a:p>
            <a:r>
              <a:rPr lang="en-US" dirty="0" smtClean="0"/>
              <a:t>At age 16, Siddhartha Gautama married a beautiful woman and enjoyed a happy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4451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Boy to Buddha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When he turned 29, his life changed</a:t>
            </a:r>
          </a:p>
          <a:p>
            <a:r>
              <a:rPr lang="en-US" dirty="0" smtClean="0"/>
              <a:t>One day he took a ride beyond the palace gardens and saw an old man</a:t>
            </a:r>
          </a:p>
          <a:p>
            <a:r>
              <a:rPr lang="en-US" dirty="0" smtClean="0"/>
              <a:t>On other rides he saw a sick person and a dead body</a:t>
            </a:r>
          </a:p>
          <a:p>
            <a:r>
              <a:rPr lang="en-US" dirty="0" smtClean="0"/>
              <a:t>For the first time, he became aware of human suffering</a:t>
            </a:r>
          </a:p>
          <a:p>
            <a:r>
              <a:rPr lang="en-US" dirty="0" smtClean="0"/>
              <a:t>He was deeply disturbed and said farewell to his family and left the palace (never returned)</a:t>
            </a:r>
          </a:p>
          <a:p>
            <a:r>
              <a:rPr lang="en-US" dirty="0" smtClean="0"/>
              <a:t>He went out to discover “the realm of life where there is neither suffering nor death”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640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Boy to Buddha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Siddhartha Gautama wandered for years looking for answers from Hindu scholars and holy men</a:t>
            </a:r>
          </a:p>
          <a:p>
            <a:r>
              <a:rPr lang="en-US" dirty="0" smtClean="0"/>
              <a:t>Their ideas failed to satisfy him so he fasted &amp; meditated </a:t>
            </a:r>
          </a:p>
          <a:p>
            <a:r>
              <a:rPr lang="en-US" dirty="0" smtClean="0"/>
              <a:t>At some point he sat under a large tree and determined to stay there until he understood the mystery of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0272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Boy to Buddha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the night, evil spirits tempted Gautama to give up his meditations but he fended them off</a:t>
            </a:r>
          </a:p>
          <a:p>
            <a:r>
              <a:rPr lang="en-US" dirty="0" smtClean="0"/>
              <a:t>When he sat up he believed he understood the cause of and cure for suffering and sorrow</a:t>
            </a:r>
          </a:p>
          <a:p>
            <a:r>
              <a:rPr lang="en-US" dirty="0" smtClean="0"/>
              <a:t>No longer was he Gautama, he had become the Buddha, “Enlightened One”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348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Noble Truths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Buddha spent the rest of his life  teaching others what he had learned</a:t>
            </a:r>
          </a:p>
          <a:p>
            <a:r>
              <a:rPr lang="en-US" dirty="0" smtClean="0"/>
              <a:t>In his first sermon he explained the </a:t>
            </a:r>
            <a:r>
              <a:rPr lang="en-US" b="1" dirty="0" smtClean="0"/>
              <a:t>Four Noble Truths</a:t>
            </a:r>
            <a:endParaRPr lang="en-US" dirty="0" smtClean="0"/>
          </a:p>
          <a:p>
            <a:pPr lvl="1"/>
            <a:r>
              <a:rPr lang="en-US" dirty="0" smtClean="0"/>
              <a:t>All life is full of suffering, pain, and sorrow</a:t>
            </a:r>
          </a:p>
          <a:p>
            <a:pPr lvl="1"/>
            <a:r>
              <a:rPr lang="en-US" dirty="0" smtClean="0"/>
              <a:t>The cause of suffering is non-virtue, or negative deeds and mindsets such as hatred and desire</a:t>
            </a:r>
          </a:p>
          <a:p>
            <a:pPr lvl="1"/>
            <a:r>
              <a:rPr lang="en-US" dirty="0" smtClean="0"/>
              <a:t>The only cure for suffering is to overcome non-virtue</a:t>
            </a:r>
          </a:p>
          <a:p>
            <a:pPr lvl="1"/>
            <a:r>
              <a:rPr lang="en-US" dirty="0" smtClean="0"/>
              <a:t>The way to overcome non-virtue is to follow the </a:t>
            </a:r>
            <a:r>
              <a:rPr lang="en-US" b="1" dirty="0" smtClean="0"/>
              <a:t>Eightfold Path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5222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Eightfold Path</a:t>
            </a:r>
            <a:endParaRPr lang="en-US" dirty="0"/>
          </a:p>
        </p:txBody>
      </p:sp>
      <p:pic>
        <p:nvPicPr>
          <p:cNvPr id="5" name="Picture Placeholder 4" descr="buddha_orange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They are the “right views, right aspirations, right speech, right conduct, right livelihood, right effort, right mindfulness, and right contemplation”</a:t>
            </a:r>
          </a:p>
          <a:p>
            <a:pPr marL="285750" indent="-285750" algn="l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56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Gangetic</a:t>
            </a:r>
            <a:r>
              <a:rPr lang="en-US" dirty="0" smtClean="0"/>
              <a:t> Plain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1470320"/>
          </a:xfrm>
        </p:spPr>
        <p:txBody>
          <a:bodyPr>
            <a:normAutofit fontScale="92500" lnSpcReduction="20000"/>
          </a:bodyPr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This fertile area is watered by the rivers: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b="1" dirty="0" smtClean="0"/>
              <a:t>The Indus</a:t>
            </a:r>
            <a:endParaRPr lang="en-US" dirty="0" smtClean="0"/>
          </a:p>
          <a:p>
            <a:pPr marL="914400" lvl="1" indent="-457200" algn="l">
              <a:buFont typeface="Arial"/>
              <a:buChar char="•"/>
            </a:pPr>
            <a:r>
              <a:rPr lang="en-US" b="1" dirty="0" smtClean="0"/>
              <a:t>The Ganges</a:t>
            </a:r>
            <a:endParaRPr lang="en-US" dirty="0" smtClean="0"/>
          </a:p>
          <a:p>
            <a:pPr marL="914400" lvl="1" indent="-457200" algn="l">
              <a:buFont typeface="Arial"/>
              <a:buChar char="•"/>
            </a:pPr>
            <a:r>
              <a:rPr lang="en-US" b="1" dirty="0" smtClean="0"/>
              <a:t>The Brahmaputra</a:t>
            </a:r>
            <a:endParaRPr lang="en-US" dirty="0" smtClean="0"/>
          </a:p>
        </p:txBody>
      </p:sp>
      <p:pic>
        <p:nvPicPr>
          <p:cNvPr id="8" name="Picture Placeholder 7" descr="h.jpg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9804" y="0"/>
            <a:ext cx="4096512" cy="4096512"/>
          </a:xfrm>
        </p:spPr>
      </p:pic>
    </p:spTree>
    <p:extLst>
      <p:ext uri="{BB962C8B-B14F-4D97-AF65-F5344CB8AC3E}">
        <p14:creationId xmlns:p14="http://schemas.microsoft.com/office/powerpoint/2010/main" val="1876818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the Eightfold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: follow the first 2 steps of the Noble Truths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: a person has to live a moral life, avoiding evil words and actions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: a person might at last achieve enlightenment through meditation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: reach </a:t>
            </a:r>
            <a:r>
              <a:rPr lang="en-US" b="1" dirty="0" smtClean="0"/>
              <a:t>nirvana</a:t>
            </a:r>
            <a:r>
              <a:rPr lang="en-US" dirty="0" smtClean="0"/>
              <a:t> – union with the universe and release from the cycle of rebirth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0246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Eightfold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Eightfold Path was seen by Buddha as the middle way</a:t>
            </a:r>
          </a:p>
          <a:p>
            <a:r>
              <a:rPr lang="en-US" dirty="0" smtClean="0"/>
              <a:t>Middle way between the life devoted to pleasure and one based on harsh self-denial</a:t>
            </a:r>
          </a:p>
          <a:p>
            <a:r>
              <a:rPr lang="en-US" dirty="0" smtClean="0"/>
              <a:t>Buddha stressed honesty, charity, and kindness to al living creatures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0991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Religions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Hinduism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Stress non-violence </a:t>
            </a:r>
          </a:p>
          <a:p>
            <a:r>
              <a:rPr lang="en-US" dirty="0" smtClean="0"/>
              <a:t>Believe in karma, dharma, and rebirth</a:t>
            </a:r>
          </a:p>
          <a:p>
            <a:r>
              <a:rPr lang="en-US" dirty="0" smtClean="0"/>
              <a:t>Focus on priests, formal rituals, many gods</a:t>
            </a:r>
          </a:p>
          <a:p>
            <a:r>
              <a:rPr lang="en-US" dirty="0" smtClean="0"/>
              <a:t>Observe the caste system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Buddhism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Stress non-violence</a:t>
            </a:r>
          </a:p>
          <a:p>
            <a:r>
              <a:rPr lang="en-US" dirty="0" smtClean="0"/>
              <a:t>Believe in karma, dharma, and rebirth</a:t>
            </a:r>
          </a:p>
          <a:p>
            <a:r>
              <a:rPr lang="en-US" dirty="0" smtClean="0"/>
              <a:t>Urges each person to find enlightenment </a:t>
            </a:r>
          </a:p>
          <a:p>
            <a:r>
              <a:rPr lang="en-US" dirty="0" smtClean="0"/>
              <a:t>Reject the caste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6160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Buddhism Beyond India</a:t>
            </a:r>
            <a:endParaRPr lang="en-US" dirty="0"/>
          </a:p>
        </p:txBody>
      </p:sp>
      <p:pic>
        <p:nvPicPr>
          <p:cNvPr id="10" name="Picture Placeholder 9" descr="Mahabodhitemple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Conten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Those who accepted Buddha’s teaching set up monasteries &amp; convents for meditation and study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These places grew into centers for learning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38297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Powerful Empires of India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 – Section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9397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Chandragupta </a:t>
            </a:r>
            <a:r>
              <a:rPr lang="en-US" dirty="0" err="1" smtClean="0"/>
              <a:t>Maurya</a:t>
            </a:r>
            <a:endParaRPr lang="en-US" dirty="0"/>
          </a:p>
        </p:txBody>
      </p:sp>
      <p:pic>
        <p:nvPicPr>
          <p:cNvPr id="5" name="Picture Placeholder 4" descr="paliputra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3625" y="1781132"/>
            <a:ext cx="3813175" cy="2800265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4281009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He was a young leader who forged the warring mini-kingdoms of India in 321 BCE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 err="1" smtClean="0"/>
              <a:t>Maurya</a:t>
            </a:r>
            <a:r>
              <a:rPr lang="en-US" dirty="0" smtClean="0"/>
              <a:t> capital of </a:t>
            </a:r>
            <a:r>
              <a:rPr lang="en-US" b="1" dirty="0" err="1"/>
              <a:t>P</a:t>
            </a:r>
            <a:r>
              <a:rPr lang="en-US" b="1" dirty="0" err="1" smtClean="0"/>
              <a:t>ataliputra</a:t>
            </a:r>
            <a:r>
              <a:rPr lang="en-US" dirty="0" smtClean="0"/>
              <a:t> had schools, libraries, as well as palaces &amp; temples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We know this from the Greek ambassador to the </a:t>
            </a:r>
            <a:r>
              <a:rPr lang="en-US" dirty="0" err="1" smtClean="0"/>
              <a:t>Mauray</a:t>
            </a:r>
            <a:r>
              <a:rPr lang="en-US" dirty="0" smtClean="0"/>
              <a:t> court, </a:t>
            </a:r>
            <a:r>
              <a:rPr lang="en-US" b="1" dirty="0" err="1" smtClean="0"/>
              <a:t>Megasthenes</a:t>
            </a:r>
            <a:endParaRPr lang="en-US" dirty="0" smtClean="0"/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The walls around the city “was crowned with 530 towers and had 64 gates”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3476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Maurya</a:t>
            </a:r>
            <a:r>
              <a:rPr lang="en-US" dirty="0" smtClean="0"/>
              <a:t> Empire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Chandragupta</a:t>
            </a:r>
            <a:r>
              <a:rPr lang="en-US" dirty="0" smtClean="0"/>
              <a:t> had officials collect taxes and manage state-owned factories and shipyards</a:t>
            </a:r>
          </a:p>
          <a:p>
            <a:r>
              <a:rPr lang="en-US" dirty="0" smtClean="0"/>
              <a:t>He also ruled effectively but harshly by having a secret police report to him any corruption, crime, and </a:t>
            </a:r>
            <a:r>
              <a:rPr lang="en-US" b="1" dirty="0" smtClean="0"/>
              <a:t>dissent</a:t>
            </a:r>
            <a:r>
              <a:rPr lang="en-US" dirty="0" smtClean="0"/>
              <a:t> from the people</a:t>
            </a:r>
          </a:p>
          <a:p>
            <a:pPr lvl="1"/>
            <a:r>
              <a:rPr lang="en-US" dirty="0" smtClean="0"/>
              <a:t>Ideas that opposed those of the government</a:t>
            </a:r>
          </a:p>
          <a:p>
            <a:r>
              <a:rPr lang="en-US" dirty="0" smtClean="0"/>
              <a:t>There were also specially trained women warriors who guarded the palace</a:t>
            </a:r>
          </a:p>
        </p:txBody>
      </p:sp>
    </p:spTree>
    <p:extLst>
      <p:ext uri="{BB962C8B-B14F-4D97-AF65-F5344CB8AC3E}">
        <p14:creationId xmlns:p14="http://schemas.microsoft.com/office/powerpoint/2010/main" val="298557410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Asoka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Asoka</a:t>
            </a:r>
            <a:r>
              <a:rPr lang="en-US" dirty="0" smtClean="0"/>
              <a:t> was the grandson of </a:t>
            </a:r>
            <a:r>
              <a:rPr lang="en-US" b="1" dirty="0" smtClean="0"/>
              <a:t>Chandragupta</a:t>
            </a:r>
            <a:r>
              <a:rPr lang="en-US" dirty="0" smtClean="0"/>
              <a:t> and he, too, fought in battles to conquer neighboring regions in the Deccan Plateau </a:t>
            </a:r>
          </a:p>
          <a:p>
            <a:r>
              <a:rPr lang="en-US" dirty="0" smtClean="0"/>
              <a:t>Horrified at the sight of all the blood and deaths, he converted to </a:t>
            </a:r>
            <a:r>
              <a:rPr lang="en-US" b="1" dirty="0" smtClean="0"/>
              <a:t>Buddhism</a:t>
            </a:r>
            <a:r>
              <a:rPr lang="en-US" dirty="0" smtClean="0"/>
              <a:t> and turned his back on further conquest</a:t>
            </a:r>
          </a:p>
          <a:p>
            <a:r>
              <a:rPr lang="en-US" dirty="0" smtClean="0"/>
              <a:t>He also promoted Buddhism by forbidding the sacrifice of certain meats, the eating of meat, and preached non-violence</a:t>
            </a:r>
          </a:p>
          <a:p>
            <a:r>
              <a:rPr lang="en-US" dirty="0" smtClean="0"/>
              <a:t>He was also tolerant of other religions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2271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Asoka </a:t>
            </a:r>
            <a:endParaRPr lang="en-US" dirty="0"/>
          </a:p>
        </p:txBody>
      </p:sp>
      <p:pic>
        <p:nvPicPr>
          <p:cNvPr id="5" name="Picture Placeholder 4" descr="ashoka-the-great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His stone pillars across India offered moral advice and promised a just government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He brought peace and prosperity by building hospitals and Buddhist shrines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Asoka also built roads &amp; rest houses to aid travel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3201357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&amp; Disunity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185 BCE: after the death of </a:t>
            </a:r>
            <a:r>
              <a:rPr lang="en-US" b="1" dirty="0" smtClean="0"/>
              <a:t>Asoka</a:t>
            </a:r>
            <a:r>
              <a:rPr lang="en-US" dirty="0" smtClean="0"/>
              <a:t>, rival princes fought for power and this brought disunity</a:t>
            </a:r>
          </a:p>
          <a:p>
            <a:r>
              <a:rPr lang="en-US" dirty="0" smtClean="0"/>
              <a:t>This was always the case with India</a:t>
            </a:r>
          </a:p>
          <a:p>
            <a:r>
              <a:rPr lang="en-US" dirty="0" smtClean="0"/>
              <a:t>Although the Aryans shared a common civilization, the local rivalries kept the subcontinent in constant division</a:t>
            </a:r>
          </a:p>
          <a:p>
            <a:r>
              <a:rPr lang="en-US" dirty="0" smtClean="0"/>
              <a:t>Not to mention the different cultures across the entire 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990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Deccan</a:t>
            </a:r>
            <a:endParaRPr lang="en-US" dirty="0"/>
          </a:p>
        </p:txBody>
      </p:sp>
      <p:pic>
        <p:nvPicPr>
          <p:cNvPr id="10" name="Picture Placeholder 9" descr="Aerial view of typical Deccan Plateau scenery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This is a </a:t>
            </a:r>
            <a:r>
              <a:rPr lang="en-US" sz="2000" b="1" dirty="0" smtClean="0"/>
              <a:t>plateau</a:t>
            </a:r>
            <a:r>
              <a:rPr lang="en-US" sz="2000" dirty="0" smtClean="0"/>
              <a:t> – raised area of level land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It juts out into the Indian Ocean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Because it lacks proper water for irrigation, it is arid, agriculturally unproductive, and not populated as other places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8384370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Kingdoms of the Deccan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the decline of the </a:t>
            </a:r>
            <a:r>
              <a:rPr lang="en-US" dirty="0" err="1" smtClean="0"/>
              <a:t>Maurya</a:t>
            </a:r>
            <a:r>
              <a:rPr lang="en-US" dirty="0" smtClean="0"/>
              <a:t>, each kingdom had its own capital with magnificent temples</a:t>
            </a:r>
          </a:p>
          <a:p>
            <a:r>
              <a:rPr lang="en-US" dirty="0" smtClean="0"/>
              <a:t>The people of the </a:t>
            </a:r>
            <a:r>
              <a:rPr lang="en-US" b="1" dirty="0" smtClean="0"/>
              <a:t>Deccan</a:t>
            </a:r>
            <a:r>
              <a:rPr lang="en-US" dirty="0" smtClean="0"/>
              <a:t> were called </a:t>
            </a:r>
            <a:r>
              <a:rPr lang="en-US" b="1" dirty="0" smtClean="0"/>
              <a:t>Dravidians</a:t>
            </a:r>
            <a:r>
              <a:rPr lang="en-US" dirty="0" smtClean="0"/>
              <a:t> and they had a different culture and language from the </a:t>
            </a:r>
            <a:r>
              <a:rPr lang="en-US" b="1" dirty="0" smtClean="0"/>
              <a:t>Aryans</a:t>
            </a:r>
            <a:endParaRPr lang="en-US" dirty="0" smtClean="0"/>
          </a:p>
          <a:p>
            <a:r>
              <a:rPr lang="en-US" dirty="0" smtClean="0"/>
              <a:t>Eventually Hindu &amp; Buddhist teachings as well as the language of Sanskrit made its way south into the Deccan and the cultures blended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71787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Guptas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Under the </a:t>
            </a:r>
            <a:r>
              <a:rPr lang="en-US" b="1" dirty="0" err="1" smtClean="0"/>
              <a:t>Guptas</a:t>
            </a:r>
            <a:r>
              <a:rPr lang="en-US" dirty="0" smtClean="0"/>
              <a:t>, India enjoyed a</a:t>
            </a:r>
            <a:r>
              <a:rPr lang="en-US" b="1" dirty="0" smtClean="0"/>
              <a:t> golden age</a:t>
            </a:r>
            <a:r>
              <a:rPr lang="en-US" dirty="0" smtClean="0"/>
              <a:t> – period of great cultural achievement</a:t>
            </a:r>
          </a:p>
          <a:p>
            <a:r>
              <a:rPr lang="en-US" dirty="0" smtClean="0"/>
              <a:t>Much power was left in the hands of individual villages and city governments elected by merchants and artisans</a:t>
            </a:r>
          </a:p>
          <a:p>
            <a:r>
              <a:rPr lang="en-US" dirty="0" smtClean="0"/>
              <a:t>Farming flourished with crops of wheat, rice, and sugar cane</a:t>
            </a:r>
          </a:p>
          <a:p>
            <a:r>
              <a:rPr lang="en-US" dirty="0" smtClean="0"/>
              <a:t>Artisans produced cotton cloth, pottery, and </a:t>
            </a:r>
            <a:r>
              <a:rPr lang="en-US" dirty="0" err="1" smtClean="0"/>
              <a:t>metalware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72411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Advances in Learning</a:t>
            </a:r>
            <a:endParaRPr lang="en-US" dirty="0"/>
          </a:p>
        </p:txBody>
      </p:sp>
      <p:pic>
        <p:nvPicPr>
          <p:cNvPr id="5" name="Picture Placeholder 4" descr="hindi_numbers_1-10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4165559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The large Buddhist centers in </a:t>
            </a:r>
            <a:r>
              <a:rPr lang="en-US" dirty="0" err="1" smtClean="0"/>
              <a:t>Nalanda</a:t>
            </a:r>
            <a:r>
              <a:rPr lang="en-US" dirty="0" smtClean="0"/>
              <a:t> attracted students from all parts of Asia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They learned mathematics, medicine, physics, languages, literature, and other subjects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b="1" dirty="0" err="1" smtClean="0"/>
              <a:t>Guptas</a:t>
            </a:r>
            <a:r>
              <a:rPr lang="en-US" dirty="0" smtClean="0"/>
              <a:t> developed a system of writing numbers that we now call “Arabic” numbers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This is because the Arabs borrowed them from the Indians and they were carried over to Europe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23291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Advances in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also originated the concept of </a:t>
            </a:r>
            <a:r>
              <a:rPr lang="en-US" b="1" dirty="0" smtClean="0"/>
              <a:t>zero</a:t>
            </a:r>
            <a:r>
              <a:rPr lang="en-US" dirty="0" smtClean="0"/>
              <a:t> and developed the </a:t>
            </a:r>
            <a:r>
              <a:rPr lang="en-US" b="1" dirty="0" smtClean="0"/>
              <a:t>decimal system</a:t>
            </a:r>
            <a:r>
              <a:rPr lang="en-US" dirty="0" smtClean="0"/>
              <a:t> of numbers based on ten digits</a:t>
            </a:r>
            <a:endParaRPr lang="en-US" dirty="0"/>
          </a:p>
          <a:p>
            <a:r>
              <a:rPr lang="en-US" dirty="0" smtClean="0"/>
              <a:t>They were using herbs and other remedies to treat illness </a:t>
            </a:r>
          </a:p>
          <a:p>
            <a:r>
              <a:rPr lang="en-US" dirty="0" smtClean="0"/>
              <a:t>Doctors began vaccinating people against smallpox 1,000 years before it was used in Europe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19304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Expanding Literature</a:t>
            </a:r>
            <a:endParaRPr lang="en-US" dirty="0"/>
          </a:p>
        </p:txBody>
      </p:sp>
      <p:pic>
        <p:nvPicPr>
          <p:cNvPr id="5" name="Picture Placeholder 4" descr="3655727080_798dea9803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4075766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Writers collected and recorded fables and folk tales in Sanskrit which made their way to Persia, Egypt, and Greece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The greatest Gupta poet was </a:t>
            </a:r>
            <a:r>
              <a:rPr lang="en-US" b="1" dirty="0" err="1" smtClean="0"/>
              <a:t>Kalidasa</a:t>
            </a:r>
            <a:r>
              <a:rPr lang="en-US" dirty="0" smtClean="0"/>
              <a:t> who wrote the play </a:t>
            </a:r>
            <a:r>
              <a:rPr lang="en-US" i="1" dirty="0" err="1" smtClean="0"/>
              <a:t>Shakuntala</a:t>
            </a:r>
            <a:r>
              <a:rPr lang="en-US" dirty="0" smtClean="0"/>
              <a:t> 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It’s a story of a king who marries the lovely orphan </a:t>
            </a:r>
            <a:r>
              <a:rPr lang="en-US" dirty="0" err="1" smtClean="0"/>
              <a:t>Shakuntala</a:t>
            </a:r>
            <a:endParaRPr lang="en-US" dirty="0" smtClean="0"/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Under an evil spell, the king forgets his bride until he finally recovers his memory and is </a:t>
            </a:r>
            <a:r>
              <a:rPr lang="en-US" dirty="0" err="1" smtClean="0"/>
              <a:t>reuinited</a:t>
            </a:r>
            <a:r>
              <a:rPr lang="en-US" dirty="0" smtClean="0"/>
              <a:t> with 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98340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Gupta Declines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Invaders and weak rulers contributed to the decline of the Gupta</a:t>
            </a:r>
          </a:p>
          <a:p>
            <a:r>
              <a:rPr lang="en-US" dirty="0" smtClean="0"/>
              <a:t>White Huns overran the Gupta empire</a:t>
            </a:r>
          </a:p>
          <a:p>
            <a:r>
              <a:rPr lang="en-US" dirty="0" smtClean="0"/>
              <a:t>Once again India split into many kingdoms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14578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&amp; Village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vast majority of the population of India were peasants so they knew nothing of the magnificent palace lifestyle</a:t>
            </a:r>
          </a:p>
          <a:p>
            <a:r>
              <a:rPr lang="en-US" dirty="0" smtClean="0"/>
              <a:t>Everyday life revolved around the rules and duties associated with trade, family, and village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38216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Family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This was the ideal family: parents, children, and their offspring shared a common home</a:t>
            </a:r>
          </a:p>
          <a:p>
            <a:r>
              <a:rPr lang="en-US" dirty="0" smtClean="0"/>
              <a:t>Families were </a:t>
            </a:r>
            <a:r>
              <a:rPr lang="en-US" b="1" dirty="0" smtClean="0"/>
              <a:t>patriarchal</a:t>
            </a:r>
            <a:r>
              <a:rPr lang="en-US" dirty="0" smtClean="0"/>
              <a:t> – the father or oldest male headed the household</a:t>
            </a:r>
          </a:p>
          <a:p>
            <a:r>
              <a:rPr lang="en-US" dirty="0" smtClean="0"/>
              <a:t>After marriage the son could still live in the house, while the daughter moved in with her husband and his family</a:t>
            </a:r>
          </a:p>
          <a:p>
            <a:r>
              <a:rPr lang="en-US" dirty="0" smtClean="0"/>
              <a:t>A father was thought to have wisdom and experience but even he had to consult his wife and other relatives on important decisions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06536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Duties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family interest came before individual wishes</a:t>
            </a:r>
          </a:p>
          <a:p>
            <a:r>
              <a:rPr lang="en-US" dirty="0" smtClean="0"/>
              <a:t>Children worked with older relatives </a:t>
            </a:r>
          </a:p>
          <a:p>
            <a:r>
              <a:rPr lang="en-US" dirty="0" smtClean="0"/>
              <a:t>The daughter learned that as a wife she would be expected to serve and obey her husband</a:t>
            </a:r>
          </a:p>
          <a:p>
            <a:r>
              <a:rPr lang="en-US" dirty="0" smtClean="0"/>
              <a:t>The son learned the rituals to honor the family’s ancestor</a:t>
            </a:r>
          </a:p>
        </p:txBody>
      </p:sp>
    </p:spTree>
    <p:extLst>
      <p:ext uri="{BB962C8B-B14F-4D97-AF65-F5344CB8AC3E}">
        <p14:creationId xmlns:p14="http://schemas.microsoft.com/office/powerpoint/2010/main" val="53107982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Duties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Parents had to arrange good marriages for their children based on caste and family interest</a:t>
            </a:r>
          </a:p>
          <a:p>
            <a:r>
              <a:rPr lang="en-US" dirty="0" smtClean="0"/>
              <a:t>In N. India a bride’s family commonly provided a </a:t>
            </a:r>
            <a:r>
              <a:rPr lang="en-US" b="1" dirty="0" smtClean="0"/>
              <a:t>dowry</a:t>
            </a:r>
            <a:r>
              <a:rPr lang="en-US" dirty="0" smtClean="0"/>
              <a:t> – payment to the bridegroom – and also financed the wedding festivities </a:t>
            </a:r>
          </a:p>
          <a:p>
            <a:r>
              <a:rPr lang="en-US" dirty="0" smtClean="0"/>
              <a:t>After marriage, the daughter left her home and became part of her husband’s family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841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Coastal Plains</a:t>
            </a:r>
            <a:endParaRPr lang="en-US" dirty="0"/>
          </a:p>
        </p:txBody>
      </p:sp>
      <p:pic>
        <p:nvPicPr>
          <p:cNvPr id="5" name="Picture Placeholder 4" descr="2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They are separated by the Deccan plateau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The Eastern &amp; Western Ghats separate it from the Deccan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Rivers &amp; rain provide water for farmers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People used the seas for fishing and as highways for trade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9209262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Aryan society, women enjoyed a higher status than in later times, they even composed Vedic hymns</a:t>
            </a:r>
          </a:p>
          <a:p>
            <a:r>
              <a:rPr lang="en-US" dirty="0" smtClean="0"/>
              <a:t>By Gupta times, upper-class women were restricted to the home</a:t>
            </a:r>
          </a:p>
          <a:p>
            <a:r>
              <a:rPr lang="en-US" dirty="0" smtClean="0"/>
              <a:t>If they went outside, they were supposed to cover themselves from head to foot</a:t>
            </a:r>
          </a:p>
          <a:p>
            <a:r>
              <a:rPr lang="en-US" dirty="0" smtClean="0"/>
              <a:t>Lower-class women labored in the fields or worked at spinning &amp; weaving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38064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Women were thought to have a </a:t>
            </a:r>
            <a:r>
              <a:rPr lang="en-US" b="1" dirty="0" err="1" smtClean="0"/>
              <a:t>shakti</a:t>
            </a:r>
            <a:r>
              <a:rPr lang="en-US" dirty="0" smtClean="0"/>
              <a:t> – a creative energy that men lacked</a:t>
            </a:r>
          </a:p>
          <a:p>
            <a:r>
              <a:rPr lang="en-US" dirty="0" smtClean="0"/>
              <a:t>She was supposed to use this energy to make her husband complete</a:t>
            </a:r>
          </a:p>
          <a:p>
            <a:r>
              <a:rPr lang="en-US" dirty="0" smtClean="0"/>
              <a:t>And he was supposed to channel her energy in the proper direction</a:t>
            </a:r>
          </a:p>
          <a:p>
            <a:r>
              <a:rPr lang="en-US" dirty="0" smtClean="0"/>
              <a:t>Women’s primary duties were to marry and raise children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49226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 order for a woman to be reborn into a higher existence she had to devote herself completely to her husband</a:t>
            </a:r>
          </a:p>
          <a:p>
            <a:r>
              <a:rPr lang="en-US" dirty="0" smtClean="0"/>
              <a:t>A widow was expected to join her dead husband on his funeral fire</a:t>
            </a:r>
          </a:p>
          <a:p>
            <a:r>
              <a:rPr lang="en-US" dirty="0" smtClean="0"/>
              <a:t>This way, a widow became a </a:t>
            </a:r>
            <a:r>
              <a:rPr lang="en-US" b="1" dirty="0" smtClean="0"/>
              <a:t>sati</a:t>
            </a:r>
            <a:r>
              <a:rPr lang="en-US" dirty="0" smtClean="0"/>
              <a:t> – virtuous woman</a:t>
            </a:r>
          </a:p>
          <a:p>
            <a:r>
              <a:rPr lang="en-US" dirty="0" smtClean="0"/>
              <a:t>Some women accepted this painful death as a way to wipe out her and her husband’s sins</a:t>
            </a:r>
          </a:p>
          <a:p>
            <a:r>
              <a:rPr lang="en-US" dirty="0" smtClean="0"/>
              <a:t>Other women resisted the custom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30446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Village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Village size varied from a handful of people to hundreds of families</a:t>
            </a:r>
          </a:p>
          <a:p>
            <a:r>
              <a:rPr lang="en-US" dirty="0" smtClean="0"/>
              <a:t>It included a cluster of homes made of earth or stone</a:t>
            </a:r>
          </a:p>
          <a:p>
            <a:r>
              <a:rPr lang="en-US" dirty="0" smtClean="0"/>
              <a:t>They also included people of different castes who performed different tasks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98730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Farming depended on the rains brought by the summer monsoons</a:t>
            </a:r>
          </a:p>
          <a:p>
            <a:r>
              <a:rPr lang="en-US" dirty="0" smtClean="0"/>
              <a:t>Landlords owned much of the land</a:t>
            </a:r>
          </a:p>
          <a:p>
            <a:r>
              <a:rPr lang="en-US" dirty="0" smtClean="0"/>
              <a:t>Farmers worked the land gave part of it to the owner, whatever was left was barely enough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591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Rise of Civilization in China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 – Section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65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China’s isolation from the rest of the known world gave the Chinese the belief that: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hey were at the center of the earth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sole source of civilization</a:t>
            </a:r>
          </a:p>
          <a:p>
            <a:r>
              <a:rPr lang="en-US" dirty="0" smtClean="0"/>
              <a:t>This led the Chinese to call their land </a:t>
            </a:r>
            <a:r>
              <a:rPr lang="en-US" dirty="0" err="1" smtClean="0"/>
              <a:t>Zhongguo</a:t>
            </a:r>
            <a:r>
              <a:rPr lang="en-US" dirty="0" smtClean="0"/>
              <a:t> or “Middle Kingdom”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965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Geography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1653989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North: the Gobi desert 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Southwest: other deserts and high mountains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Southeast: thick rainforests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West: other deserts and high mountain ranges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East: Pacific Ocean</a:t>
            </a:r>
            <a:endParaRPr lang="en-US" dirty="0"/>
          </a:p>
        </p:txBody>
      </p:sp>
      <p:pic>
        <p:nvPicPr>
          <p:cNvPr id="5" name="Picture Placeholder 4" descr="250386.png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9875" y="0"/>
            <a:ext cx="6157913" cy="4438650"/>
          </a:xfrm>
        </p:spPr>
      </p:pic>
    </p:spTree>
    <p:extLst>
      <p:ext uri="{BB962C8B-B14F-4D97-AF65-F5344CB8AC3E}">
        <p14:creationId xmlns:p14="http://schemas.microsoft.com/office/powerpoint/2010/main" val="4068584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Shang Dynasty</a:t>
            </a:r>
            <a:endParaRPr lang="en-US" dirty="0"/>
          </a:p>
        </p:txBody>
      </p:sp>
      <p:pic>
        <p:nvPicPr>
          <p:cNvPr id="8" name="Picture Placeholder 7" descr="20080215-Yellow Emporer or Huangdi ch pg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1766 BCE: the </a:t>
            </a:r>
            <a:r>
              <a:rPr lang="en-US" b="1" dirty="0" smtClean="0"/>
              <a:t>Shang Dynasty</a:t>
            </a:r>
            <a:r>
              <a:rPr lang="en-US" dirty="0" smtClean="0"/>
              <a:t> would dominate the northern Chinese region until 1122 BCE</a:t>
            </a:r>
          </a:p>
        </p:txBody>
      </p:sp>
    </p:spTree>
    <p:extLst>
      <p:ext uri="{BB962C8B-B14F-4D97-AF65-F5344CB8AC3E}">
        <p14:creationId xmlns:p14="http://schemas.microsoft.com/office/powerpoint/2010/main" val="1888706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Shang Government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Shang kings controlled only a small area of their kingdom</a:t>
            </a:r>
          </a:p>
          <a:p>
            <a:r>
              <a:rPr lang="en-US" dirty="0" smtClean="0"/>
              <a:t>Loyal princes and local nobles governed most of the land who were the heads of clans</a:t>
            </a:r>
          </a:p>
          <a:p>
            <a:r>
              <a:rPr lang="en-US" b="1" dirty="0" smtClean="0"/>
              <a:t>Clans</a:t>
            </a:r>
            <a:r>
              <a:rPr lang="en-US" dirty="0" smtClean="0"/>
              <a:t> – groups of families who claim a common ancestor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07084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Monsoons </a:t>
            </a:r>
            <a:endParaRPr lang="en-US" dirty="0"/>
          </a:p>
        </p:txBody>
      </p:sp>
      <p:pic>
        <p:nvPicPr>
          <p:cNvPr id="8" name="Picture Placeholder 7" descr="06monsoon-600.jpg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4165682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b="1" dirty="0" smtClean="0"/>
              <a:t>Monsoons</a:t>
            </a:r>
            <a:r>
              <a:rPr lang="en-US" dirty="0" smtClean="0"/>
              <a:t> are seasonal winds that regularly blow from a certain direction for part of the year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Each year people welcome the rains that are desperately needed to water the crops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If it comes late, this may cause famine and starvation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If it comes too heavy, it will create deadly floods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67619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Shang Social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Top: the royal family and a class of noble warriors</a:t>
            </a:r>
          </a:p>
          <a:p>
            <a:r>
              <a:rPr lang="en-US" dirty="0" smtClean="0"/>
              <a:t>Middle: artisans and merchants</a:t>
            </a:r>
          </a:p>
          <a:p>
            <a:r>
              <a:rPr lang="en-US" dirty="0" smtClean="0"/>
              <a:t>Bottom: peasants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163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Warriors</a:t>
            </a:r>
            <a:endParaRPr lang="en-US" dirty="0"/>
          </a:p>
        </p:txBody>
      </p:sp>
      <p:pic>
        <p:nvPicPr>
          <p:cNvPr id="5" name="Picture Placeholder 4" descr="chinese-warrior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They used leather armor, bronze weapons, and horse-drawn chariots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00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Artisans &amp; Merchants</a:t>
            </a:r>
            <a:endParaRPr lang="en-US" dirty="0"/>
          </a:p>
        </p:txBody>
      </p:sp>
      <p:pic>
        <p:nvPicPr>
          <p:cNvPr id="5" name="Picture Placeholder 4" descr="TangTaizong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Artisans produced goods for nobles such as bronze weapons, silk robes, and jade jewelry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Merchants exchanged food and crafts made by local artisans for salt and other goods not found in China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351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6"/>
            <a:ext cx="5446713" cy="733690"/>
          </a:xfrm>
        </p:spPr>
        <p:txBody>
          <a:bodyPr/>
          <a:lstStyle/>
          <a:p>
            <a:r>
              <a:rPr lang="en-US" dirty="0" smtClean="0"/>
              <a:t>Peasants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854200" y="4427336"/>
            <a:ext cx="5446713" cy="2003949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They lived together in farming villages in thatch-roofed pit houses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All family members worked in the fields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Other times they had to repair the dikes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If war broke out, the men had to fight alongside their lords</a:t>
            </a:r>
            <a:endParaRPr lang="en-US" dirty="0"/>
          </a:p>
        </p:txBody>
      </p:sp>
      <p:pic>
        <p:nvPicPr>
          <p:cNvPr id="5" name="Picture Placeholder 4" descr="Wang_Juzheng's_Spinning_Wheel.jpg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6761" y="425056"/>
            <a:ext cx="3268590" cy="3268590"/>
          </a:xfrm>
        </p:spPr>
      </p:pic>
    </p:spTree>
    <p:extLst>
      <p:ext uri="{BB962C8B-B14F-4D97-AF65-F5344CB8AC3E}">
        <p14:creationId xmlns:p14="http://schemas.microsoft.com/office/powerpoint/2010/main" val="1904899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Mandate of Heaven</a:t>
            </a:r>
            <a:endParaRPr lang="en-US" dirty="0"/>
          </a:p>
        </p:txBody>
      </p:sp>
      <p:pic>
        <p:nvPicPr>
          <p:cNvPr id="5" name="Picture Placeholder 4" descr="emperor-china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4186535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The Zhou were another clan who marched out of their kingdom and marched to overthrow the Shang Dynasty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To justify their rebellion, they promoted the idea of the </a:t>
            </a:r>
            <a:r>
              <a:rPr lang="en-US" b="1" dirty="0" smtClean="0"/>
              <a:t>Mandate of Heaven</a:t>
            </a:r>
            <a:endParaRPr lang="en-US" dirty="0" smtClean="0"/>
          </a:p>
          <a:p>
            <a:pPr marL="628650" lvl="1" indent="-171450">
              <a:buFont typeface="Arial"/>
              <a:buChar char="•"/>
            </a:pPr>
            <a:r>
              <a:rPr lang="en-US" sz="1800" dirty="0" smtClean="0"/>
              <a:t>Divine right to rule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“the cruelty of the Shang king outraged the gods so the Mandate of Heaven must be passed to the Zhou”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215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4380731"/>
            <a:ext cx="5446713" cy="617498"/>
          </a:xfrm>
        </p:spPr>
        <p:txBody>
          <a:bodyPr/>
          <a:lstStyle/>
          <a:p>
            <a:r>
              <a:rPr lang="en-US" dirty="0" smtClean="0"/>
              <a:t>Dynastic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1653989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The rise and fall of dynasties describes the </a:t>
            </a:r>
            <a:r>
              <a:rPr lang="en-US" b="1" dirty="0" smtClean="0"/>
              <a:t>dynastic cycles</a:t>
            </a:r>
            <a:endParaRPr lang="en-US" dirty="0" smtClean="0"/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If the dynasty provided good government then it enjoyed the Mandate of Heaven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If not then it would be withdrawn from the Mandate of Heaven</a:t>
            </a:r>
            <a:endParaRPr lang="en-US" dirty="0"/>
          </a:p>
        </p:txBody>
      </p:sp>
      <p:pic>
        <p:nvPicPr>
          <p:cNvPr id="5" name="Picture Placeholder 4" descr="dynasticcycle.gif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93" t="-12820" r="-7468" b="-3215"/>
          <a:stretch/>
        </p:blipFill>
        <p:spPr>
          <a:xfrm>
            <a:off x="2016125" y="0"/>
            <a:ext cx="5010150" cy="4217988"/>
          </a:xfrm>
        </p:spPr>
      </p:pic>
    </p:spTree>
    <p:extLst>
      <p:ext uri="{BB962C8B-B14F-4D97-AF65-F5344CB8AC3E}">
        <p14:creationId xmlns:p14="http://schemas.microsoft.com/office/powerpoint/2010/main" val="1929939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Feudal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Supporters of the Zhou were rewarded with control over different regions</a:t>
            </a:r>
          </a:p>
          <a:p>
            <a:r>
              <a:rPr lang="en-US" dirty="0" smtClean="0"/>
              <a:t>This developed into </a:t>
            </a:r>
            <a:r>
              <a:rPr lang="en-US" b="1" dirty="0" smtClean="0"/>
              <a:t>feudalism</a:t>
            </a:r>
            <a:r>
              <a:rPr lang="en-US" dirty="0" smtClean="0"/>
              <a:t> – a system of government in which local lords governed their own lands but owed military service and other forms of support to the ruler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717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Ironwork reached China by the 600s BCE </a:t>
            </a:r>
          </a:p>
          <a:p>
            <a:r>
              <a:rPr lang="en-US" dirty="0" smtClean="0"/>
              <a:t>Iron weapons and technologies replaced stone, wood, and bronze</a:t>
            </a:r>
          </a:p>
          <a:p>
            <a:r>
              <a:rPr lang="en-US" dirty="0" smtClean="0"/>
              <a:t>Peasants grew new crops such as soybeans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383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Economic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1653989"/>
          </a:xfrm>
        </p:spPr>
        <p:txBody>
          <a:bodyPr>
            <a:normAutofit fontScale="92500" lnSpcReduction="10000"/>
          </a:bodyPr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Commerce expanded with the use of money in the form of copper coins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They had holes in the middle so they could be held together on a string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This all lead to an increase in population, farming, and territory</a:t>
            </a:r>
            <a:endParaRPr lang="en-US" dirty="0"/>
          </a:p>
        </p:txBody>
      </p:sp>
      <p:pic>
        <p:nvPicPr>
          <p:cNvPr id="5" name="Picture Placeholder 4" descr="chinese-coins.jpg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3067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Zhou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kingdom was too weak to control feudal lords who ignored the emperor</a:t>
            </a:r>
          </a:p>
          <a:p>
            <a:r>
              <a:rPr lang="en-US" dirty="0" smtClean="0"/>
              <a:t>They battled one another in wars</a:t>
            </a:r>
          </a:p>
          <a:p>
            <a:r>
              <a:rPr lang="en-US" dirty="0" smtClean="0"/>
              <a:t>A leader would rise out of these wars to overthrow/replace the Zhou dynasty</a:t>
            </a:r>
          </a:p>
          <a:p>
            <a:r>
              <a:rPr lang="en-US" dirty="0" smtClean="0"/>
              <a:t>He would go on to set up the </a:t>
            </a:r>
            <a:r>
              <a:rPr lang="en-US" b="1" dirty="0" smtClean="0"/>
              <a:t>Qin Dynasty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02833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733</TotalTime>
  <Words>5798</Words>
  <Application>Microsoft Macintosh PowerPoint</Application>
  <PresentationFormat>On-screen Show (4:3)</PresentationFormat>
  <Paragraphs>585</Paragraphs>
  <Slides>136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136</vt:i4>
      </vt:variant>
    </vt:vector>
  </HeadingPairs>
  <TitlesOfParts>
    <vt:vector size="137" baseType="lpstr">
      <vt:lpstr>Infusion</vt:lpstr>
      <vt:lpstr>Ancient India &amp; China</vt:lpstr>
      <vt:lpstr>Early Civilizations of India &amp; Pakistan</vt:lpstr>
      <vt:lpstr>Geography of the Indian Subcontinent</vt:lpstr>
      <vt:lpstr>Geography </vt:lpstr>
      <vt:lpstr>Natural Features</vt:lpstr>
      <vt:lpstr>Gangetic Plain</vt:lpstr>
      <vt:lpstr>The Deccan</vt:lpstr>
      <vt:lpstr>Coastal Plains</vt:lpstr>
      <vt:lpstr>Monsoons </vt:lpstr>
      <vt:lpstr>Indus Civilization</vt:lpstr>
      <vt:lpstr>Cities &amp; Government</vt:lpstr>
      <vt:lpstr>Mohenjo-Daro</vt:lpstr>
      <vt:lpstr>Farming &amp; Trading</vt:lpstr>
      <vt:lpstr>Development of Religion</vt:lpstr>
      <vt:lpstr>Decline of the Indus Civ.</vt:lpstr>
      <vt:lpstr>Cause of Decline?</vt:lpstr>
      <vt:lpstr>Aryan Civilization</vt:lpstr>
      <vt:lpstr>Migrating to India</vt:lpstr>
      <vt:lpstr>Vedas </vt:lpstr>
      <vt:lpstr>Nomadic to Farming</vt:lpstr>
      <vt:lpstr>Rajahs </vt:lpstr>
      <vt:lpstr>Aryan Society</vt:lpstr>
      <vt:lpstr>Aryan Religioun</vt:lpstr>
      <vt:lpstr>Aryan Religion</vt:lpstr>
      <vt:lpstr>Aryan Religion</vt:lpstr>
      <vt:lpstr>Aryan Religion</vt:lpstr>
      <vt:lpstr>Aryan Religion</vt:lpstr>
      <vt:lpstr>Aryan Literature</vt:lpstr>
      <vt:lpstr>Mahabharata </vt:lpstr>
      <vt:lpstr>Bhagavad-Gita</vt:lpstr>
      <vt:lpstr>Ramayana </vt:lpstr>
      <vt:lpstr>Hinduism &amp; Buddhism</vt:lpstr>
      <vt:lpstr>Development of Hinduism</vt:lpstr>
      <vt:lpstr>One Force</vt:lpstr>
      <vt:lpstr>Important Hindu Deities</vt:lpstr>
      <vt:lpstr>Brahma </vt:lpstr>
      <vt:lpstr>Vishnu </vt:lpstr>
      <vt:lpstr>Shiva </vt:lpstr>
      <vt:lpstr>Sacred Texts</vt:lpstr>
      <vt:lpstr>Goal of Life</vt:lpstr>
      <vt:lpstr>Goal of Life</vt:lpstr>
      <vt:lpstr>Goal of Life</vt:lpstr>
      <vt:lpstr>Ranking </vt:lpstr>
      <vt:lpstr>Karma </vt:lpstr>
      <vt:lpstr>Goal of Life</vt:lpstr>
      <vt:lpstr>Goal of Life</vt:lpstr>
      <vt:lpstr>Jainism</vt:lpstr>
      <vt:lpstr>Caste System</vt:lpstr>
      <vt:lpstr>Caste System</vt:lpstr>
      <vt:lpstr>Untouchables</vt:lpstr>
      <vt:lpstr>Caste System</vt:lpstr>
      <vt:lpstr>Teachings of Buddha</vt:lpstr>
      <vt:lpstr>Boy to Buddha</vt:lpstr>
      <vt:lpstr>Boy to Buddha</vt:lpstr>
      <vt:lpstr>Boy to Buddha</vt:lpstr>
      <vt:lpstr>Boy to Buddha</vt:lpstr>
      <vt:lpstr>Boy to Buddha</vt:lpstr>
      <vt:lpstr>The Noble Truths</vt:lpstr>
      <vt:lpstr>Eightfold Path</vt:lpstr>
      <vt:lpstr>Steps to the Eightfold Path</vt:lpstr>
      <vt:lpstr>Eightfold Path</vt:lpstr>
      <vt:lpstr>Comparing Religions</vt:lpstr>
      <vt:lpstr>Buddhism Beyond India</vt:lpstr>
      <vt:lpstr>Powerful Empires of India</vt:lpstr>
      <vt:lpstr>Chandragupta Maurya</vt:lpstr>
      <vt:lpstr>Maurya Empire</vt:lpstr>
      <vt:lpstr>Asoka </vt:lpstr>
      <vt:lpstr>Asoka </vt:lpstr>
      <vt:lpstr>Division &amp; Disunity</vt:lpstr>
      <vt:lpstr>Kingdoms of the Deccan</vt:lpstr>
      <vt:lpstr>The Guptas</vt:lpstr>
      <vt:lpstr>Advances in Learning</vt:lpstr>
      <vt:lpstr>Advances in Learning</vt:lpstr>
      <vt:lpstr>Expanding Literature</vt:lpstr>
      <vt:lpstr>The Gupta Declines</vt:lpstr>
      <vt:lpstr>Family &amp; Village Life</vt:lpstr>
      <vt:lpstr>Joint Family Structure</vt:lpstr>
      <vt:lpstr>Family Duties</vt:lpstr>
      <vt:lpstr>Family Duties</vt:lpstr>
      <vt:lpstr>Role of Women</vt:lpstr>
      <vt:lpstr>Role of Women</vt:lpstr>
      <vt:lpstr>Role of Women</vt:lpstr>
      <vt:lpstr>Village Structure</vt:lpstr>
      <vt:lpstr>Agriculture </vt:lpstr>
      <vt:lpstr>Rise of Civilization in China</vt:lpstr>
      <vt:lpstr>Geography</vt:lpstr>
      <vt:lpstr>Geography </vt:lpstr>
      <vt:lpstr>Shang Dynasty</vt:lpstr>
      <vt:lpstr>Shang Government</vt:lpstr>
      <vt:lpstr>Shang Social Classes</vt:lpstr>
      <vt:lpstr>Warriors</vt:lpstr>
      <vt:lpstr>Artisans &amp; Merchants</vt:lpstr>
      <vt:lpstr>Peasants </vt:lpstr>
      <vt:lpstr>Mandate of Heaven</vt:lpstr>
      <vt:lpstr>Dynastic Cycle</vt:lpstr>
      <vt:lpstr>Feudal State</vt:lpstr>
      <vt:lpstr>Economic Growth</vt:lpstr>
      <vt:lpstr>Economic Growth</vt:lpstr>
      <vt:lpstr>End of Zhou Dynasty</vt:lpstr>
      <vt:lpstr>Religious Beliefs</vt:lpstr>
      <vt:lpstr>Religious Beliefs</vt:lpstr>
      <vt:lpstr>Two Belief Systems</vt:lpstr>
      <vt:lpstr>Confucius </vt:lpstr>
      <vt:lpstr>Confucius </vt:lpstr>
      <vt:lpstr>The Five Relationships</vt:lpstr>
      <vt:lpstr>5 Relationships</vt:lpstr>
      <vt:lpstr>Influence of Confucianism</vt:lpstr>
      <vt:lpstr>Yin &amp; Yang</vt:lpstr>
      <vt:lpstr>Daoism </vt:lpstr>
      <vt:lpstr>Daoism</vt:lpstr>
      <vt:lpstr>To Know the Dao</vt:lpstr>
      <vt:lpstr>Achievements in China</vt:lpstr>
      <vt:lpstr>Secret of Silk-Making</vt:lpstr>
      <vt:lpstr>Who Wore Silk?</vt:lpstr>
      <vt:lpstr>System of Writing</vt:lpstr>
      <vt:lpstr>System of Writing</vt:lpstr>
      <vt:lpstr>System of Writing</vt:lpstr>
      <vt:lpstr>First Books</vt:lpstr>
      <vt:lpstr>Strong Rulers Unite China</vt:lpstr>
      <vt:lpstr>Shi Huangdi</vt:lpstr>
      <vt:lpstr>Shi Huangdi Unifies China</vt:lpstr>
      <vt:lpstr>Legalism </vt:lpstr>
      <vt:lpstr>Dissenters </vt:lpstr>
      <vt:lpstr>Ridding the Feudal States</vt:lpstr>
      <vt:lpstr>Promoting Unity</vt:lpstr>
      <vt:lpstr>The Great Wall</vt:lpstr>
      <vt:lpstr>Collapse of the Qin Dynasty</vt:lpstr>
      <vt:lpstr>The Han Dynasty</vt:lpstr>
      <vt:lpstr>Economic Growth</vt:lpstr>
      <vt:lpstr>The Silk Road</vt:lpstr>
      <vt:lpstr>Civil Service System</vt:lpstr>
      <vt:lpstr>Han Empire Overthrown</vt:lpstr>
      <vt:lpstr>Achievements of the Han Golden Age</vt:lpstr>
      <vt:lpstr>Technology &amp; Medicine</vt:lpstr>
      <vt:lpstr>The Arts</vt:lpstr>
      <vt:lpstr>The Chinese Accept Buddhism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India &amp; China</dc:title>
  <dc:creator>Jeton Amiti</dc:creator>
  <cp:lastModifiedBy>Jeton Amiti</cp:lastModifiedBy>
  <cp:revision>59</cp:revision>
  <dcterms:created xsi:type="dcterms:W3CDTF">2013-10-01T14:27:45Z</dcterms:created>
  <dcterms:modified xsi:type="dcterms:W3CDTF">2014-09-30T16:46:58Z</dcterms:modified>
</cp:coreProperties>
</file>