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9"/>
  </p:notesMasterIdLst>
  <p:sldIdLst>
    <p:sldId id="256" r:id="rId2"/>
    <p:sldId id="341" r:id="rId3"/>
    <p:sldId id="257" r:id="rId4"/>
    <p:sldId id="258" r:id="rId5"/>
    <p:sldId id="259" r:id="rId6"/>
    <p:sldId id="260" r:id="rId7"/>
    <p:sldId id="261" r:id="rId8"/>
    <p:sldId id="262" r:id="rId9"/>
    <p:sldId id="263" r:id="rId10"/>
    <p:sldId id="346"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47" r:id="rId28"/>
    <p:sldId id="342" r:id="rId29"/>
    <p:sldId id="343" r:id="rId30"/>
    <p:sldId id="344" r:id="rId31"/>
    <p:sldId id="345" r:id="rId32"/>
    <p:sldId id="281" r:id="rId33"/>
    <p:sldId id="282" r:id="rId34"/>
    <p:sldId id="283" r:id="rId35"/>
    <p:sldId id="286" r:id="rId36"/>
    <p:sldId id="284" r:id="rId37"/>
    <p:sldId id="285"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2" r:id="rId52"/>
    <p:sldId id="300" r:id="rId53"/>
    <p:sldId id="301" r:id="rId54"/>
    <p:sldId id="303"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04"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05" r:id="rId95"/>
    <p:sldId id="306" r:id="rId96"/>
    <p:sldId id="307" r:id="rId97"/>
    <p:sldId id="308" r:id="rId98"/>
    <p:sldId id="309" r:id="rId99"/>
    <p:sldId id="310" r:id="rId100"/>
    <p:sldId id="311" r:id="rId101"/>
    <p:sldId id="312" r:id="rId102"/>
    <p:sldId id="313" r:id="rId103"/>
    <p:sldId id="314" r:id="rId104"/>
    <p:sldId id="315" r:id="rId105"/>
    <p:sldId id="316" r:id="rId106"/>
    <p:sldId id="317" r:id="rId107"/>
    <p:sldId id="318" r:id="rId108"/>
    <p:sldId id="319" r:id="rId109"/>
    <p:sldId id="320" r:id="rId110"/>
    <p:sldId id="321" r:id="rId111"/>
    <p:sldId id="386" r:id="rId112"/>
    <p:sldId id="387" r:id="rId113"/>
    <p:sldId id="388" r:id="rId114"/>
    <p:sldId id="322" r:id="rId115"/>
    <p:sldId id="324" r:id="rId116"/>
    <p:sldId id="323" r:id="rId117"/>
    <p:sldId id="325" r:id="rId118"/>
    <p:sldId id="326" r:id="rId119"/>
    <p:sldId id="327" r:id="rId120"/>
    <p:sldId id="328" r:id="rId121"/>
    <p:sldId id="329" r:id="rId122"/>
    <p:sldId id="330" r:id="rId123"/>
    <p:sldId id="331" r:id="rId124"/>
    <p:sldId id="332" r:id="rId125"/>
    <p:sldId id="333" r:id="rId126"/>
    <p:sldId id="334" r:id="rId127"/>
    <p:sldId id="335" r:id="rId128"/>
    <p:sldId id="336" r:id="rId129"/>
    <p:sldId id="337" r:id="rId130"/>
    <p:sldId id="338" r:id="rId131"/>
    <p:sldId id="339" r:id="rId132"/>
    <p:sldId id="340" r:id="rId133"/>
    <p:sldId id="389" r:id="rId134"/>
    <p:sldId id="390" r:id="rId135"/>
    <p:sldId id="391" r:id="rId136"/>
    <p:sldId id="392" r:id="rId137"/>
    <p:sldId id="393" r:id="rId138"/>
    <p:sldId id="394" r:id="rId139"/>
    <p:sldId id="395" r:id="rId140"/>
    <p:sldId id="400" r:id="rId141"/>
    <p:sldId id="396" r:id="rId142"/>
    <p:sldId id="401" r:id="rId143"/>
    <p:sldId id="402" r:id="rId144"/>
    <p:sldId id="403" r:id="rId145"/>
    <p:sldId id="404" r:id="rId146"/>
    <p:sldId id="398" r:id="rId147"/>
    <p:sldId id="399" r:id="rId1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2" autoAdjust="0"/>
    <p:restoredTop sz="92473" autoAdjust="0"/>
  </p:normalViewPr>
  <p:slideViewPr>
    <p:cSldViewPr snapToGrid="0" snapToObjects="1">
      <p:cViewPr varScale="1">
        <p:scale>
          <a:sx n="87" d="100"/>
          <a:sy n="87" d="100"/>
        </p:scale>
        <p:origin x="-632" y="-112"/>
      </p:cViewPr>
      <p:guideLst>
        <p:guide orient="horz" pos="2160"/>
        <p:guide pos="2880"/>
      </p:guideLst>
    </p:cSldViewPr>
  </p:slideViewPr>
  <p:outlineViewPr>
    <p:cViewPr>
      <p:scale>
        <a:sx n="33" d="100"/>
        <a:sy n="33" d="100"/>
      </p:scale>
      <p:origin x="0" y="238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printerSettings" Target="printerSettings/printerSettings1.bin"/><Relationship Id="rId151" Type="http://schemas.openxmlformats.org/officeDocument/2006/relationships/presProps" Target="presProps.xml"/><Relationship Id="rId152" Type="http://schemas.openxmlformats.org/officeDocument/2006/relationships/viewProps" Target="viewProps.xml"/><Relationship Id="rId153" Type="http://schemas.openxmlformats.org/officeDocument/2006/relationships/theme" Target="theme/theme1.xml"/><Relationship Id="rId15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97534-4929-D942-A094-221BCBC06BBA}" type="datetimeFigureOut">
              <a:rPr lang="en-US" smtClean="0"/>
              <a:t>9/30/14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08211-2B8F-9545-9373-87CFFFE2BC99}" type="slidenum">
              <a:rPr lang="en-US" smtClean="0"/>
              <a:t>‹#›</a:t>
            </a:fld>
            <a:endParaRPr lang="en-US"/>
          </a:p>
        </p:txBody>
      </p:sp>
    </p:spTree>
    <p:extLst>
      <p:ext uri="{BB962C8B-B14F-4D97-AF65-F5344CB8AC3E}">
        <p14:creationId xmlns:p14="http://schemas.microsoft.com/office/powerpoint/2010/main" val="2988065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08211-2B8F-9545-9373-87CFFFE2BC99}" type="slidenum">
              <a:rPr lang="en-US" smtClean="0"/>
              <a:t>98</a:t>
            </a:fld>
            <a:endParaRPr lang="en-US"/>
          </a:p>
        </p:txBody>
      </p:sp>
    </p:spTree>
    <p:extLst>
      <p:ext uri="{BB962C8B-B14F-4D97-AF65-F5344CB8AC3E}">
        <p14:creationId xmlns:p14="http://schemas.microsoft.com/office/powerpoint/2010/main" val="391008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9/30/14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9/30/14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9/30/14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9/30/14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9/30/14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9/30/14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9/30/14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9/30/14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9/30/14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7.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8.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jpeg"/><Relationship Id="rId3" Type="http://schemas.openxmlformats.org/officeDocument/2006/relationships/image" Target="../media/image50.gi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1.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2.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3.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5.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6.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8.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9.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0.gi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1.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4.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5.gi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6.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7.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8.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0.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1.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2.gi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3.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4.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5.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6.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4.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5.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6.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669" y="2832256"/>
            <a:ext cx="8576331" cy="1743008"/>
          </a:xfrm>
        </p:spPr>
        <p:txBody>
          <a:bodyPr>
            <a:normAutofit fontScale="90000"/>
          </a:bodyPr>
          <a:lstStyle/>
          <a:p>
            <a:r>
              <a:rPr lang="en-US" dirty="0"/>
              <a:t>ANCIENT GREECE: 1750 BC – 133 BC</a:t>
            </a:r>
            <a:br>
              <a:rPr lang="en-US" dirty="0"/>
            </a:br>
            <a:r>
              <a:rPr lang="en-US" dirty="0"/>
              <a:t/>
            </a:r>
            <a:br>
              <a:rPr lang="en-US" dirty="0"/>
            </a:br>
            <a:endParaRPr lang="en-US" dirty="0"/>
          </a:p>
        </p:txBody>
      </p:sp>
      <p:sp>
        <p:nvSpPr>
          <p:cNvPr id="3" name="Subtitle 2"/>
          <p:cNvSpPr>
            <a:spLocks noGrp="1"/>
          </p:cNvSpPr>
          <p:nvPr>
            <p:ph type="subTitle" idx="1"/>
          </p:nvPr>
        </p:nvSpPr>
        <p:spPr>
          <a:xfrm>
            <a:off x="567670" y="3972655"/>
            <a:ext cx="8077200" cy="942705"/>
          </a:xfrm>
        </p:spPr>
        <p:txBody>
          <a:bodyPr/>
          <a:lstStyle/>
          <a:p>
            <a:r>
              <a:rPr lang="en-US" dirty="0" smtClean="0"/>
              <a:t>Chapter 4</a:t>
            </a:r>
            <a:endParaRPr lang="en-US" dirty="0"/>
          </a:p>
        </p:txBody>
      </p:sp>
    </p:spTree>
    <p:extLst>
      <p:ext uri="{BB962C8B-B14F-4D97-AF65-F5344CB8AC3E}">
        <p14:creationId xmlns:p14="http://schemas.microsoft.com/office/powerpoint/2010/main" val="7989936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Aegean World</a:t>
            </a:r>
            <a:endParaRPr lang="en-US" dirty="0"/>
          </a:p>
        </p:txBody>
      </p:sp>
      <p:pic>
        <p:nvPicPr>
          <p:cNvPr id="5" name="Picture Placeholder 4" descr="00 Map of the Aegean World.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434560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Plato</a:t>
            </a:r>
            <a:endParaRPr lang="en-US" sz="4400" dirty="0"/>
          </a:p>
        </p:txBody>
      </p:sp>
      <p:pic>
        <p:nvPicPr>
          <p:cNvPr id="5" name="Picture Placeholder 4" descr="plato_1669507c.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2903538" y="1484313"/>
            <a:ext cx="6248400" cy="5373687"/>
          </a:xfrm>
        </p:spPr>
      </p:pic>
      <p:sp>
        <p:nvSpPr>
          <p:cNvPr id="3" name="Content Placeholder 2"/>
          <p:cNvSpPr>
            <a:spLocks noGrp="1"/>
          </p:cNvSpPr>
          <p:nvPr>
            <p:ph type="body" sz="half" idx="2"/>
          </p:nvPr>
        </p:nvSpPr>
        <p:spPr/>
        <p:txBody>
          <a:bodyPr>
            <a:noAutofit/>
          </a:bodyPr>
          <a:lstStyle/>
          <a:p>
            <a:pPr marL="285750" indent="-285750">
              <a:buFont typeface="Arial"/>
              <a:buChar char="•"/>
            </a:pPr>
            <a:r>
              <a:rPr lang="en-US" sz="2000" dirty="0" smtClean="0"/>
              <a:t>With the execution of his mentor, Plato fled Athens for 10 years</a:t>
            </a:r>
          </a:p>
          <a:p>
            <a:pPr marL="285750" indent="-285750">
              <a:buFont typeface="Arial"/>
              <a:buChar char="•"/>
            </a:pPr>
            <a:r>
              <a:rPr lang="en-US" sz="2000" dirty="0" smtClean="0"/>
              <a:t>Upon his return he set up a school called the Academy</a:t>
            </a:r>
          </a:p>
          <a:p>
            <a:pPr marL="285750" indent="-285750">
              <a:buFont typeface="Arial"/>
              <a:buChar char="•"/>
            </a:pPr>
            <a:r>
              <a:rPr lang="en-US" sz="2000" dirty="0" smtClean="0"/>
              <a:t>Here he wrote books about his own ideas and he taught as well</a:t>
            </a:r>
          </a:p>
          <a:p>
            <a:pPr marL="285750" indent="-285750">
              <a:buFont typeface="Arial"/>
              <a:buChar char="•"/>
            </a:pPr>
            <a:r>
              <a:rPr lang="en-US" sz="2000" dirty="0" smtClean="0"/>
              <a:t>His ideas were very similar to those of Socrates</a:t>
            </a:r>
          </a:p>
          <a:p>
            <a:pPr marL="285750" indent="-285750">
              <a:buFont typeface="Arial"/>
              <a:buChar char="•"/>
            </a:pPr>
            <a:endParaRPr lang="en-US" sz="2000" dirty="0"/>
          </a:p>
        </p:txBody>
      </p:sp>
    </p:spTree>
    <p:extLst>
      <p:ext uri="{BB962C8B-B14F-4D97-AF65-F5344CB8AC3E}">
        <p14:creationId xmlns:p14="http://schemas.microsoft.com/office/powerpoint/2010/main" val="10982977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Plato’s: </a:t>
            </a:r>
            <a:r>
              <a:rPr lang="en-US" i="1" dirty="0" smtClean="0"/>
              <a:t>The Republic</a:t>
            </a:r>
            <a:endParaRPr lang="en-US" dirty="0"/>
          </a:p>
        </p:txBody>
      </p:sp>
      <p:sp>
        <p:nvSpPr>
          <p:cNvPr id="3" name="Content Placeholder 2"/>
          <p:cNvSpPr>
            <a:spLocks noGrp="1"/>
          </p:cNvSpPr>
          <p:nvPr>
            <p:ph idx="1"/>
          </p:nvPr>
        </p:nvSpPr>
        <p:spPr/>
        <p:txBody>
          <a:bodyPr/>
          <a:lstStyle/>
          <a:p>
            <a:r>
              <a:rPr lang="en-US" dirty="0" smtClean="0"/>
              <a:t>He describes his vision of an ideal state</a:t>
            </a:r>
          </a:p>
          <a:p>
            <a:r>
              <a:rPr lang="en-US" dirty="0" smtClean="0"/>
              <a:t>He rejected Athenian democracy because it had condemned Socrates </a:t>
            </a:r>
          </a:p>
          <a:p>
            <a:r>
              <a:rPr lang="en-US" dirty="0" smtClean="0"/>
              <a:t>Plato argued that the state should regulate every aspect of its citizens’ lives in order to provide for their best interest</a:t>
            </a:r>
          </a:p>
          <a:p>
            <a:r>
              <a:rPr lang="en-US" dirty="0" smtClean="0"/>
              <a:t>He divided this society into 3 classes</a:t>
            </a:r>
          </a:p>
        </p:txBody>
      </p:sp>
    </p:spTree>
    <p:extLst>
      <p:ext uri="{BB962C8B-B14F-4D97-AF65-F5344CB8AC3E}">
        <p14:creationId xmlns:p14="http://schemas.microsoft.com/office/powerpoint/2010/main" val="20501865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Plato’s 3 Classes</a:t>
            </a:r>
            <a:endParaRPr lang="en-US" dirty="0"/>
          </a:p>
        </p:txBody>
      </p:sp>
      <p:sp>
        <p:nvSpPr>
          <p:cNvPr id="3" name="Content Placeholder 2"/>
          <p:cNvSpPr>
            <a:spLocks noGrp="1"/>
          </p:cNvSpPr>
          <p:nvPr>
            <p:ph idx="1"/>
          </p:nvPr>
        </p:nvSpPr>
        <p:spPr/>
        <p:txBody>
          <a:bodyPr/>
          <a:lstStyle/>
          <a:p>
            <a:pPr marL="633222" indent="-514350">
              <a:buFont typeface="+mj-lt"/>
              <a:buAutoNum type="arabicPeriod"/>
            </a:pPr>
            <a:r>
              <a:rPr lang="en-US" dirty="0" smtClean="0"/>
              <a:t>Workers to produce the necessities for life</a:t>
            </a:r>
          </a:p>
          <a:p>
            <a:pPr marL="633222" indent="-514350">
              <a:buFont typeface="+mj-lt"/>
              <a:buAutoNum type="arabicPeriod"/>
            </a:pPr>
            <a:r>
              <a:rPr lang="en-US" dirty="0" smtClean="0"/>
              <a:t>Soldiers to defend the state</a:t>
            </a:r>
          </a:p>
          <a:p>
            <a:pPr marL="633222" indent="-514350">
              <a:buFont typeface="+mj-lt"/>
              <a:buAutoNum type="arabicPeriod"/>
            </a:pPr>
            <a:r>
              <a:rPr lang="en-US" dirty="0" smtClean="0"/>
              <a:t>Philosophers to rule</a:t>
            </a:r>
          </a:p>
          <a:p>
            <a:r>
              <a:rPr lang="en-US" dirty="0" smtClean="0"/>
              <a:t>Plato thought that in general men  surpassed women in mental and physical tasks but that some women were superior to some men</a:t>
            </a:r>
          </a:p>
          <a:p>
            <a:r>
              <a:rPr lang="en-US" dirty="0" smtClean="0"/>
              <a:t>About this talented woman they should be educated to serve the state</a:t>
            </a:r>
          </a:p>
        </p:txBody>
      </p:sp>
    </p:spTree>
    <p:extLst>
      <p:ext uri="{BB962C8B-B14F-4D97-AF65-F5344CB8AC3E}">
        <p14:creationId xmlns:p14="http://schemas.microsoft.com/office/powerpoint/2010/main" val="37273086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Aristotle</a:t>
            </a:r>
            <a:endParaRPr lang="en-US" sz="4400" dirty="0"/>
          </a:p>
        </p:txBody>
      </p:sp>
      <p:pic>
        <p:nvPicPr>
          <p:cNvPr id="5" name="Picture Placeholder 4" descr="aristotle3.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r="-127"/>
          <a:stretch/>
        </p:blipFill>
        <p:spPr>
          <a:xfrm>
            <a:off x="2903538" y="1484313"/>
            <a:ext cx="6248400" cy="5373687"/>
          </a:xfrm>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000" dirty="0" smtClean="0"/>
              <a:t>He was Plato’s most famous student</a:t>
            </a:r>
          </a:p>
          <a:p>
            <a:pPr marL="285750" indent="-285750">
              <a:buFont typeface="Arial"/>
              <a:buChar char="•"/>
            </a:pPr>
            <a:r>
              <a:rPr lang="en-US" sz="2000" dirty="0" smtClean="0"/>
              <a:t>He developed his own ideas about government however</a:t>
            </a:r>
          </a:p>
          <a:p>
            <a:pPr marL="285750" indent="-285750">
              <a:buFont typeface="Arial"/>
              <a:buChar char="•"/>
            </a:pPr>
            <a:r>
              <a:rPr lang="en-US" sz="2000" dirty="0" smtClean="0"/>
              <a:t>After observing all kinds of government he favored rule by a single strong and virtuous leader</a:t>
            </a:r>
            <a:endParaRPr lang="en-US" sz="2000" dirty="0"/>
          </a:p>
        </p:txBody>
      </p:sp>
    </p:spTree>
    <p:extLst>
      <p:ext uri="{BB962C8B-B14F-4D97-AF65-F5344CB8AC3E}">
        <p14:creationId xmlns:p14="http://schemas.microsoft.com/office/powerpoint/2010/main" val="32246089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Golden Mean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In Aristotle’s view, good conduct meant pursuing this “golden mean”</a:t>
            </a:r>
          </a:p>
          <a:p>
            <a:pPr lvl="1"/>
            <a:r>
              <a:rPr lang="en-US" dirty="0" smtClean="0"/>
              <a:t>This is a moderate course between the extremes</a:t>
            </a:r>
          </a:p>
          <a:p>
            <a:r>
              <a:rPr lang="en-US" dirty="0" smtClean="0"/>
              <a:t>Reason was the guiding force for learning</a:t>
            </a:r>
          </a:p>
          <a:p>
            <a:r>
              <a:rPr lang="en-US" dirty="0" smtClean="0"/>
              <a:t>The Lyceum was a school for the study of all branches of knowledge</a:t>
            </a:r>
          </a:p>
          <a:p>
            <a:r>
              <a:rPr lang="en-US" dirty="0" smtClean="0"/>
              <a:t>He wrote about politics, ethics, logic, biology, literature, and other subjects</a:t>
            </a:r>
          </a:p>
          <a:p>
            <a:r>
              <a:rPr lang="en-US" dirty="0" smtClean="0"/>
              <a:t>After the first universities were established in Europe (1,500 years later) they were based largely on the works of Aristotle</a:t>
            </a:r>
            <a:endParaRPr lang="en-US" dirty="0"/>
          </a:p>
        </p:txBody>
      </p:sp>
    </p:spTree>
    <p:extLst>
      <p:ext uri="{BB962C8B-B14F-4D97-AF65-F5344CB8AC3E}">
        <p14:creationId xmlns:p14="http://schemas.microsoft.com/office/powerpoint/2010/main" val="16544871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Idealism: Art &amp; Architecture</a:t>
            </a:r>
            <a:endParaRPr lang="en-US" dirty="0"/>
          </a:p>
        </p:txBody>
      </p:sp>
      <p:sp>
        <p:nvSpPr>
          <p:cNvPr id="3" name="Content Placeholder 2"/>
          <p:cNvSpPr>
            <a:spLocks noGrp="1"/>
          </p:cNvSpPr>
          <p:nvPr>
            <p:ph idx="1"/>
          </p:nvPr>
        </p:nvSpPr>
        <p:spPr/>
        <p:txBody>
          <a:bodyPr/>
          <a:lstStyle/>
          <a:p>
            <a:r>
              <a:rPr lang="en-US" dirty="0" smtClean="0"/>
              <a:t>Architects and artists sought to convey a sense of perfect balance, harmony, and order with the universe</a:t>
            </a:r>
          </a:p>
          <a:p>
            <a:r>
              <a:rPr lang="en-US" dirty="0" smtClean="0"/>
              <a:t>Parthenon – a temple dedicated to the goddess Athena</a:t>
            </a:r>
          </a:p>
          <a:p>
            <a:r>
              <a:rPr lang="en-US" dirty="0" smtClean="0"/>
              <a:t>Greek architecture has been widely admired throughout the entire world</a:t>
            </a:r>
          </a:p>
        </p:txBody>
      </p:sp>
    </p:spTree>
    <p:extLst>
      <p:ext uri="{BB962C8B-B14F-4D97-AF65-F5344CB8AC3E}">
        <p14:creationId xmlns:p14="http://schemas.microsoft.com/office/powerpoint/2010/main" val="41795955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Parthenon</a:t>
            </a:r>
            <a:endParaRPr lang="en-US" dirty="0"/>
          </a:p>
        </p:txBody>
      </p:sp>
      <p:sp>
        <p:nvSpPr>
          <p:cNvPr id="5" name="Text Placeholder 4"/>
          <p:cNvSpPr>
            <a:spLocks noGrp="1"/>
          </p:cNvSpPr>
          <p:nvPr>
            <p:ph type="body" idx="1"/>
          </p:nvPr>
        </p:nvSpPr>
        <p:spPr/>
        <p:txBody>
          <a:bodyPr/>
          <a:lstStyle/>
          <a:p>
            <a:r>
              <a:rPr lang="en-US" dirty="0" smtClean="0"/>
              <a:t>Actual building</a:t>
            </a:r>
            <a:endParaRPr lang="en-US" dirty="0"/>
          </a:p>
        </p:txBody>
      </p:sp>
      <p:pic>
        <p:nvPicPr>
          <p:cNvPr id="9" name="Content Placeholder 8" descr="parthenon-500.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p:cNvSpPr>
            <a:spLocks noGrp="1"/>
          </p:cNvSpPr>
          <p:nvPr>
            <p:ph type="body" sz="quarter" idx="3"/>
          </p:nvPr>
        </p:nvSpPr>
        <p:spPr/>
        <p:txBody>
          <a:bodyPr/>
          <a:lstStyle/>
          <a:p>
            <a:r>
              <a:rPr lang="en-US" dirty="0" smtClean="0"/>
              <a:t>blueprints</a:t>
            </a:r>
            <a:endParaRPr lang="en-US" dirty="0"/>
          </a:p>
        </p:txBody>
      </p:sp>
      <p:pic>
        <p:nvPicPr>
          <p:cNvPr id="10" name="Content Placeholder 9" descr="floorplan.gif"/>
          <p:cNvPicPr>
            <a:picLocks noGrp="1" noChangeAspect="1"/>
          </p:cNvPicPr>
          <p:nvPr>
            <p:ph sz="quarter" idx="4"/>
          </p:nvPr>
        </p:nvPicPr>
        <p:blipFill>
          <a:blip r:embed="rId3" cstate="screen">
            <a:extLst>
              <a:ext uri="{28A0092B-C50C-407E-A947-70E740481C1C}">
                <a14:useLocalDpi xmlns:a14="http://schemas.microsoft.com/office/drawing/2010/main"/>
              </a:ext>
            </a:extLst>
          </a:blip>
          <a:srcRect t="-35687" b="-35687"/>
          <a:stretch>
            <a:fillRect/>
          </a:stretch>
        </p:blipFill>
        <p:spPr/>
      </p:pic>
    </p:spTree>
    <p:extLst>
      <p:ext uri="{BB962C8B-B14F-4D97-AF65-F5344CB8AC3E}">
        <p14:creationId xmlns:p14="http://schemas.microsoft.com/office/powerpoint/2010/main" val="18159251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Artists &amp; Their Craft</a:t>
            </a:r>
            <a:endParaRPr lang="en-US" dirty="0"/>
          </a:p>
        </p:txBody>
      </p:sp>
      <p:sp>
        <p:nvSpPr>
          <p:cNvPr id="8" name="Content Placeholder 7"/>
          <p:cNvSpPr>
            <a:spLocks noGrp="1"/>
          </p:cNvSpPr>
          <p:nvPr>
            <p:ph idx="1"/>
          </p:nvPr>
        </p:nvSpPr>
        <p:spPr/>
        <p:txBody>
          <a:bodyPr/>
          <a:lstStyle/>
          <a:p>
            <a:r>
              <a:rPr lang="en-US" dirty="0" smtClean="0"/>
              <a:t>At this time Greeks were already exposed to statues and art from the eastern world such as Egypt and Mesopotamia</a:t>
            </a:r>
          </a:p>
          <a:p>
            <a:r>
              <a:rPr lang="en-US" dirty="0" smtClean="0"/>
              <a:t>However they stressed that their art must reflect a more lifelike and natural form</a:t>
            </a:r>
          </a:p>
          <a:p>
            <a:r>
              <a:rPr lang="en-US" dirty="0" smtClean="0"/>
              <a:t>They took this idea and tried to express it in the most perfect, graceful form</a:t>
            </a:r>
            <a:endParaRPr lang="en-US" dirty="0"/>
          </a:p>
        </p:txBody>
      </p:sp>
    </p:spTree>
    <p:extLst>
      <p:ext uri="{BB962C8B-B14F-4D97-AF65-F5344CB8AC3E}">
        <p14:creationId xmlns:p14="http://schemas.microsoft.com/office/powerpoint/2010/main" val="3172403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Statues</a:t>
            </a:r>
            <a:endParaRPr lang="en-US" sz="4400" dirty="0"/>
          </a:p>
        </p:txBody>
      </p:sp>
      <p:pic>
        <p:nvPicPr>
          <p:cNvPr id="7" name="Picture Placeholder 6" descr="Greek-Statue-01.jpga8f6e153-0220-43e7-ae1a-53a478bf7c99Larger.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6" name="Text Placeholder 5"/>
          <p:cNvSpPr>
            <a:spLocks noGrp="1"/>
          </p:cNvSpPr>
          <p:nvPr>
            <p:ph type="body" sz="half" idx="2"/>
          </p:nvPr>
        </p:nvSpPr>
        <p:spPr/>
        <p:txBody>
          <a:bodyPr>
            <a:normAutofit/>
          </a:bodyPr>
          <a:lstStyle/>
          <a:p>
            <a:pPr marL="285750" indent="-285750">
              <a:buFont typeface="Arial"/>
              <a:buChar char="•"/>
            </a:pPr>
            <a:r>
              <a:rPr lang="en-US" sz="2800" dirty="0" smtClean="0"/>
              <a:t>Gods</a:t>
            </a:r>
          </a:p>
          <a:p>
            <a:pPr marL="285750" indent="-285750">
              <a:buFont typeface="Arial"/>
              <a:buChar char="•"/>
            </a:pPr>
            <a:r>
              <a:rPr lang="en-US" sz="2800" dirty="0" smtClean="0"/>
              <a:t>Goddesses</a:t>
            </a:r>
          </a:p>
          <a:p>
            <a:pPr marL="285750" indent="-285750">
              <a:buFont typeface="Arial"/>
              <a:buChar char="•"/>
            </a:pPr>
            <a:r>
              <a:rPr lang="en-US" sz="2800" dirty="0" smtClean="0"/>
              <a:t>Athletes</a:t>
            </a:r>
          </a:p>
          <a:p>
            <a:pPr marL="285750" indent="-285750">
              <a:buFont typeface="Arial"/>
              <a:buChar char="•"/>
            </a:pPr>
            <a:r>
              <a:rPr lang="en-US" sz="2800" dirty="0" smtClean="0"/>
              <a:t>Famous men</a:t>
            </a:r>
            <a:endParaRPr lang="en-US" sz="2800" dirty="0"/>
          </a:p>
        </p:txBody>
      </p:sp>
    </p:spTree>
    <p:extLst>
      <p:ext uri="{BB962C8B-B14F-4D97-AF65-F5344CB8AC3E}">
        <p14:creationId xmlns:p14="http://schemas.microsoft.com/office/powerpoint/2010/main" val="6943910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Greek Literature</a:t>
            </a:r>
            <a:endParaRPr lang="en-US" dirty="0"/>
          </a:p>
        </p:txBody>
      </p:sp>
      <p:sp>
        <p:nvSpPr>
          <p:cNvPr id="6" name="Content Placeholder 5"/>
          <p:cNvSpPr>
            <a:spLocks noGrp="1"/>
          </p:cNvSpPr>
          <p:nvPr>
            <p:ph idx="1"/>
          </p:nvPr>
        </p:nvSpPr>
        <p:spPr/>
        <p:txBody>
          <a:bodyPr/>
          <a:lstStyle/>
          <a:p>
            <a:r>
              <a:rPr lang="en-US" dirty="0" smtClean="0"/>
              <a:t>To later Europeans, Greek styles were a model of perfection</a:t>
            </a:r>
          </a:p>
          <a:p>
            <a:r>
              <a:rPr lang="en-US" dirty="0" smtClean="0"/>
              <a:t>There existed this “classical style” which was an elegant and balanced form of traditional Greek works of art</a:t>
            </a:r>
          </a:p>
          <a:p>
            <a:r>
              <a:rPr lang="en-US" dirty="0" smtClean="0"/>
              <a:t>Epic poems of Homer dealt with inspiring tales for future writers</a:t>
            </a:r>
          </a:p>
          <a:p>
            <a:r>
              <a:rPr lang="en-US" dirty="0" smtClean="0"/>
              <a:t>Many of his poems have been translated to other languages for the world to read</a:t>
            </a:r>
            <a:endParaRPr lang="en-US" dirty="0"/>
          </a:p>
        </p:txBody>
      </p:sp>
    </p:spTree>
    <p:extLst>
      <p:ext uri="{BB962C8B-B14F-4D97-AF65-F5344CB8AC3E}">
        <p14:creationId xmlns:p14="http://schemas.microsoft.com/office/powerpoint/2010/main" val="322640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Art at Knossos</a:t>
            </a:r>
            <a:endParaRPr lang="en-US" b="0" dirty="0"/>
          </a:p>
        </p:txBody>
      </p:sp>
      <p:sp>
        <p:nvSpPr>
          <p:cNvPr id="3" name="Content Placeholder 2"/>
          <p:cNvSpPr>
            <a:spLocks noGrp="1"/>
          </p:cNvSpPr>
          <p:nvPr>
            <p:ph idx="1"/>
          </p:nvPr>
        </p:nvSpPr>
        <p:spPr/>
        <p:txBody>
          <a:bodyPr/>
          <a:lstStyle/>
          <a:p>
            <a:r>
              <a:rPr lang="en-US" b="1" dirty="0" smtClean="0"/>
              <a:t>Knossos</a:t>
            </a:r>
            <a:r>
              <a:rPr lang="en-US" dirty="0" smtClean="0"/>
              <a:t> is where the rulers of the Minoan empire lived and dwelled in their large palaces</a:t>
            </a:r>
          </a:p>
          <a:p>
            <a:r>
              <a:rPr lang="en-US" dirty="0" smtClean="0"/>
              <a:t>Here you can find the royal family, banquet halls, and working areas for artisans</a:t>
            </a:r>
          </a:p>
          <a:p>
            <a:r>
              <a:rPr lang="en-US" dirty="0" smtClean="0"/>
              <a:t>There were also religious </a:t>
            </a:r>
            <a:r>
              <a:rPr lang="en-US" b="1" dirty="0" smtClean="0"/>
              <a:t>shrines</a:t>
            </a:r>
            <a:r>
              <a:rPr lang="en-US" dirty="0" smtClean="0"/>
              <a:t> – areas dedicated to the honor of gods and goddesses</a:t>
            </a:r>
            <a:endParaRPr lang="en-US" dirty="0"/>
          </a:p>
        </p:txBody>
      </p:sp>
    </p:spTree>
    <p:extLst>
      <p:ext uri="{BB962C8B-B14F-4D97-AF65-F5344CB8AC3E}">
        <p14:creationId xmlns:p14="http://schemas.microsoft.com/office/powerpoint/2010/main" val="2215873780"/>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a:t>
            </a:r>
            <a:endParaRPr lang="en-US" dirty="0"/>
          </a:p>
        </p:txBody>
      </p:sp>
      <p:pic>
        <p:nvPicPr>
          <p:cNvPr id="5" name="Picture Placeholder 4" descr="Bacchusbycaravaggio.jpe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000" dirty="0" smtClean="0"/>
              <a:t>This was the most important Greek contribution to literature</a:t>
            </a:r>
          </a:p>
          <a:p>
            <a:pPr marL="285750" indent="-285750">
              <a:buFont typeface="Arial"/>
              <a:buChar char="•"/>
            </a:pPr>
            <a:r>
              <a:rPr lang="en-US" sz="2000" dirty="0" smtClean="0"/>
              <a:t>They first evolved from religious festivals to honor the god of fertility and wine (Dionysus)</a:t>
            </a:r>
          </a:p>
        </p:txBody>
      </p:sp>
    </p:spTree>
    <p:extLst>
      <p:ext uri="{BB962C8B-B14F-4D97-AF65-F5344CB8AC3E}">
        <p14:creationId xmlns:p14="http://schemas.microsoft.com/office/powerpoint/2010/main" val="965619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Greek Theatre</a:t>
            </a:r>
            <a:endParaRPr lang="en-US" dirty="0"/>
          </a:p>
        </p:txBody>
      </p:sp>
      <p:pic>
        <p:nvPicPr>
          <p:cNvPr id="7" name="Picture Placeholder 6" descr="The-Mystery-of-Modern-Acoustic-in-Ancient-Greek-Theatre-Solved-2.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r="-116"/>
          <a:stretch/>
        </p:blipFill>
        <p:spPr/>
      </p:pic>
      <p:sp>
        <p:nvSpPr>
          <p:cNvPr id="6" name="Text Placeholder 5"/>
          <p:cNvSpPr>
            <a:spLocks noGrp="1"/>
          </p:cNvSpPr>
          <p:nvPr>
            <p:ph type="body" sz="half" idx="2"/>
          </p:nvPr>
        </p:nvSpPr>
        <p:spPr/>
        <p:txBody>
          <a:bodyPr>
            <a:normAutofit/>
          </a:bodyPr>
          <a:lstStyle/>
          <a:p>
            <a:pPr marL="342900" indent="-342900">
              <a:buFont typeface="Arial"/>
              <a:buChar char="•"/>
            </a:pPr>
            <a:r>
              <a:rPr lang="en-US" sz="2000" dirty="0"/>
              <a:t>They were performed in large outdoor </a:t>
            </a:r>
            <a:r>
              <a:rPr lang="en-US" sz="2000" dirty="0" smtClean="0"/>
              <a:t>theaters</a:t>
            </a:r>
            <a:endParaRPr lang="en-US" sz="2000" dirty="0"/>
          </a:p>
        </p:txBody>
      </p:sp>
    </p:spTree>
    <p:extLst>
      <p:ext uri="{BB962C8B-B14F-4D97-AF65-F5344CB8AC3E}">
        <p14:creationId xmlns:p14="http://schemas.microsoft.com/office/powerpoint/2010/main" val="28998886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Theatre</a:t>
            </a:r>
            <a:endParaRPr lang="en-US" dirty="0"/>
          </a:p>
        </p:txBody>
      </p:sp>
      <p:pic>
        <p:nvPicPr>
          <p:cNvPr id="5" name="Picture Placeholder 4" descr="Greek-Masks.pn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r>
              <a:rPr lang="en-US" sz="2000" dirty="0"/>
              <a:t>Actors wore elaborate costumes and stylized </a:t>
            </a:r>
            <a:r>
              <a:rPr lang="en-US" sz="2000" dirty="0" smtClean="0"/>
              <a:t>masks</a:t>
            </a:r>
            <a:endParaRPr lang="en-US" sz="2000" dirty="0"/>
          </a:p>
        </p:txBody>
      </p:sp>
    </p:spTree>
    <p:extLst>
      <p:ext uri="{BB962C8B-B14F-4D97-AF65-F5344CB8AC3E}">
        <p14:creationId xmlns:p14="http://schemas.microsoft.com/office/powerpoint/2010/main" val="19241440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Theatre</a:t>
            </a:r>
            <a:endParaRPr lang="en-US" dirty="0"/>
          </a:p>
        </p:txBody>
      </p:sp>
      <p:pic>
        <p:nvPicPr>
          <p:cNvPr id="5" name="Picture Placeholder 4" descr="Medea.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r>
              <a:rPr lang="en-US" sz="2000" dirty="0"/>
              <a:t>They were often based on popular myths and </a:t>
            </a:r>
            <a:r>
              <a:rPr lang="en-US" sz="2000" dirty="0" smtClean="0"/>
              <a:t>legends</a:t>
            </a:r>
            <a:endParaRPr lang="en-US" sz="2000" dirty="0"/>
          </a:p>
        </p:txBody>
      </p:sp>
    </p:spTree>
    <p:extLst>
      <p:ext uri="{BB962C8B-B14F-4D97-AF65-F5344CB8AC3E}">
        <p14:creationId xmlns:p14="http://schemas.microsoft.com/office/powerpoint/2010/main" val="39862114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 Tragedies</a:t>
            </a:r>
            <a:endParaRPr lang="en-US" dirty="0"/>
          </a:p>
        </p:txBody>
      </p:sp>
      <p:sp>
        <p:nvSpPr>
          <p:cNvPr id="3" name="Content Placeholder 2"/>
          <p:cNvSpPr>
            <a:spLocks noGrp="1"/>
          </p:cNvSpPr>
          <p:nvPr>
            <p:ph idx="1"/>
          </p:nvPr>
        </p:nvSpPr>
        <p:spPr/>
        <p:txBody>
          <a:bodyPr/>
          <a:lstStyle/>
          <a:p>
            <a:r>
              <a:rPr lang="en-US" dirty="0" smtClean="0"/>
              <a:t>They discussed moral and social issues or explored the relationship between people and the gods</a:t>
            </a:r>
          </a:p>
          <a:p>
            <a:r>
              <a:rPr lang="en-US" dirty="0" smtClean="0"/>
              <a:t>The greatest playwrights were Aeschylus, Sophocles, and Euripides</a:t>
            </a:r>
          </a:p>
          <a:p>
            <a:r>
              <a:rPr lang="en-US" dirty="0" smtClean="0"/>
              <a:t>They wrote </a:t>
            </a:r>
            <a:r>
              <a:rPr lang="en-US" b="1" dirty="0" smtClean="0"/>
              <a:t>tragedies</a:t>
            </a:r>
            <a:r>
              <a:rPr lang="en-US" dirty="0" smtClean="0"/>
              <a:t> – plays that told stories of human suffering that usually ended in disaster</a:t>
            </a:r>
            <a:endParaRPr lang="en-US" dirty="0"/>
          </a:p>
        </p:txBody>
      </p:sp>
    </p:spTree>
    <p:extLst>
      <p:ext uri="{BB962C8B-B14F-4D97-AF65-F5344CB8AC3E}">
        <p14:creationId xmlns:p14="http://schemas.microsoft.com/office/powerpoint/2010/main" val="20945258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Playwrights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Aeschylus</a:t>
            </a:r>
          </a:p>
          <a:p>
            <a:pPr lvl="1"/>
            <a:r>
              <a:rPr lang="en-US" dirty="0" smtClean="0"/>
              <a:t>“</a:t>
            </a:r>
            <a:r>
              <a:rPr lang="en-US" i="1" dirty="0" smtClean="0"/>
              <a:t>Oresteia”</a:t>
            </a:r>
          </a:p>
          <a:p>
            <a:pPr lvl="1"/>
            <a:r>
              <a:rPr lang="en-US" dirty="0" smtClean="0"/>
              <a:t>Is about a family torn apart by betrayal, murder, </a:t>
            </a:r>
            <a:r>
              <a:rPr lang="en-US" smtClean="0"/>
              <a:t>and revenge</a:t>
            </a:r>
            <a:endParaRPr lang="en-US" dirty="0" smtClean="0"/>
          </a:p>
          <a:p>
            <a:r>
              <a:rPr lang="en-US" dirty="0" smtClean="0"/>
              <a:t>Sophocles</a:t>
            </a:r>
          </a:p>
          <a:p>
            <a:pPr lvl="1"/>
            <a:r>
              <a:rPr lang="en-US" i="1" dirty="0" smtClean="0"/>
              <a:t>“Antigone”</a:t>
            </a:r>
          </a:p>
          <a:p>
            <a:pPr lvl="1"/>
            <a:r>
              <a:rPr lang="en-US" dirty="0" smtClean="0"/>
              <a:t>What happens when an individual’s moral duty conflicts with the laws of the state</a:t>
            </a:r>
          </a:p>
          <a:p>
            <a:r>
              <a:rPr lang="en-US" dirty="0" smtClean="0"/>
              <a:t>Euripides</a:t>
            </a:r>
          </a:p>
          <a:p>
            <a:pPr lvl="1"/>
            <a:r>
              <a:rPr lang="en-US" dirty="0" smtClean="0"/>
              <a:t>“</a:t>
            </a:r>
            <a:r>
              <a:rPr lang="en-US" i="1" dirty="0" smtClean="0"/>
              <a:t>The Trojan Women”</a:t>
            </a:r>
          </a:p>
          <a:p>
            <a:pPr lvl="1"/>
            <a:r>
              <a:rPr lang="en-US" dirty="0" smtClean="0"/>
              <a:t>Showed the suffering of women who were victims of the war</a:t>
            </a:r>
          </a:p>
        </p:txBody>
      </p:sp>
    </p:spTree>
    <p:extLst>
      <p:ext uri="{BB962C8B-B14F-4D97-AF65-F5344CB8AC3E}">
        <p14:creationId xmlns:p14="http://schemas.microsoft.com/office/powerpoint/2010/main" val="24655203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 Comedy</a:t>
            </a:r>
            <a:endParaRPr lang="en-US" dirty="0"/>
          </a:p>
        </p:txBody>
      </p:sp>
      <p:sp>
        <p:nvSpPr>
          <p:cNvPr id="3" name="Content Placeholder 2"/>
          <p:cNvSpPr>
            <a:spLocks noGrp="1"/>
          </p:cNvSpPr>
          <p:nvPr>
            <p:ph idx="1"/>
          </p:nvPr>
        </p:nvSpPr>
        <p:spPr/>
        <p:txBody>
          <a:bodyPr/>
          <a:lstStyle/>
          <a:p>
            <a:r>
              <a:rPr lang="en-US" dirty="0" smtClean="0"/>
              <a:t>These were humorous plays that mocked people or customs</a:t>
            </a:r>
          </a:p>
          <a:p>
            <a:r>
              <a:rPr lang="en-US" dirty="0" smtClean="0"/>
              <a:t>What we have today comes from Aristophanes</a:t>
            </a:r>
          </a:p>
          <a:p>
            <a:pPr lvl="1"/>
            <a:r>
              <a:rPr lang="en-US" i="1" dirty="0" smtClean="0"/>
              <a:t>“</a:t>
            </a:r>
            <a:r>
              <a:rPr lang="en-US" i="1" dirty="0" err="1" smtClean="0"/>
              <a:t>Lysistrata</a:t>
            </a:r>
            <a:r>
              <a:rPr lang="en-US" i="1" dirty="0" smtClean="0"/>
              <a:t>”</a:t>
            </a:r>
            <a:endParaRPr lang="en-US" dirty="0" smtClean="0"/>
          </a:p>
          <a:p>
            <a:pPr lvl="1"/>
            <a:r>
              <a:rPr lang="en-US" dirty="0" smtClean="0"/>
              <a:t>This was about a band of Athenian women trying to force their husbands to end the war against Sparta</a:t>
            </a:r>
          </a:p>
          <a:p>
            <a:r>
              <a:rPr lang="en-US" dirty="0" smtClean="0"/>
              <a:t>Through ridicule they criticized society</a:t>
            </a:r>
            <a:endParaRPr lang="en-US" dirty="0"/>
          </a:p>
        </p:txBody>
      </p:sp>
    </p:spTree>
    <p:extLst>
      <p:ext uri="{BB962C8B-B14F-4D97-AF65-F5344CB8AC3E}">
        <p14:creationId xmlns:p14="http://schemas.microsoft.com/office/powerpoint/2010/main" val="11536415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of Events: History</a:t>
            </a:r>
            <a:endParaRPr lang="en-US" dirty="0"/>
          </a:p>
        </p:txBody>
      </p:sp>
      <p:sp>
        <p:nvSpPr>
          <p:cNvPr id="3" name="Content Placeholder 2"/>
          <p:cNvSpPr>
            <a:spLocks noGrp="1"/>
          </p:cNvSpPr>
          <p:nvPr>
            <p:ph idx="1"/>
          </p:nvPr>
        </p:nvSpPr>
        <p:spPr/>
        <p:txBody>
          <a:bodyPr/>
          <a:lstStyle/>
          <a:p>
            <a:r>
              <a:rPr lang="en-US" dirty="0" smtClean="0"/>
              <a:t>Herodotus</a:t>
            </a:r>
          </a:p>
          <a:p>
            <a:pPr lvl="1"/>
            <a:r>
              <a:rPr lang="en-US" dirty="0" smtClean="0"/>
              <a:t>“Father of History” to the western world</a:t>
            </a:r>
          </a:p>
          <a:p>
            <a:r>
              <a:rPr lang="en-US" dirty="0" smtClean="0"/>
              <a:t>He visited many lands collecting information from people who remembered the actual events</a:t>
            </a:r>
          </a:p>
          <a:p>
            <a:r>
              <a:rPr lang="en-US" dirty="0" smtClean="0"/>
              <a:t>He did notice some bias and conflicting accounts however</a:t>
            </a:r>
          </a:p>
          <a:p>
            <a:r>
              <a:rPr lang="en-US" dirty="0" smtClean="0"/>
              <a:t>Sometimes he invented conversations and speeches for historical figures</a:t>
            </a:r>
          </a:p>
        </p:txBody>
      </p:sp>
    </p:spTree>
    <p:extLst>
      <p:ext uri="{BB962C8B-B14F-4D97-AF65-F5344CB8AC3E}">
        <p14:creationId xmlns:p14="http://schemas.microsoft.com/office/powerpoint/2010/main" val="4518077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smtClean="0"/>
              <a:t>Herodotus</a:t>
            </a:r>
            <a:endParaRPr lang="en-US" sz="4400" dirty="0"/>
          </a:p>
        </p:txBody>
      </p:sp>
      <p:pic>
        <p:nvPicPr>
          <p:cNvPr id="7" name="Picture Placeholder 6" descr="herodotus.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r="-127"/>
          <a:stretch/>
        </p:blipFill>
        <p:spPr>
          <a:xfrm>
            <a:off x="2903538" y="1484313"/>
            <a:ext cx="6248400" cy="5373687"/>
          </a:xfrm>
        </p:spPr>
      </p:pic>
      <p:sp>
        <p:nvSpPr>
          <p:cNvPr id="6" name="Text Placeholder 5"/>
          <p:cNvSpPr>
            <a:spLocks noGrp="1"/>
          </p:cNvSpPr>
          <p:nvPr>
            <p:ph type="body" sz="half" idx="2"/>
          </p:nvPr>
        </p:nvSpPr>
        <p:spPr/>
        <p:txBody>
          <a:bodyPr>
            <a:normAutofit/>
          </a:bodyPr>
          <a:lstStyle/>
          <a:p>
            <a:pPr marL="285750" indent="-285750">
              <a:buFont typeface="Arial"/>
              <a:buChar char="•"/>
            </a:pPr>
            <a:r>
              <a:rPr lang="en-US" sz="2400" dirty="0" smtClean="0"/>
              <a:t>His writings reflected his own view</a:t>
            </a:r>
          </a:p>
          <a:p>
            <a:pPr marL="285750" indent="-285750">
              <a:buFont typeface="Arial"/>
              <a:buChar char="•"/>
            </a:pPr>
            <a:r>
              <a:rPr lang="en-US" sz="2400" dirty="0" smtClean="0"/>
              <a:t>War was a clear moral victory of Greek love of freedom over Persian tyranny</a:t>
            </a:r>
            <a:endParaRPr lang="en-US" sz="2400" dirty="0"/>
          </a:p>
        </p:txBody>
      </p:sp>
    </p:spTree>
    <p:extLst>
      <p:ext uri="{BB962C8B-B14F-4D97-AF65-F5344CB8AC3E}">
        <p14:creationId xmlns:p14="http://schemas.microsoft.com/office/powerpoint/2010/main" val="3668193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Thucydides</a:t>
            </a:r>
            <a:endParaRPr lang="en-US" sz="4400" dirty="0"/>
          </a:p>
        </p:txBody>
      </p:sp>
      <p:pic>
        <p:nvPicPr>
          <p:cNvPr id="5" name="Picture Placeholder 4" descr="thucydides_by_photoamateur77-d3gsvyq.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2903538" y="1484313"/>
            <a:ext cx="6248400" cy="5373687"/>
          </a:xfrm>
        </p:spPr>
      </p:pic>
      <p:sp>
        <p:nvSpPr>
          <p:cNvPr id="4" name="Text Placeholder 3"/>
          <p:cNvSpPr>
            <a:spLocks noGrp="1"/>
          </p:cNvSpPr>
          <p:nvPr>
            <p:ph type="body" sz="half" idx="2"/>
          </p:nvPr>
        </p:nvSpPr>
        <p:spPr/>
        <p:txBody>
          <a:bodyPr>
            <a:normAutofit lnSpcReduction="10000"/>
          </a:bodyPr>
          <a:lstStyle/>
          <a:p>
            <a:pPr marL="285750" indent="-285750">
              <a:buFont typeface="Arial"/>
              <a:buChar char="•"/>
            </a:pPr>
            <a:r>
              <a:rPr lang="en-US" sz="2400" dirty="0" smtClean="0"/>
              <a:t>He wrote about the Peloponnesian War</a:t>
            </a:r>
          </a:p>
          <a:p>
            <a:pPr marL="285750" indent="-285750">
              <a:buFont typeface="Arial"/>
              <a:buChar char="•"/>
            </a:pPr>
            <a:r>
              <a:rPr lang="en-US" sz="2400" dirty="0" smtClean="0"/>
              <a:t>He lived through the war and vividly described the war</a:t>
            </a:r>
          </a:p>
          <a:p>
            <a:pPr marL="285750" indent="-285750">
              <a:buFont typeface="Arial"/>
              <a:buChar char="•"/>
            </a:pPr>
            <a:r>
              <a:rPr lang="en-US" sz="2400" dirty="0" smtClean="0"/>
              <a:t>He was Athenian but he tried to be fair for both sides</a:t>
            </a:r>
            <a:endParaRPr lang="en-US" sz="2400" dirty="0"/>
          </a:p>
        </p:txBody>
      </p:sp>
    </p:spTree>
    <p:extLst>
      <p:ext uri="{BB962C8B-B14F-4D97-AF65-F5344CB8AC3E}">
        <p14:creationId xmlns:p14="http://schemas.microsoft.com/office/powerpoint/2010/main" val="1362693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Art at Knossos Cont’d</a:t>
            </a:r>
            <a:endParaRPr lang="en-US" b="0" dirty="0"/>
          </a:p>
        </p:txBody>
      </p:sp>
      <p:sp>
        <p:nvSpPr>
          <p:cNvPr id="3" name="Content Placeholder 2"/>
          <p:cNvSpPr>
            <a:spLocks noGrp="1"/>
          </p:cNvSpPr>
          <p:nvPr>
            <p:ph idx="1"/>
          </p:nvPr>
        </p:nvSpPr>
        <p:spPr/>
        <p:txBody>
          <a:bodyPr/>
          <a:lstStyle/>
          <a:p>
            <a:r>
              <a:rPr lang="en-US" dirty="0" smtClean="0"/>
              <a:t>The palace walls were decorated with colorful </a:t>
            </a:r>
            <a:r>
              <a:rPr lang="en-US" b="1" dirty="0" smtClean="0"/>
              <a:t>frescoes</a:t>
            </a:r>
            <a:r>
              <a:rPr lang="en-US" dirty="0" smtClean="0"/>
              <a:t> – watercolor paintings don on wet plaster</a:t>
            </a:r>
          </a:p>
          <a:p>
            <a:r>
              <a:rPr lang="en-US" dirty="0" smtClean="0"/>
              <a:t>They us much about the Minoan society</a:t>
            </a:r>
          </a:p>
          <a:p>
            <a:r>
              <a:rPr lang="en-US" dirty="0" smtClean="0"/>
              <a:t>What can you find on these walls?</a:t>
            </a:r>
            <a:endParaRPr lang="en-US" dirty="0"/>
          </a:p>
        </p:txBody>
      </p:sp>
    </p:spTree>
    <p:extLst>
      <p:ext uri="{BB962C8B-B14F-4D97-AF65-F5344CB8AC3E}">
        <p14:creationId xmlns:p14="http://schemas.microsoft.com/office/powerpoint/2010/main" val="160715395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Alexander and the </a:t>
            </a:r>
            <a:br>
              <a:rPr lang="en-US" dirty="0" smtClean="0"/>
            </a:br>
            <a:r>
              <a:rPr lang="en-US" dirty="0" smtClean="0"/>
              <a:t>Hellenistic Age</a:t>
            </a:r>
            <a:endParaRPr lang="en-US" dirty="0"/>
          </a:p>
        </p:txBody>
      </p:sp>
      <p:sp>
        <p:nvSpPr>
          <p:cNvPr id="6" name="Subtitle 5"/>
          <p:cNvSpPr>
            <a:spLocks noGrp="1"/>
          </p:cNvSpPr>
          <p:nvPr>
            <p:ph type="subTitle" idx="1"/>
          </p:nvPr>
        </p:nvSpPr>
        <p:spPr/>
        <p:txBody>
          <a:bodyPr/>
          <a:lstStyle/>
          <a:p>
            <a:r>
              <a:rPr lang="en-US" dirty="0" smtClean="0"/>
              <a:t>Chapter </a:t>
            </a:r>
            <a:r>
              <a:rPr lang="en-US" smtClean="0"/>
              <a:t>4 – Section 5</a:t>
            </a:r>
            <a:endParaRPr lang="en-US" dirty="0"/>
          </a:p>
        </p:txBody>
      </p:sp>
    </p:spTree>
    <p:extLst>
      <p:ext uri="{BB962C8B-B14F-4D97-AF65-F5344CB8AC3E}">
        <p14:creationId xmlns:p14="http://schemas.microsoft.com/office/powerpoint/2010/main" val="3780981927"/>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of Macedonia</a:t>
            </a:r>
            <a:endParaRPr lang="en-US" dirty="0"/>
          </a:p>
        </p:txBody>
      </p:sp>
      <p:sp>
        <p:nvSpPr>
          <p:cNvPr id="3" name="Content Placeholder 2"/>
          <p:cNvSpPr>
            <a:spLocks noGrp="1"/>
          </p:cNvSpPr>
          <p:nvPr>
            <p:ph idx="1"/>
          </p:nvPr>
        </p:nvSpPr>
        <p:spPr/>
        <p:txBody>
          <a:bodyPr/>
          <a:lstStyle/>
          <a:p>
            <a:r>
              <a:rPr lang="en-US" dirty="0" smtClean="0"/>
              <a:t>There existed a land north of Greece which the Greeks considered the people of this land as being backward and half-civilized</a:t>
            </a:r>
          </a:p>
          <a:p>
            <a:r>
              <a:rPr lang="en-US" dirty="0" smtClean="0"/>
              <a:t>Although the Macedonians may have been of Greek origin they were still treated as barbarians</a:t>
            </a:r>
          </a:p>
          <a:p>
            <a:r>
              <a:rPr lang="en-US" dirty="0" smtClean="0"/>
              <a:t>Their leader at this time was Philip II</a:t>
            </a:r>
            <a:endParaRPr lang="en-US" dirty="0"/>
          </a:p>
        </p:txBody>
      </p:sp>
    </p:spTree>
    <p:extLst>
      <p:ext uri="{BB962C8B-B14F-4D97-AF65-F5344CB8AC3E}">
        <p14:creationId xmlns:p14="http://schemas.microsoft.com/office/powerpoint/2010/main" val="3035451081"/>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King Philip II Conquers Greece</a:t>
            </a:r>
            <a:endParaRPr lang="en-US" sz="2400" dirty="0"/>
          </a:p>
        </p:txBody>
      </p:sp>
      <p:pic>
        <p:nvPicPr>
          <p:cNvPr id="5" name="Picture Placeholder 4" descr="king_philip.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 y="1484808"/>
            <a:ext cx="2903805" cy="5373192"/>
          </a:xfrm>
        </p:spPr>
        <p:txBody>
          <a:bodyPr>
            <a:noAutofit/>
          </a:bodyPr>
          <a:lstStyle/>
          <a:p>
            <a:pPr marL="285750" indent="-285750">
              <a:buFont typeface="Arial"/>
              <a:buChar char="•"/>
            </a:pPr>
            <a:r>
              <a:rPr lang="en-US" sz="2000" dirty="0" smtClean="0"/>
              <a:t>King Philip II had a way of getting what he wanted</a:t>
            </a:r>
          </a:p>
          <a:p>
            <a:pPr marL="285750" indent="-285750">
              <a:buFont typeface="Arial"/>
              <a:buChar char="•"/>
            </a:pPr>
            <a:r>
              <a:rPr lang="en-US" sz="2000" dirty="0" smtClean="0"/>
              <a:t>What he wanted most was prestige, respect, honor, and glory</a:t>
            </a:r>
          </a:p>
          <a:p>
            <a:pPr marL="285750" indent="-285750">
              <a:buFont typeface="Arial"/>
              <a:buChar char="•"/>
            </a:pPr>
            <a:r>
              <a:rPr lang="en-US" sz="2000" dirty="0" smtClean="0"/>
              <a:t>Therefore he dreamed of conquering the Greek city-states in order to fulfill his desires</a:t>
            </a:r>
          </a:p>
          <a:p>
            <a:pPr marL="285750" indent="-285750">
              <a:buFont typeface="Arial"/>
              <a:buChar char="•"/>
            </a:pPr>
            <a:r>
              <a:rPr lang="en-US" sz="2000" dirty="0" smtClean="0"/>
              <a:t>He did this through threats, bribery, and diplomacy</a:t>
            </a:r>
          </a:p>
          <a:p>
            <a:pPr marL="285750" indent="-285750">
              <a:buFont typeface="Arial"/>
              <a:buChar char="•"/>
            </a:pPr>
            <a:r>
              <a:rPr lang="en-US" sz="2000" dirty="0" smtClean="0"/>
              <a:t>Other times he simply conquered the region and made it his</a:t>
            </a:r>
          </a:p>
          <a:p>
            <a:pPr marL="404622" indent="-285750">
              <a:buFont typeface="Arial"/>
              <a:buChar char="•"/>
            </a:pPr>
            <a:endParaRPr lang="en-US" sz="2000" dirty="0"/>
          </a:p>
        </p:txBody>
      </p:sp>
    </p:spTree>
    <p:extLst>
      <p:ext uri="{BB962C8B-B14F-4D97-AF65-F5344CB8AC3E}">
        <p14:creationId xmlns:p14="http://schemas.microsoft.com/office/powerpoint/2010/main" val="3236743416"/>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King Philip II Conquers Greece</a:t>
            </a:r>
            <a:endParaRPr lang="en-US" sz="2400" dirty="0"/>
          </a:p>
        </p:txBody>
      </p:sp>
      <p:pic>
        <p:nvPicPr>
          <p:cNvPr id="5" name="Picture Placeholder 4" descr="macedonian-and-theban-forces-under-philip-of-macedon-defeat-the-atheians-at-chaeronea.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t="-7294" b="-7294"/>
          <a:stretch>
            <a:fillRect/>
          </a:stretch>
        </p:blipFill>
        <p:spPr>
          <a:xfrm>
            <a:off x="2903538" y="1484313"/>
            <a:ext cx="6248400" cy="5373687"/>
          </a:xfrm>
        </p:spPr>
      </p:pic>
      <p:sp>
        <p:nvSpPr>
          <p:cNvPr id="3" name="Content Placeholder 2"/>
          <p:cNvSpPr>
            <a:spLocks noGrp="1"/>
          </p:cNvSpPr>
          <p:nvPr>
            <p:ph type="body" sz="half" idx="2"/>
          </p:nvPr>
        </p:nvSpPr>
        <p:spPr/>
        <p:txBody>
          <a:bodyPr>
            <a:noAutofit/>
          </a:bodyPr>
          <a:lstStyle/>
          <a:p>
            <a:pPr marL="285750" indent="-285750">
              <a:buFont typeface="Arial"/>
              <a:buChar char="•"/>
            </a:pPr>
            <a:r>
              <a:rPr lang="en-US" sz="2400" dirty="0" smtClean="0"/>
              <a:t>In 338 BC Athens and Thebes join forces to fight against King Philip II</a:t>
            </a:r>
          </a:p>
          <a:p>
            <a:pPr marL="285750" indent="-285750">
              <a:buFont typeface="Arial"/>
              <a:buChar char="•"/>
            </a:pPr>
            <a:r>
              <a:rPr lang="en-US" sz="2400" dirty="0" smtClean="0"/>
              <a:t>At the battle of Chaeronea he defeated them and brought all of Greece under his control</a:t>
            </a:r>
            <a:endParaRPr lang="en-US" sz="2400" dirty="0"/>
          </a:p>
        </p:txBody>
      </p:sp>
    </p:spTree>
    <p:extLst>
      <p:ext uri="{BB962C8B-B14F-4D97-AF65-F5344CB8AC3E}">
        <p14:creationId xmlns:p14="http://schemas.microsoft.com/office/powerpoint/2010/main" val="548603470"/>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King Philip II</a:t>
            </a:r>
            <a:endParaRPr lang="en-US" sz="3200" dirty="0"/>
          </a:p>
        </p:txBody>
      </p:sp>
      <p:pic>
        <p:nvPicPr>
          <p:cNvPr id="8" name="Picture Placeholder 7" descr="zpage236.gif"/>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97" r="12197"/>
          <a:stretch>
            <a:fillRect/>
          </a:stretch>
        </p:blipFill>
        <p:spPr/>
      </p:pic>
      <p:sp>
        <p:nvSpPr>
          <p:cNvPr id="6" name="Content Placeholder 5"/>
          <p:cNvSpPr>
            <a:spLocks noGrp="1"/>
          </p:cNvSpPr>
          <p:nvPr>
            <p:ph type="body" sz="half" idx="2"/>
          </p:nvPr>
        </p:nvSpPr>
        <p:spPr>
          <a:xfrm>
            <a:off x="-1" y="1484808"/>
            <a:ext cx="2903805" cy="5373192"/>
          </a:xfrm>
        </p:spPr>
        <p:txBody>
          <a:bodyPr>
            <a:normAutofit/>
          </a:bodyPr>
          <a:lstStyle/>
          <a:p>
            <a:pPr marL="285750" indent="-285750">
              <a:buFont typeface="Arial"/>
              <a:buChar char="•"/>
            </a:pPr>
            <a:r>
              <a:rPr lang="en-US" sz="2200" dirty="0" smtClean="0"/>
              <a:t>After conquering all of Greece, Philip set his sights towards a bigger and more grand empire…Persia</a:t>
            </a:r>
          </a:p>
          <a:p>
            <a:pPr marL="285750" indent="-285750">
              <a:buFont typeface="Arial"/>
              <a:buChar char="•"/>
            </a:pPr>
            <a:r>
              <a:rPr lang="en-US" sz="2200" dirty="0" smtClean="0"/>
              <a:t>Unfortunately he was assassinated at his daughter’s wedding before making this dream a reality</a:t>
            </a:r>
          </a:p>
          <a:p>
            <a:pPr marL="285750" indent="-285750">
              <a:buFont typeface="Arial"/>
              <a:buChar char="•"/>
            </a:pPr>
            <a:r>
              <a:rPr lang="en-US" sz="2200" dirty="0" smtClean="0"/>
              <a:t>He left a son as his heir to the kingdom</a:t>
            </a:r>
          </a:p>
          <a:p>
            <a:pPr marL="285750" indent="-285750">
              <a:buFont typeface="Arial"/>
              <a:buChar char="•"/>
            </a:pPr>
            <a:r>
              <a:rPr lang="en-US" sz="2200" dirty="0" smtClean="0"/>
              <a:t>Alexander was his name</a:t>
            </a:r>
          </a:p>
        </p:txBody>
      </p:sp>
    </p:spTree>
    <p:extLst>
      <p:ext uri="{BB962C8B-B14F-4D97-AF65-F5344CB8AC3E}">
        <p14:creationId xmlns:p14="http://schemas.microsoft.com/office/powerpoint/2010/main" val="828206808"/>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Alexander Assumes the Throne</a:t>
            </a:r>
            <a:endParaRPr lang="en-US" sz="2400" dirty="0"/>
          </a:p>
        </p:txBody>
      </p:sp>
      <p:pic>
        <p:nvPicPr>
          <p:cNvPr id="5" name="Picture Placeholder 4" descr="alexander-the-great-mosaic.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r>
              <a:rPr lang="en-US" sz="2400" dirty="0" smtClean="0"/>
              <a:t>He was only 20 years old when he took the throne</a:t>
            </a:r>
          </a:p>
          <a:p>
            <a:pPr marL="285750" indent="-285750">
              <a:buFont typeface="Arial"/>
              <a:buChar char="•"/>
            </a:pPr>
            <a:r>
              <a:rPr lang="en-US" sz="2400" dirty="0" smtClean="0"/>
              <a:t>He gathered enough ships to sail across the Dardanelles and reach the Persian Empire</a:t>
            </a:r>
          </a:p>
        </p:txBody>
      </p:sp>
    </p:spTree>
    <p:extLst>
      <p:ext uri="{BB962C8B-B14F-4D97-AF65-F5344CB8AC3E}">
        <p14:creationId xmlns:p14="http://schemas.microsoft.com/office/powerpoint/2010/main" val="1843026139"/>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Alexander Conquers Persia</a:t>
            </a:r>
            <a:endParaRPr lang="en-US" dirty="0"/>
          </a:p>
        </p:txBody>
      </p:sp>
      <p:sp>
        <p:nvSpPr>
          <p:cNvPr id="6" name="Content Placeholder 5"/>
          <p:cNvSpPr>
            <a:spLocks noGrp="1"/>
          </p:cNvSpPr>
          <p:nvPr>
            <p:ph idx="1"/>
          </p:nvPr>
        </p:nvSpPr>
        <p:spPr/>
        <p:txBody>
          <a:bodyPr/>
          <a:lstStyle/>
          <a:p>
            <a:r>
              <a:rPr lang="en-US" dirty="0" smtClean="0"/>
              <a:t>There could not have been a better timing for Alexander to conquer Persia</a:t>
            </a:r>
          </a:p>
          <a:p>
            <a:r>
              <a:rPr lang="en-US" dirty="0" smtClean="0"/>
              <a:t>Persian king, Darius III, was weak and his provinces were already rebelling against him</a:t>
            </a:r>
          </a:p>
          <a:p>
            <a:r>
              <a:rPr lang="en-US" dirty="0" smtClean="0"/>
              <a:t>Alexander won his first victory at the </a:t>
            </a:r>
            <a:r>
              <a:rPr lang="en-US" dirty="0" err="1" smtClean="0"/>
              <a:t>Granicus</a:t>
            </a:r>
            <a:r>
              <a:rPr lang="en-US" dirty="0" smtClean="0"/>
              <a:t> River</a:t>
            </a:r>
          </a:p>
          <a:p>
            <a:r>
              <a:rPr lang="en-US" dirty="0" smtClean="0"/>
              <a:t>He made his way through Asia Minor, into Palestine, and south to Egypt before turning his attention towards Babylon in the east</a:t>
            </a:r>
            <a:endParaRPr lang="en-US" dirty="0"/>
          </a:p>
        </p:txBody>
      </p:sp>
    </p:spTree>
    <p:extLst>
      <p:ext uri="{BB962C8B-B14F-4D97-AF65-F5344CB8AC3E}">
        <p14:creationId xmlns:p14="http://schemas.microsoft.com/office/powerpoint/2010/main" val="453081762"/>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Alexander Turns Towards Babylon</a:t>
            </a:r>
            <a:endParaRPr lang="en-US" dirty="0"/>
          </a:p>
        </p:txBody>
      </p:sp>
      <p:pic>
        <p:nvPicPr>
          <p:cNvPr id="4" name="Content Placeholder 3" descr="q4519257.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9825327"/>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Looks to India</a:t>
            </a:r>
            <a:endParaRPr lang="en-US" dirty="0"/>
          </a:p>
        </p:txBody>
      </p:sp>
      <p:sp>
        <p:nvSpPr>
          <p:cNvPr id="3" name="Content Placeholder 2"/>
          <p:cNvSpPr>
            <a:spLocks noGrp="1"/>
          </p:cNvSpPr>
          <p:nvPr>
            <p:ph idx="1"/>
          </p:nvPr>
        </p:nvSpPr>
        <p:spPr/>
        <p:txBody>
          <a:bodyPr>
            <a:normAutofit lnSpcReduction="10000"/>
          </a:bodyPr>
          <a:lstStyle/>
          <a:p>
            <a:r>
              <a:rPr lang="en-US" dirty="0" smtClean="0"/>
              <a:t>He captures the Persian city of Babylon but King Darius III was murdered before Alexander could get to him</a:t>
            </a:r>
          </a:p>
          <a:p>
            <a:r>
              <a:rPr lang="en-US" dirty="0" smtClean="0"/>
              <a:t>He now had the majority of the Persian empire under his control and decides to head east</a:t>
            </a:r>
          </a:p>
          <a:p>
            <a:r>
              <a:rPr lang="en-US" dirty="0" smtClean="0"/>
              <a:t>In 326 BC his troops cross the Hindu Kush into northern India</a:t>
            </a:r>
          </a:p>
          <a:p>
            <a:r>
              <a:rPr lang="en-US" dirty="0" smtClean="0"/>
              <a:t>For the first time his troops faced soldiers mounted on elephants</a:t>
            </a:r>
          </a:p>
        </p:txBody>
      </p:sp>
    </p:spTree>
    <p:extLst>
      <p:ext uri="{BB962C8B-B14F-4D97-AF65-F5344CB8AC3E}">
        <p14:creationId xmlns:p14="http://schemas.microsoft.com/office/powerpoint/2010/main" val="1804159672"/>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Greeks Fight Troops Mounted on Elephants</a:t>
            </a:r>
            <a:endParaRPr lang="en-US" dirty="0"/>
          </a:p>
        </p:txBody>
      </p:sp>
      <p:pic>
        <p:nvPicPr>
          <p:cNvPr id="4" name="Content Placeholder 3" descr="war-of-hydaspes-alexander-the-great-in-india-india-india+1152_13021223585-tpfil02aw-18557.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01324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WALLS OF THE PALACE</a:t>
            </a:r>
            <a:endParaRPr lang="en-US" dirty="0"/>
          </a:p>
        </p:txBody>
      </p:sp>
      <p:pic>
        <p:nvPicPr>
          <p:cNvPr id="5" name="Picture Placeholder 4" descr="knossos-dolphins-cc-cavorite.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342900" indent="-342900">
              <a:buFont typeface="Arial"/>
              <a:buChar char="•"/>
            </a:pPr>
            <a:r>
              <a:rPr lang="en-US" sz="2000" dirty="0" smtClean="0"/>
              <a:t>Leaping dolphins</a:t>
            </a:r>
          </a:p>
          <a:p>
            <a:pPr marL="342900" indent="-342900">
              <a:buFont typeface="Arial"/>
              <a:buChar char="•"/>
            </a:pPr>
            <a:endParaRPr lang="en-US" sz="2200" dirty="0" smtClean="0"/>
          </a:p>
          <a:p>
            <a:pPr marL="342900" indent="-342900">
              <a:buFont typeface="Arial"/>
              <a:buChar char="•"/>
            </a:pPr>
            <a:r>
              <a:rPr lang="en-US" sz="2200" dirty="0" smtClean="0"/>
              <a:t>This tells us their view of the importance of the sea </a:t>
            </a:r>
            <a:endParaRPr lang="en-US" sz="2200" dirty="0"/>
          </a:p>
        </p:txBody>
      </p:sp>
    </p:spTree>
    <p:extLst>
      <p:ext uri="{BB962C8B-B14F-4D97-AF65-F5344CB8AC3E}">
        <p14:creationId xmlns:p14="http://schemas.microsoft.com/office/powerpoint/2010/main" val="2420039338"/>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Against India</a:t>
            </a:r>
            <a:endParaRPr lang="en-US" dirty="0"/>
          </a:p>
        </p:txBody>
      </p:sp>
      <p:sp>
        <p:nvSpPr>
          <p:cNvPr id="3" name="Content Placeholder 2"/>
          <p:cNvSpPr>
            <a:spLocks noGrp="1"/>
          </p:cNvSpPr>
          <p:nvPr>
            <p:ph idx="1"/>
          </p:nvPr>
        </p:nvSpPr>
        <p:spPr/>
        <p:txBody>
          <a:bodyPr/>
          <a:lstStyle/>
          <a:p>
            <a:r>
              <a:rPr lang="en-US" dirty="0" smtClean="0"/>
              <a:t>Although he didn’t win the battle, he didn’t necessarily lose </a:t>
            </a:r>
          </a:p>
          <a:p>
            <a:r>
              <a:rPr lang="en-US" dirty="0" smtClean="0"/>
              <a:t>His troops were too tired to continue fighting and therefore returned back</a:t>
            </a:r>
          </a:p>
          <a:p>
            <a:r>
              <a:rPr lang="en-US" dirty="0" smtClean="0"/>
              <a:t>Alexander and troops returned to Babylon where Alexander planned a new campaign</a:t>
            </a:r>
          </a:p>
          <a:p>
            <a:endParaRPr lang="en-US" dirty="0"/>
          </a:p>
        </p:txBody>
      </p:sp>
    </p:spTree>
    <p:extLst>
      <p:ext uri="{BB962C8B-B14F-4D97-AF65-F5344CB8AC3E}">
        <p14:creationId xmlns:p14="http://schemas.microsoft.com/office/powerpoint/2010/main" val="1816990250"/>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Alexander’s Fate</a:t>
            </a:r>
            <a:endParaRPr lang="en-US" sz="2800" dirty="0"/>
          </a:p>
        </p:txBody>
      </p:sp>
      <p:pic>
        <p:nvPicPr>
          <p:cNvPr id="5" name="Picture Placeholder 4" descr="The_Death_of_Alexander_the_Great_after_the_painting_by_Karl_von_Piloty_(1886).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dirty="0" smtClean="0"/>
              <a:t>Before he could begin another campaign he fell victim to a fever</a:t>
            </a:r>
          </a:p>
          <a:p>
            <a:pPr marL="285750" indent="-285750">
              <a:buFont typeface="Arial"/>
              <a:buChar char="•"/>
            </a:pPr>
            <a:r>
              <a:rPr lang="en-US" sz="2400" dirty="0" smtClean="0"/>
              <a:t>When his commanders asked who would get his vast empire he answered: “The strongest”</a:t>
            </a:r>
          </a:p>
          <a:p>
            <a:pPr marL="285750" indent="-285750">
              <a:buFont typeface="Arial"/>
              <a:buChar char="•"/>
            </a:pPr>
            <a:endParaRPr lang="en-US" sz="2400" dirty="0"/>
          </a:p>
        </p:txBody>
      </p:sp>
    </p:spTree>
    <p:extLst>
      <p:ext uri="{BB962C8B-B14F-4D97-AF65-F5344CB8AC3E}">
        <p14:creationId xmlns:p14="http://schemas.microsoft.com/office/powerpoint/2010/main" val="39704502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Aftermath</a:t>
            </a:r>
            <a:endParaRPr lang="en-US" sz="3600" dirty="0"/>
          </a:p>
        </p:txBody>
      </p:sp>
      <p:pic>
        <p:nvPicPr>
          <p:cNvPr id="5" name="Picture Placeholder 4" descr="MHH_300-BC_Alexander's-Empire-divided.gif"/>
          <p:cNvPicPr>
            <a:picLocks noGrp="1" noChangeAspect="1"/>
          </p:cNvPicPr>
          <p:nvPr>
            <p:ph type="pic" idx="1"/>
          </p:nvPr>
        </p:nvPicPr>
        <p:blipFill>
          <a:blip r:embed="rId2" cstate="screen">
            <a:extLst>
              <a:ext uri="{28A0092B-C50C-407E-A947-70E740481C1C}">
                <a14:useLocalDpi xmlns:a14="http://schemas.microsoft.com/office/drawing/2010/main"/>
              </a:ext>
            </a:extLst>
          </a:blip>
          <a:srcRect l="16699" r="16699"/>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r>
              <a:rPr lang="en-US" sz="2400" dirty="0" smtClean="0"/>
              <a:t>His generals divided up the empire</a:t>
            </a:r>
          </a:p>
          <a:p>
            <a:pPr marL="285750" indent="-285750">
              <a:buFont typeface="Arial"/>
              <a:buChar char="•"/>
            </a:pPr>
            <a:r>
              <a:rPr lang="en-US" sz="2400" dirty="0" smtClean="0"/>
              <a:t>Macedonia and Greece to one general</a:t>
            </a:r>
          </a:p>
          <a:p>
            <a:pPr marL="285750" indent="-285750">
              <a:buFont typeface="Arial"/>
              <a:buChar char="•"/>
            </a:pPr>
            <a:r>
              <a:rPr lang="en-US" sz="2400" dirty="0" smtClean="0"/>
              <a:t>Egypt to another</a:t>
            </a:r>
          </a:p>
          <a:p>
            <a:pPr marL="285750" indent="-285750">
              <a:buFont typeface="Arial"/>
              <a:buChar char="•"/>
            </a:pPr>
            <a:r>
              <a:rPr lang="en-US" sz="2400" dirty="0" smtClean="0"/>
              <a:t>Most of Persia to the other</a:t>
            </a:r>
            <a:endParaRPr lang="en-US" sz="2400" dirty="0"/>
          </a:p>
        </p:txBody>
      </p:sp>
    </p:spTree>
    <p:extLst>
      <p:ext uri="{BB962C8B-B14F-4D97-AF65-F5344CB8AC3E}">
        <p14:creationId xmlns:p14="http://schemas.microsoft.com/office/powerpoint/2010/main" val="7164794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Legacy of Alexander</a:t>
            </a:r>
            <a:endParaRPr lang="en-US" dirty="0"/>
          </a:p>
        </p:txBody>
      </p:sp>
      <p:pic>
        <p:nvPicPr>
          <p:cNvPr id="8" name="Picture Placeholder 7" descr="hellenistic_kingdoms.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t="-20120" b="-20120"/>
          <a:stretch/>
        </p:blipFill>
        <p:spPr/>
      </p:pic>
      <p:sp>
        <p:nvSpPr>
          <p:cNvPr id="6" name="Content Placeholder 5"/>
          <p:cNvSpPr>
            <a:spLocks noGrp="1"/>
          </p:cNvSpPr>
          <p:nvPr>
            <p:ph type="body" sz="half" idx="2"/>
          </p:nvPr>
        </p:nvSpPr>
        <p:spPr/>
        <p:txBody>
          <a:bodyPr>
            <a:normAutofit/>
          </a:bodyPr>
          <a:lstStyle/>
          <a:p>
            <a:pPr marL="285750" indent="-285750">
              <a:buFont typeface="Arial"/>
              <a:buChar char="•"/>
            </a:pPr>
            <a:r>
              <a:rPr lang="en-US" sz="2000" dirty="0" smtClean="0"/>
              <a:t>His greatest legacy was spreading Greek culture to the lands that he conquered</a:t>
            </a:r>
          </a:p>
        </p:txBody>
      </p:sp>
    </p:spTree>
    <p:extLst>
      <p:ext uri="{BB962C8B-B14F-4D97-AF65-F5344CB8AC3E}">
        <p14:creationId xmlns:p14="http://schemas.microsoft.com/office/powerpoint/2010/main" val="2656852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Cultures Combine</a:t>
            </a:r>
            <a:endParaRPr lang="en-US" dirty="0"/>
          </a:p>
        </p:txBody>
      </p:sp>
      <p:sp>
        <p:nvSpPr>
          <p:cNvPr id="6" name="Content Placeholder 5"/>
          <p:cNvSpPr>
            <a:spLocks noGrp="1"/>
          </p:cNvSpPr>
          <p:nvPr>
            <p:ph idx="1"/>
          </p:nvPr>
        </p:nvSpPr>
        <p:spPr/>
        <p:txBody>
          <a:bodyPr/>
          <a:lstStyle/>
          <a:p>
            <a:r>
              <a:rPr lang="en-US" dirty="0" smtClean="0"/>
              <a:t>He founded many cities which were named after him</a:t>
            </a:r>
          </a:p>
          <a:p>
            <a:r>
              <a:rPr lang="en-US" dirty="0" smtClean="0"/>
              <a:t>Greek soldiers, traders, and artisans also founded more cities</a:t>
            </a:r>
          </a:p>
          <a:p>
            <a:r>
              <a:rPr lang="en-US" dirty="0" smtClean="0"/>
              <a:t>From Egypt to India they built Greek temples, filled with Greek statues, and held athletic contests just like in Greece</a:t>
            </a:r>
          </a:p>
          <a:p>
            <a:r>
              <a:rPr lang="en-US" dirty="0" smtClean="0"/>
              <a:t>People </a:t>
            </a:r>
            <a:r>
              <a:rPr lang="en-US" b="1" dirty="0" smtClean="0"/>
              <a:t>assimilated</a:t>
            </a:r>
            <a:r>
              <a:rPr lang="en-US" dirty="0" smtClean="0"/>
              <a:t> (absorbed) Greek ideas</a:t>
            </a:r>
          </a:p>
          <a:p>
            <a:r>
              <a:rPr lang="en-US" dirty="0" smtClean="0"/>
              <a:t>Greeks also adopted local customs too</a:t>
            </a:r>
            <a:endParaRPr lang="en-US" dirty="0"/>
          </a:p>
        </p:txBody>
      </p:sp>
    </p:spTree>
    <p:extLst>
      <p:ext uri="{BB962C8B-B14F-4D97-AF65-F5344CB8AC3E}">
        <p14:creationId xmlns:p14="http://schemas.microsoft.com/office/powerpoint/2010/main" val="29959859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Cultures Combine </a:t>
            </a:r>
            <a:endParaRPr lang="en-US" dirty="0"/>
          </a:p>
        </p:txBody>
      </p:sp>
      <p:sp>
        <p:nvSpPr>
          <p:cNvPr id="3" name="Content Placeholder 2"/>
          <p:cNvSpPr>
            <a:spLocks noGrp="1"/>
          </p:cNvSpPr>
          <p:nvPr>
            <p:ph idx="1"/>
          </p:nvPr>
        </p:nvSpPr>
        <p:spPr/>
        <p:txBody>
          <a:bodyPr/>
          <a:lstStyle/>
          <a:p>
            <a:r>
              <a:rPr lang="en-US" dirty="0" smtClean="0"/>
              <a:t>Alexander was a great enthusiast of blending eastern &amp; western cultures and he made this evident when he married a Persian woman</a:t>
            </a:r>
          </a:p>
          <a:p>
            <a:r>
              <a:rPr lang="en-US" dirty="0" smtClean="0"/>
              <a:t>He even went on to encourage his soldiers to do the same</a:t>
            </a:r>
          </a:p>
          <a:p>
            <a:r>
              <a:rPr lang="en-US" dirty="0" smtClean="0"/>
              <a:t>He adopted Persian customs such as Persian dress</a:t>
            </a:r>
            <a:endParaRPr lang="en-US" dirty="0"/>
          </a:p>
        </p:txBody>
      </p:sp>
    </p:spTree>
    <p:extLst>
      <p:ext uri="{BB962C8B-B14F-4D97-AF65-F5344CB8AC3E}">
        <p14:creationId xmlns:p14="http://schemas.microsoft.com/office/powerpoint/2010/main" val="5729036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Alexandria: The Cultural Capital</a:t>
            </a:r>
            <a:endParaRPr lang="en-US" dirty="0"/>
          </a:p>
        </p:txBody>
      </p:sp>
      <p:pic>
        <p:nvPicPr>
          <p:cNvPr id="5" name="Picture Placeholder 4" descr="pharos-lighthouse.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 y="1484808"/>
            <a:ext cx="2903804" cy="5373192"/>
          </a:xfrm>
        </p:spPr>
        <p:txBody>
          <a:bodyPr>
            <a:normAutofit/>
          </a:bodyPr>
          <a:lstStyle/>
          <a:p>
            <a:pPr marL="285750" indent="-285750">
              <a:buFont typeface="Arial"/>
              <a:buChar char="•"/>
            </a:pPr>
            <a:r>
              <a:rPr lang="en-US" sz="2000" dirty="0" smtClean="0"/>
              <a:t>It was located on the sea between Europe &amp; Asia</a:t>
            </a:r>
          </a:p>
          <a:p>
            <a:pPr marL="285750" indent="-285750">
              <a:buFont typeface="Arial"/>
              <a:buChar char="•"/>
            </a:pPr>
            <a:r>
              <a:rPr lang="en-US" sz="2000" dirty="0" smtClean="0"/>
              <a:t>It had magnificent markets with a range of goods</a:t>
            </a:r>
          </a:p>
          <a:p>
            <a:pPr marL="285750" indent="-285750">
              <a:buFont typeface="Arial"/>
              <a:buChar char="•"/>
            </a:pPr>
            <a:r>
              <a:rPr lang="en-US" sz="2000" dirty="0" smtClean="0"/>
              <a:t>One of the greatest marvels was the </a:t>
            </a:r>
            <a:r>
              <a:rPr lang="en-US" sz="2000" b="1" dirty="0" smtClean="0"/>
              <a:t>Pharos</a:t>
            </a:r>
            <a:r>
              <a:rPr lang="en-US" sz="2000" dirty="0" smtClean="0"/>
              <a:t> which was an enormous lighthouse 440 feet</a:t>
            </a:r>
            <a:endParaRPr lang="en-US" sz="2000" dirty="0"/>
          </a:p>
        </p:txBody>
      </p:sp>
    </p:spTree>
    <p:extLst>
      <p:ext uri="{BB962C8B-B14F-4D97-AF65-F5344CB8AC3E}">
        <p14:creationId xmlns:p14="http://schemas.microsoft.com/office/powerpoint/2010/main" val="20579781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Museum at Alexandria</a:t>
            </a:r>
            <a:endParaRPr lang="en-US" dirty="0"/>
          </a:p>
        </p:txBody>
      </p:sp>
      <p:pic>
        <p:nvPicPr>
          <p:cNvPr id="8" name="Picture Placeholder 7" descr="tumblr_m6nf0kCtNA1ryfivao1_500.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noAutofit/>
          </a:bodyPr>
          <a:lstStyle/>
          <a:p>
            <a:pPr marL="285750" indent="-285750">
              <a:buFont typeface="Arial"/>
              <a:buChar char="•"/>
            </a:pPr>
            <a:r>
              <a:rPr lang="en-US" sz="1800" dirty="0" smtClean="0"/>
              <a:t>The rulers of Alexandria built the great Museum as a center of learning </a:t>
            </a:r>
          </a:p>
          <a:p>
            <a:pPr marL="285750" indent="-285750">
              <a:buFont typeface="Arial"/>
              <a:buChar char="•"/>
            </a:pPr>
            <a:r>
              <a:rPr lang="en-US" sz="1800" dirty="0" smtClean="0"/>
              <a:t>It boasted laboratories, lecture halls, and a zoo</a:t>
            </a:r>
          </a:p>
          <a:p>
            <a:pPr marL="285750" indent="-285750">
              <a:buFont typeface="Arial"/>
              <a:buChar char="•"/>
            </a:pPr>
            <a:r>
              <a:rPr lang="en-US" sz="1800" dirty="0" smtClean="0"/>
              <a:t>Its library had thousands of scrolls of accumulated knowledge of the ancient world</a:t>
            </a:r>
          </a:p>
          <a:p>
            <a:pPr marL="285750" indent="-285750">
              <a:buFont typeface="Arial"/>
              <a:buChar char="•"/>
            </a:pPr>
            <a:r>
              <a:rPr lang="en-US" sz="1800" dirty="0" smtClean="0"/>
              <a:t>Unfortunately, the library was destroyed during a fire</a:t>
            </a:r>
            <a:endParaRPr lang="en-US" sz="1800" dirty="0"/>
          </a:p>
        </p:txBody>
      </p:sp>
    </p:spTree>
    <p:extLst>
      <p:ext uri="{BB962C8B-B14F-4D97-AF65-F5344CB8AC3E}">
        <p14:creationId xmlns:p14="http://schemas.microsoft.com/office/powerpoint/2010/main" val="24652655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Roles for Women </a:t>
            </a:r>
            <a:endParaRPr lang="en-US" dirty="0"/>
          </a:p>
        </p:txBody>
      </p:sp>
      <p:sp>
        <p:nvSpPr>
          <p:cNvPr id="6" name="Content Placeholder 5"/>
          <p:cNvSpPr>
            <a:spLocks noGrp="1"/>
          </p:cNvSpPr>
          <p:nvPr>
            <p:ph idx="1"/>
          </p:nvPr>
        </p:nvSpPr>
        <p:spPr/>
        <p:txBody>
          <a:bodyPr/>
          <a:lstStyle/>
          <a:p>
            <a:r>
              <a:rPr lang="en-US" dirty="0" smtClean="0"/>
              <a:t>We have learned that from paintings, statues, and legal codes show that women were no longer restricted to their homes</a:t>
            </a:r>
          </a:p>
          <a:p>
            <a:r>
              <a:rPr lang="en-US" dirty="0" smtClean="0"/>
              <a:t>More women learned to read and write</a:t>
            </a:r>
          </a:p>
          <a:p>
            <a:r>
              <a:rPr lang="en-US" dirty="0" smtClean="0"/>
              <a:t>Some became philosophers or poets</a:t>
            </a:r>
          </a:p>
          <a:p>
            <a:r>
              <a:rPr lang="en-US" dirty="0" smtClean="0"/>
              <a:t>Royal women held power, worked alongside their husbands and sons</a:t>
            </a:r>
          </a:p>
          <a:p>
            <a:r>
              <a:rPr lang="en-US" dirty="0" smtClean="0"/>
              <a:t>In Egypt, Cleopatra VII ruled in her own right</a:t>
            </a:r>
            <a:endParaRPr lang="en-US" dirty="0"/>
          </a:p>
        </p:txBody>
      </p:sp>
    </p:spTree>
    <p:extLst>
      <p:ext uri="{BB962C8B-B14F-4D97-AF65-F5344CB8AC3E}">
        <p14:creationId xmlns:p14="http://schemas.microsoft.com/office/powerpoint/2010/main" val="1984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Hellenistic Arts &amp; Sciences: Philosophies</a:t>
            </a:r>
            <a:endParaRPr lang="en-US" dirty="0"/>
          </a:p>
        </p:txBody>
      </p:sp>
      <p:pic>
        <p:nvPicPr>
          <p:cNvPr id="5" name="Picture Placeholder 4" descr="zeno.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b="1" dirty="0" smtClean="0"/>
              <a:t>Stoicism</a:t>
            </a:r>
            <a:r>
              <a:rPr lang="en-US" sz="2400" dirty="0" smtClean="0"/>
              <a:t> was founded by </a:t>
            </a:r>
            <a:r>
              <a:rPr lang="en-US" sz="2400" b="1" dirty="0" smtClean="0"/>
              <a:t>Zeno</a:t>
            </a:r>
            <a:r>
              <a:rPr lang="en-US" sz="2400" dirty="0" smtClean="0"/>
              <a:t> who urged people to avoid desires and disappointments by accepting calmly whatever life brought</a:t>
            </a:r>
          </a:p>
        </p:txBody>
      </p:sp>
    </p:spTree>
    <p:extLst>
      <p:ext uri="{BB962C8B-B14F-4D97-AF65-F5344CB8AC3E}">
        <p14:creationId xmlns:p14="http://schemas.microsoft.com/office/powerpoint/2010/main" val="132983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Walls of the Palace</a:t>
            </a:r>
            <a:endParaRPr lang="en-US" dirty="0"/>
          </a:p>
        </p:txBody>
      </p:sp>
      <p:pic>
        <p:nvPicPr>
          <p:cNvPr id="6" name="Picture Placeholder 5" descr="Byk-z-Knossos-by-Amvaradel-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t="-20832" b="-20832"/>
          <a:stretch>
            <a:fillRect/>
          </a:stretch>
        </p:blipFill>
        <p:spPr>
          <a:xfrm>
            <a:off x="2903538" y="1484313"/>
            <a:ext cx="6248400" cy="5373687"/>
          </a:xfrm>
        </p:spPr>
      </p:pic>
      <p:sp>
        <p:nvSpPr>
          <p:cNvPr id="4" name="Text Placeholder 3"/>
          <p:cNvSpPr>
            <a:spLocks noGrp="1"/>
          </p:cNvSpPr>
          <p:nvPr>
            <p:ph type="body" sz="half" idx="2"/>
          </p:nvPr>
        </p:nvSpPr>
        <p:spPr/>
        <p:txBody>
          <a:bodyPr>
            <a:normAutofit/>
          </a:bodyPr>
          <a:lstStyle/>
          <a:p>
            <a:pPr marL="342900" indent="-342900">
              <a:buFont typeface="Arial"/>
              <a:buChar char="•"/>
            </a:pPr>
            <a:r>
              <a:rPr lang="en-US" sz="1800" dirty="0" smtClean="0"/>
              <a:t>Religious images </a:t>
            </a:r>
          </a:p>
          <a:p>
            <a:pPr marL="342900" indent="-342900">
              <a:buFont typeface="Arial"/>
              <a:buChar char="•"/>
            </a:pPr>
            <a:endParaRPr lang="en-US" sz="1800" dirty="0"/>
          </a:p>
          <a:p>
            <a:pPr marL="342900" indent="-342900">
              <a:buFont typeface="Arial"/>
              <a:buChar char="•"/>
            </a:pPr>
            <a:r>
              <a:rPr lang="en-US" sz="1800" dirty="0" smtClean="0"/>
              <a:t>They tell us that the Minoans worshiped the bull</a:t>
            </a:r>
          </a:p>
          <a:p>
            <a:endParaRPr lang="en-US" sz="1800" dirty="0" smtClean="0"/>
          </a:p>
          <a:p>
            <a:pPr marL="342900" indent="-342900">
              <a:buFont typeface="Arial"/>
              <a:buChar char="•"/>
            </a:pPr>
            <a:r>
              <a:rPr lang="en-US" sz="1800" dirty="0"/>
              <a:t>Other things you may find are men and women strolling through gardens or jumping through the horns of a charging bull</a:t>
            </a:r>
          </a:p>
          <a:p>
            <a:pPr marL="342900" indent="-342900">
              <a:buFont typeface="Arial"/>
              <a:buChar char="•"/>
            </a:pPr>
            <a:endParaRPr lang="en-US" sz="1800" dirty="0"/>
          </a:p>
        </p:txBody>
      </p:sp>
    </p:spTree>
    <p:extLst>
      <p:ext uri="{BB962C8B-B14F-4D97-AF65-F5344CB8AC3E}">
        <p14:creationId xmlns:p14="http://schemas.microsoft.com/office/powerpoint/2010/main" val="2170570727"/>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Hellenistic Arts &amp; Sciences: Philosophies</a:t>
            </a:r>
          </a:p>
        </p:txBody>
      </p:sp>
      <p:pic>
        <p:nvPicPr>
          <p:cNvPr id="5" name="Picture Placeholder 4" descr="stoic1.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Autofit/>
          </a:bodyPr>
          <a:lstStyle/>
          <a:p>
            <a:pPr marL="285750" indent="-285750">
              <a:buFont typeface="Arial"/>
              <a:buChar char="•"/>
            </a:pPr>
            <a:r>
              <a:rPr lang="en-US" sz="2000" b="1" dirty="0"/>
              <a:t>Stoics</a:t>
            </a:r>
            <a:r>
              <a:rPr lang="en-US" sz="2000" dirty="0"/>
              <a:t> preached high moral standards such as protecting the rights of fellow humans</a:t>
            </a:r>
          </a:p>
          <a:p>
            <a:pPr marL="285750" indent="-285750">
              <a:buFont typeface="Arial"/>
              <a:buChar char="•"/>
            </a:pPr>
            <a:r>
              <a:rPr lang="en-US" sz="2000" dirty="0"/>
              <a:t>They taught that all people were morally equal because all had the power of reason</a:t>
            </a:r>
          </a:p>
          <a:p>
            <a:pPr marL="628650" lvl="1" indent="-171450">
              <a:buFont typeface="Arial"/>
              <a:buChar char="•"/>
            </a:pPr>
            <a:r>
              <a:rPr lang="en-US" sz="2000" dirty="0"/>
              <a:t>Even if they were women &amp; slaves, or unequal in society</a:t>
            </a:r>
          </a:p>
          <a:p>
            <a:pPr marL="285750" indent="-285750">
              <a:buFont typeface="Arial"/>
              <a:buChar char="•"/>
            </a:pPr>
            <a:endParaRPr lang="en-US" sz="2000" dirty="0"/>
          </a:p>
        </p:txBody>
      </p:sp>
    </p:spTree>
    <p:extLst>
      <p:ext uri="{BB962C8B-B14F-4D97-AF65-F5344CB8AC3E}">
        <p14:creationId xmlns:p14="http://schemas.microsoft.com/office/powerpoint/2010/main" val="19320334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Hellenistic Arts &amp; Sciences: Math &amp; Astronomy</a:t>
            </a:r>
            <a:endParaRPr lang="en-US" dirty="0"/>
          </a:p>
        </p:txBody>
      </p:sp>
      <p:pic>
        <p:nvPicPr>
          <p:cNvPr id="5" name="Picture Placeholder 4" descr="4998030608_ac90dafc41_o.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r="-115"/>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dirty="0" smtClean="0"/>
              <a:t>These new scholars built on the ideas of earlier Greek, Babylonian, and Egyptian knowledge</a:t>
            </a:r>
          </a:p>
        </p:txBody>
      </p:sp>
    </p:spTree>
    <p:extLst>
      <p:ext uri="{BB962C8B-B14F-4D97-AF65-F5344CB8AC3E}">
        <p14:creationId xmlns:p14="http://schemas.microsoft.com/office/powerpoint/2010/main" val="18373710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Hellenistic Arts &amp; Sciences: Math &amp; Astronomy</a:t>
            </a:r>
          </a:p>
        </p:txBody>
      </p:sp>
      <p:pic>
        <p:nvPicPr>
          <p:cNvPr id="6" name="Picture Placeholder 5" descr="pythagoras-theorem.gif"/>
          <p:cNvPicPr>
            <a:picLocks noGrp="1" noChangeAspect="1"/>
          </p:cNvPicPr>
          <p:nvPr>
            <p:ph type="pic" idx="1"/>
          </p:nvPr>
        </p:nvPicPr>
        <p:blipFill>
          <a:blip r:embed="rId2" cstate="screen">
            <a:extLst>
              <a:ext uri="{28A0092B-C50C-407E-A947-70E740481C1C}">
                <a14:useLocalDpi xmlns:a14="http://schemas.microsoft.com/office/drawing/2010/main"/>
              </a:ext>
            </a:extLst>
          </a:blip>
          <a:srcRect l="8163" r="8163"/>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b="1" dirty="0"/>
              <a:t>Pythagoras</a:t>
            </a:r>
            <a:r>
              <a:rPr lang="en-US" sz="2400" dirty="0"/>
              <a:t> – derived a formula to calculate the relationship between the sides of a right triangle </a:t>
            </a:r>
            <a:endParaRPr lang="en-US" sz="2400" dirty="0" smtClean="0"/>
          </a:p>
          <a:p>
            <a:pPr marL="285750" indent="-285750">
              <a:buFont typeface="Arial"/>
              <a:buChar char="•"/>
            </a:pPr>
            <a:r>
              <a:rPr lang="en-US" sz="2400" dirty="0" smtClean="0"/>
              <a:t>(</a:t>
            </a:r>
            <a:r>
              <a:rPr lang="en-US" sz="2400" dirty="0"/>
              <a:t>a</a:t>
            </a:r>
            <a:r>
              <a:rPr lang="en-US" sz="2400" baseline="30000" dirty="0"/>
              <a:t>2</a:t>
            </a:r>
            <a:r>
              <a:rPr lang="en-US" sz="2400" dirty="0"/>
              <a:t> + b</a:t>
            </a:r>
            <a:r>
              <a:rPr lang="en-US" sz="2400" baseline="30000" dirty="0"/>
              <a:t>2</a:t>
            </a:r>
            <a:r>
              <a:rPr lang="en-US" sz="2400" dirty="0"/>
              <a:t> = c</a:t>
            </a:r>
            <a:r>
              <a:rPr lang="en-US" sz="2400" baseline="30000" dirty="0"/>
              <a:t>2</a:t>
            </a:r>
            <a:r>
              <a:rPr lang="en-US" sz="2400" dirty="0" smtClean="0"/>
              <a:t>)</a:t>
            </a:r>
            <a:endParaRPr lang="en-US" sz="2400" dirty="0"/>
          </a:p>
        </p:txBody>
      </p:sp>
    </p:spTree>
    <p:extLst>
      <p:ext uri="{BB962C8B-B14F-4D97-AF65-F5344CB8AC3E}">
        <p14:creationId xmlns:p14="http://schemas.microsoft.com/office/powerpoint/2010/main" val="10563725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Hellenistic Arts &amp; Sciences: Math &amp; Astronomy</a:t>
            </a:r>
          </a:p>
        </p:txBody>
      </p:sp>
      <p:pic>
        <p:nvPicPr>
          <p:cNvPr id="5" name="Picture Placeholder 4" descr="euclide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b="1" dirty="0"/>
              <a:t>Euclid</a:t>
            </a:r>
            <a:r>
              <a:rPr lang="en-US" sz="2400" dirty="0"/>
              <a:t> wrote </a:t>
            </a:r>
            <a:r>
              <a:rPr lang="en-US" sz="2400" i="1" dirty="0"/>
              <a:t>The Elements</a:t>
            </a:r>
            <a:r>
              <a:rPr lang="en-US" sz="2400" dirty="0"/>
              <a:t> which was a textbook that became the basis for modern geometry </a:t>
            </a:r>
            <a:endParaRPr lang="en-US" sz="2400" b="1" dirty="0"/>
          </a:p>
          <a:p>
            <a:pPr marL="285750" indent="-285750">
              <a:buFont typeface="Arial"/>
              <a:buChar char="•"/>
            </a:pPr>
            <a:endParaRPr lang="en-US" sz="2400" dirty="0"/>
          </a:p>
        </p:txBody>
      </p:sp>
    </p:spTree>
    <p:extLst>
      <p:ext uri="{BB962C8B-B14F-4D97-AF65-F5344CB8AC3E}">
        <p14:creationId xmlns:p14="http://schemas.microsoft.com/office/powerpoint/2010/main" val="41381341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Hellenistic Arts &amp; Sciences: Math &amp; Astronomy</a:t>
            </a:r>
          </a:p>
        </p:txBody>
      </p:sp>
      <p:pic>
        <p:nvPicPr>
          <p:cNvPr id="6" name="Picture Placeholder 5" descr="Aristarchus_working.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half" idx="2"/>
          </p:nvPr>
        </p:nvSpPr>
        <p:spPr/>
        <p:txBody>
          <a:bodyPr>
            <a:noAutofit/>
          </a:bodyPr>
          <a:lstStyle/>
          <a:p>
            <a:pPr marL="285750" indent="-285750">
              <a:buFont typeface="Arial"/>
              <a:buChar char="•"/>
            </a:pPr>
            <a:r>
              <a:rPr lang="en-US" sz="2000" b="1" dirty="0"/>
              <a:t>Aristarchus</a:t>
            </a:r>
            <a:r>
              <a:rPr lang="en-US" sz="2000" dirty="0"/>
              <a:t> – was astronomer who argued that the Earth rotated on its axis and orbited the sun</a:t>
            </a:r>
          </a:p>
          <a:p>
            <a:pPr marL="285750" indent="-285750">
              <a:buFont typeface="Arial"/>
              <a:buChar char="•"/>
            </a:pPr>
            <a:r>
              <a:rPr lang="en-US" sz="2000" dirty="0"/>
              <a:t>This became the theory of a </a:t>
            </a:r>
            <a:r>
              <a:rPr lang="en-US" sz="2000" b="1" dirty="0"/>
              <a:t>heliocentric</a:t>
            </a:r>
            <a:r>
              <a:rPr lang="en-US" sz="2000" dirty="0"/>
              <a:t> (sun-centered) solar system</a:t>
            </a:r>
          </a:p>
          <a:p>
            <a:pPr marL="285750" indent="-285750">
              <a:buFont typeface="Arial"/>
              <a:buChar char="•"/>
            </a:pPr>
            <a:r>
              <a:rPr lang="en-US" sz="2000" dirty="0"/>
              <a:t>It wasn’t accepted by most scientists until 2,000 years later</a:t>
            </a:r>
          </a:p>
          <a:p>
            <a:pPr marL="285750" indent="-285750">
              <a:buFont typeface="Arial"/>
              <a:buChar char="•"/>
            </a:pPr>
            <a:endParaRPr lang="en-US" sz="2000" dirty="0"/>
          </a:p>
        </p:txBody>
      </p:sp>
    </p:spTree>
    <p:extLst>
      <p:ext uri="{BB962C8B-B14F-4D97-AF65-F5344CB8AC3E}">
        <p14:creationId xmlns:p14="http://schemas.microsoft.com/office/powerpoint/2010/main" val="525367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Hellenistic Arts &amp; Sciences: Math &amp; Astronomy</a:t>
            </a:r>
          </a:p>
        </p:txBody>
      </p:sp>
      <p:pic>
        <p:nvPicPr>
          <p:cNvPr id="5" name="Picture Placeholder 4" descr="eratosthenes_experiment.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r>
              <a:rPr lang="en-US" sz="2000" b="1" dirty="0"/>
              <a:t>Eratosthenes</a:t>
            </a:r>
            <a:r>
              <a:rPr lang="en-US" sz="2000" dirty="0"/>
              <a:t> – showed that the Earth was round and accurately calculated its circumference</a:t>
            </a:r>
            <a:endParaRPr lang="en-US" sz="2000" b="1" dirty="0"/>
          </a:p>
          <a:p>
            <a:pPr marL="285750" indent="-285750">
              <a:buFont typeface="Arial"/>
              <a:buChar char="•"/>
            </a:pPr>
            <a:endParaRPr lang="en-US" sz="2000" dirty="0"/>
          </a:p>
        </p:txBody>
      </p:sp>
    </p:spTree>
    <p:extLst>
      <p:ext uri="{BB962C8B-B14F-4D97-AF65-F5344CB8AC3E}">
        <p14:creationId xmlns:p14="http://schemas.microsoft.com/office/powerpoint/2010/main" val="17997584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Hellenistic Arts &amp; Sciences: Math &amp; Astronomy</a:t>
            </a:r>
          </a:p>
        </p:txBody>
      </p:sp>
      <p:pic>
        <p:nvPicPr>
          <p:cNvPr id="5" name="Picture Placeholder 4" descr="archimedes-resized-600.gif.pn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 y="1484808"/>
            <a:ext cx="2903804" cy="5373192"/>
          </a:xfrm>
        </p:spPr>
        <p:txBody>
          <a:bodyPr>
            <a:noAutofit/>
          </a:bodyPr>
          <a:lstStyle/>
          <a:p>
            <a:pPr marL="285750" indent="-285750">
              <a:buFont typeface="Arial"/>
              <a:buChar char="•"/>
            </a:pPr>
            <a:r>
              <a:rPr lang="en-US" sz="1800" b="1" dirty="0" smtClean="0"/>
              <a:t>Archimedes</a:t>
            </a:r>
            <a:r>
              <a:rPr lang="en-US" sz="1800" dirty="0" smtClean="0"/>
              <a:t> – was a scientist who applied physics to make practical inventions</a:t>
            </a:r>
          </a:p>
          <a:p>
            <a:pPr marL="285750" indent="-285750">
              <a:buFont typeface="Arial"/>
              <a:buChar char="•"/>
            </a:pPr>
            <a:r>
              <a:rPr lang="en-US" sz="1800" dirty="0" smtClean="0"/>
              <a:t>He goes on to master the lever and pulley </a:t>
            </a:r>
          </a:p>
          <a:p>
            <a:pPr marL="285750" indent="-285750">
              <a:buFont typeface="Arial"/>
              <a:buChar char="•"/>
            </a:pPr>
            <a:r>
              <a:rPr lang="en-US" sz="1800" dirty="0" smtClean="0"/>
              <a:t>He was very confident in his invention that he used to it to pull a ship over the land in front of a crowd</a:t>
            </a:r>
          </a:p>
          <a:p>
            <a:pPr marL="404622" indent="-285750" algn="ctr">
              <a:buFont typeface="Arial"/>
              <a:buChar char="•"/>
            </a:pPr>
            <a:r>
              <a:rPr lang="en-US" sz="1800" dirty="0" smtClean="0"/>
              <a:t>“</a:t>
            </a:r>
            <a:r>
              <a:rPr lang="en-US" sz="1800" i="1" dirty="0" smtClean="0"/>
              <a:t>Give me a lever long enough and a place to stand on, and I will move the world</a:t>
            </a:r>
            <a:r>
              <a:rPr lang="en-US" sz="1800" dirty="0" smtClean="0"/>
              <a:t>”</a:t>
            </a:r>
            <a:endParaRPr lang="en-US" sz="1800" dirty="0"/>
          </a:p>
        </p:txBody>
      </p:sp>
    </p:spTree>
    <p:extLst>
      <p:ext uri="{BB962C8B-B14F-4D97-AF65-F5344CB8AC3E}">
        <p14:creationId xmlns:p14="http://schemas.microsoft.com/office/powerpoint/2010/main" val="16649399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Hellenistic Arts &amp; Sciences: Math &amp; Astronomy</a:t>
            </a:r>
          </a:p>
        </p:txBody>
      </p:sp>
      <p:pic>
        <p:nvPicPr>
          <p:cNvPr id="5" name="Picture Placeholder 4" descr="Hippocrates_pushkin0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1800" b="1" dirty="0" smtClean="0"/>
              <a:t>Hippocrates</a:t>
            </a:r>
            <a:r>
              <a:rPr lang="en-US" sz="1800" dirty="0" smtClean="0"/>
              <a:t> – was a physician who, in 400</a:t>
            </a:r>
            <a:r>
              <a:rPr lang="en-US" sz="1800" baseline="-25000" dirty="0" smtClean="0"/>
              <a:t>BCE,</a:t>
            </a:r>
            <a:r>
              <a:rPr lang="en-US" sz="1800" dirty="0" smtClean="0"/>
              <a:t> studied the cause of illnesses and looked for cures</a:t>
            </a:r>
          </a:p>
          <a:p>
            <a:pPr marL="285750" indent="-285750">
              <a:buFont typeface="Arial"/>
              <a:buChar char="•"/>
            </a:pPr>
            <a:r>
              <a:rPr lang="en-US" sz="1800" dirty="0" smtClean="0"/>
              <a:t>The </a:t>
            </a:r>
            <a:r>
              <a:rPr lang="en-US" sz="1800" b="1" dirty="0" smtClean="0"/>
              <a:t>Hippocratic Oath</a:t>
            </a:r>
            <a:r>
              <a:rPr lang="en-US" sz="1800" dirty="0" smtClean="0"/>
              <a:t> is a set of ethical standards for doctors</a:t>
            </a:r>
          </a:p>
          <a:p>
            <a:pPr marL="285750" indent="-285750">
              <a:buFont typeface="Arial"/>
              <a:buChar char="•"/>
            </a:pPr>
            <a:r>
              <a:rPr lang="en-US" sz="1800" dirty="0" smtClean="0"/>
              <a:t>Physicians swore to “help the sick according to my ability and judgment by never with a view to injury and wrong”</a:t>
            </a:r>
            <a:endParaRPr lang="en-US" sz="1800" dirty="0"/>
          </a:p>
        </p:txBody>
      </p:sp>
    </p:spTree>
    <p:extLst>
      <p:ext uri="{BB962C8B-B14F-4D97-AF65-F5344CB8AC3E}">
        <p14:creationId xmlns:p14="http://schemas.microsoft.com/office/powerpoint/2010/main" val="152300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Walls of the Palace</a:t>
            </a:r>
            <a:endParaRPr lang="en-US" dirty="0"/>
          </a:p>
        </p:txBody>
      </p:sp>
      <p:pic>
        <p:nvPicPr>
          <p:cNvPr id="5" name="Picture Placeholder 4" descr="knossos-art-frescoe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rmAutofit/>
          </a:bodyPr>
          <a:lstStyle/>
          <a:p>
            <a:pPr marL="342900" indent="-342900">
              <a:buFont typeface="Arial"/>
              <a:buChar char="•"/>
            </a:pPr>
            <a:endParaRPr lang="en-US" sz="2200" dirty="0" smtClean="0"/>
          </a:p>
          <a:p>
            <a:pPr marL="342900" indent="-342900">
              <a:buFont typeface="Arial"/>
              <a:buChar char="•"/>
            </a:pPr>
            <a:r>
              <a:rPr lang="en-US" sz="2200" dirty="0" smtClean="0"/>
              <a:t>Women appear freely in public and perhaps enjoyed some rights</a:t>
            </a:r>
            <a:endParaRPr lang="en-US" sz="2200" dirty="0"/>
          </a:p>
        </p:txBody>
      </p:sp>
    </p:spTree>
    <p:extLst>
      <p:ext uri="{BB962C8B-B14F-4D97-AF65-F5344CB8AC3E}">
        <p14:creationId xmlns:p14="http://schemas.microsoft.com/office/powerpoint/2010/main" val="13219600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Disappearance of Minoa</a:t>
            </a:r>
            <a:endParaRPr lang="en-US" b="0" dirty="0"/>
          </a:p>
        </p:txBody>
      </p:sp>
      <p:sp>
        <p:nvSpPr>
          <p:cNvPr id="6" name="Content Placeholder 5"/>
          <p:cNvSpPr>
            <a:spLocks noGrp="1"/>
          </p:cNvSpPr>
          <p:nvPr>
            <p:ph idx="1"/>
          </p:nvPr>
        </p:nvSpPr>
        <p:spPr/>
        <p:txBody>
          <a:bodyPr>
            <a:normAutofit fontScale="92500" lnSpcReduction="20000"/>
          </a:bodyPr>
          <a:lstStyle/>
          <a:p>
            <a:r>
              <a:rPr lang="en-US" dirty="0" smtClean="0"/>
              <a:t>1400 BC marks the era when Minoan civilization vanished</a:t>
            </a:r>
          </a:p>
          <a:p>
            <a:r>
              <a:rPr lang="en-US" dirty="0" smtClean="0"/>
              <a:t>We do not know the exact causes of this</a:t>
            </a:r>
          </a:p>
          <a:p>
            <a:r>
              <a:rPr lang="en-US" dirty="0" smtClean="0"/>
              <a:t>Some archaeologists suspect that a volcanic eruption on a nearby island may have rained flames at Knossos</a:t>
            </a:r>
          </a:p>
          <a:p>
            <a:r>
              <a:rPr lang="en-US" dirty="0" smtClean="0"/>
              <a:t>Others believe that an earthquake may have destroyed the palace followed by a wave of water that drowned the residents</a:t>
            </a:r>
          </a:p>
          <a:p>
            <a:r>
              <a:rPr lang="en-US" dirty="0" smtClean="0"/>
              <a:t>One thing we are certain of is that invaders played some role in the destruction of Minoan civilization</a:t>
            </a:r>
          </a:p>
          <a:p>
            <a:endParaRPr lang="en-US" dirty="0"/>
          </a:p>
        </p:txBody>
      </p:sp>
    </p:spTree>
    <p:extLst>
      <p:ext uri="{BB962C8B-B14F-4D97-AF65-F5344CB8AC3E}">
        <p14:creationId xmlns:p14="http://schemas.microsoft.com/office/powerpoint/2010/main" val="17981079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Destruction of Minoa</a:t>
            </a:r>
            <a:endParaRPr lang="en-US" b="0" dirty="0"/>
          </a:p>
        </p:txBody>
      </p:sp>
      <p:sp>
        <p:nvSpPr>
          <p:cNvPr id="3" name="Content Placeholder 2"/>
          <p:cNvSpPr>
            <a:spLocks noGrp="1"/>
          </p:cNvSpPr>
          <p:nvPr>
            <p:ph idx="1"/>
          </p:nvPr>
        </p:nvSpPr>
        <p:spPr/>
        <p:txBody>
          <a:bodyPr/>
          <a:lstStyle/>
          <a:p>
            <a:r>
              <a:rPr lang="en-US" dirty="0" smtClean="0"/>
              <a:t>The intruders were the Mycenaean</a:t>
            </a:r>
          </a:p>
          <a:p>
            <a:r>
              <a:rPr lang="en-US" dirty="0" smtClean="0"/>
              <a:t>(my </a:t>
            </a:r>
            <a:r>
              <a:rPr lang="en-US" dirty="0" err="1" smtClean="0"/>
              <a:t>suh</a:t>
            </a:r>
            <a:r>
              <a:rPr lang="en-US" dirty="0" smtClean="0"/>
              <a:t> nee </a:t>
            </a:r>
            <a:r>
              <a:rPr lang="en-US" dirty="0" err="1" smtClean="0"/>
              <a:t>unz</a:t>
            </a:r>
            <a:r>
              <a:rPr lang="en-US" dirty="0" smtClean="0"/>
              <a:t>)</a:t>
            </a:r>
          </a:p>
          <a:p>
            <a:r>
              <a:rPr lang="en-US" dirty="0" smtClean="0"/>
              <a:t>They were the first Greek-speaking people of whom we have actual writing records/documents</a:t>
            </a:r>
            <a:endParaRPr lang="en-US" dirty="0"/>
          </a:p>
        </p:txBody>
      </p:sp>
    </p:spTree>
    <p:extLst>
      <p:ext uri="{BB962C8B-B14F-4D97-AF65-F5344CB8AC3E}">
        <p14:creationId xmlns:p14="http://schemas.microsoft.com/office/powerpoint/2010/main" val="2427783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1_iblock_950_xlarge.jpg"/>
          <p:cNvPicPr>
            <a:picLocks noChangeAspect="1"/>
          </p:cNvPicPr>
          <p:nvPr/>
        </p:nvPicPr>
        <p:blipFill>
          <a:blip r:embed="rId2" cstate="print">
            <a:alphaModFix/>
            <a:extLst>
              <a:ext uri="{28A0092B-C50C-407E-A947-70E740481C1C}">
                <a14:useLocalDpi xmlns:a14="http://schemas.microsoft.com/office/drawing/2010/main"/>
              </a:ext>
            </a:extLst>
          </a:blip>
          <a:stretch>
            <a:fillRect/>
          </a:stretch>
        </p:blipFill>
        <p:spPr>
          <a:xfrm>
            <a:off x="2277201" y="1442838"/>
            <a:ext cx="4334879" cy="2920625"/>
          </a:xfrm>
          <a:prstGeom prst="rect">
            <a:avLst/>
          </a:prstGeom>
          <a:ln w="57150" cmpd="sng">
            <a:solidFill>
              <a:srgbClr val="F0AD00"/>
            </a:solidFill>
          </a:ln>
          <a:effectLst>
            <a:outerShdw blurRad="152400" dist="317500" dir="5400000" sx="90000" sy="-19000" rotWithShape="0">
              <a:prstClr val="black">
                <a:alpha val="15000"/>
              </a:prstClr>
            </a:outerShdw>
          </a:effectLst>
        </p:spPr>
      </p:pic>
      <p:pic>
        <p:nvPicPr>
          <p:cNvPr id="4" name="Picture 3" descr="sinking_ruin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727" y="3737150"/>
            <a:ext cx="3602965" cy="2603961"/>
          </a:xfrm>
          <a:prstGeom prst="rect">
            <a:avLst/>
          </a:prstGeom>
          <a:ln w="57150" cmpd="sng">
            <a:solidFill>
              <a:srgbClr val="F0AD00"/>
            </a:solidFill>
          </a:ln>
          <a:effectLst>
            <a:outerShdw blurRad="76200" dir="18900000" sy="23000" kx="-1200000" algn="bl" rotWithShape="0">
              <a:prstClr val="black">
                <a:alpha val="20000"/>
              </a:prstClr>
            </a:outerShdw>
          </a:effectLst>
        </p:spPr>
      </p:pic>
      <p:pic>
        <p:nvPicPr>
          <p:cNvPr id="5" name="Picture 4" descr="greece-ruins-cret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4356" y="3580746"/>
            <a:ext cx="3680487" cy="2760365"/>
          </a:xfrm>
          <a:prstGeom prst="rect">
            <a:avLst/>
          </a:prstGeom>
          <a:ln w="57150" cmpd="sng">
            <a:solidFill>
              <a:srgbClr val="F0AD00"/>
            </a:solidFill>
          </a:ln>
          <a:effectLst>
            <a:outerShdw blurRad="76200" dir="13500000" sy="23000" kx="1200000" algn="br" rotWithShape="0">
              <a:prstClr val="black">
                <a:alpha val="20000"/>
              </a:prstClr>
            </a:outerShdw>
          </a:effectLst>
        </p:spPr>
      </p:pic>
      <p:sp>
        <p:nvSpPr>
          <p:cNvPr id="7" name="TextBox 6"/>
          <p:cNvSpPr txBox="1"/>
          <p:nvPr/>
        </p:nvSpPr>
        <p:spPr>
          <a:xfrm>
            <a:off x="531585" y="584029"/>
            <a:ext cx="6139560" cy="400110"/>
          </a:xfrm>
          <a:prstGeom prst="rect">
            <a:avLst/>
          </a:prstGeom>
          <a:noFill/>
        </p:spPr>
        <p:txBody>
          <a:bodyPr wrap="square" rtlCol="0">
            <a:spAutoFit/>
          </a:bodyPr>
          <a:lstStyle/>
          <a:p>
            <a:r>
              <a:rPr lang="en-US" sz="2000" b="1" dirty="0" smtClean="0">
                <a:latin typeface="+mj-lt"/>
              </a:rPr>
              <a:t>Minoan Ruins</a:t>
            </a:r>
            <a:endParaRPr lang="en-US" sz="2000" b="1" dirty="0">
              <a:latin typeface="+mj-lt"/>
            </a:endParaRPr>
          </a:p>
        </p:txBody>
      </p:sp>
    </p:spTree>
    <p:extLst>
      <p:ext uri="{BB962C8B-B14F-4D97-AF65-F5344CB8AC3E}">
        <p14:creationId xmlns:p14="http://schemas.microsoft.com/office/powerpoint/2010/main" val="3874829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t>Mycenae</a:t>
            </a:r>
            <a:endParaRPr lang="en-US" b="0" dirty="0"/>
          </a:p>
        </p:txBody>
      </p:sp>
      <p:sp>
        <p:nvSpPr>
          <p:cNvPr id="5" name="Content Placeholder 4"/>
          <p:cNvSpPr>
            <a:spLocks noGrp="1"/>
          </p:cNvSpPr>
          <p:nvPr>
            <p:ph idx="1"/>
          </p:nvPr>
        </p:nvSpPr>
        <p:spPr/>
        <p:txBody>
          <a:bodyPr/>
          <a:lstStyle/>
          <a:p>
            <a:r>
              <a:rPr lang="en-US" dirty="0" smtClean="0"/>
              <a:t>They were an Indo-European people just like the Aryans</a:t>
            </a:r>
          </a:p>
          <a:p>
            <a:r>
              <a:rPr lang="en-US" dirty="0" smtClean="0"/>
              <a:t>They conquered the Greek mainland prior to turning their attentions towards the island of Crete</a:t>
            </a:r>
          </a:p>
        </p:txBody>
      </p:sp>
    </p:spTree>
    <p:extLst>
      <p:ext uri="{BB962C8B-B14F-4D97-AF65-F5344CB8AC3E}">
        <p14:creationId xmlns:p14="http://schemas.microsoft.com/office/powerpoint/2010/main" val="1945108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Early People of the Aegean</a:t>
            </a:r>
            <a:endParaRPr lang="en-US" dirty="0"/>
          </a:p>
        </p:txBody>
      </p:sp>
      <p:sp>
        <p:nvSpPr>
          <p:cNvPr id="5" name="Subtitle 4"/>
          <p:cNvSpPr>
            <a:spLocks noGrp="1"/>
          </p:cNvSpPr>
          <p:nvPr>
            <p:ph type="subTitle" idx="1"/>
          </p:nvPr>
        </p:nvSpPr>
        <p:spPr/>
        <p:txBody>
          <a:bodyPr/>
          <a:lstStyle/>
          <a:p>
            <a:r>
              <a:rPr lang="en-US" dirty="0" smtClean="0"/>
              <a:t>Chapter 4 – Section 1</a:t>
            </a:r>
            <a:endParaRPr lang="en-US" dirty="0"/>
          </a:p>
        </p:txBody>
      </p:sp>
    </p:spTree>
    <p:extLst>
      <p:ext uri="{BB962C8B-B14F-4D97-AF65-F5344CB8AC3E}">
        <p14:creationId xmlns:p14="http://schemas.microsoft.com/office/powerpoint/2010/main" val="1185152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Mycenaean World</a:t>
            </a:r>
            <a:endParaRPr lang="en-US" b="0" dirty="0"/>
          </a:p>
        </p:txBody>
      </p:sp>
      <p:pic>
        <p:nvPicPr>
          <p:cNvPr id="4" name="Content Placeholder 3" descr="Map+of+the+Mycenaean+World.jpg"/>
          <p:cNvPicPr>
            <a:picLocks noGrp="1" noChangeAspect="1"/>
          </p:cNvPicPr>
          <p:nvPr>
            <p:ph idx="1"/>
          </p:nvPr>
        </p:nvPicPr>
        <p:blipFill>
          <a:blip r:embed="rId2" cstate="screen">
            <a:extLst>
              <a:ext uri="{28A0092B-C50C-407E-A947-70E740481C1C}">
                <a14:useLocalDpi xmlns:a14="http://schemas.microsoft.com/office/drawing/2010/main"/>
              </a:ext>
            </a:extLst>
          </a:blip>
          <a:srcRect l="-57576" r="-57576"/>
          <a:stretch>
            <a:fillRect/>
          </a:stretch>
        </p:blipFill>
        <p:spPr/>
      </p:pic>
    </p:spTree>
    <p:extLst>
      <p:ext uri="{BB962C8B-B14F-4D97-AF65-F5344CB8AC3E}">
        <p14:creationId xmlns:p14="http://schemas.microsoft.com/office/powerpoint/2010/main" val="38139561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Mycenaean Trade</a:t>
            </a:r>
            <a:endParaRPr lang="en-US" b="0" dirty="0"/>
          </a:p>
        </p:txBody>
      </p:sp>
      <p:sp>
        <p:nvSpPr>
          <p:cNvPr id="3" name="Content Placeholder 2"/>
          <p:cNvSpPr>
            <a:spLocks noGrp="1"/>
          </p:cNvSpPr>
          <p:nvPr>
            <p:ph idx="1"/>
          </p:nvPr>
        </p:nvSpPr>
        <p:spPr/>
        <p:txBody>
          <a:bodyPr/>
          <a:lstStyle/>
          <a:p>
            <a:r>
              <a:rPr lang="en-US" dirty="0" smtClean="0"/>
              <a:t>Their civilization dominated the Aegean world from 1400BC to about 1200BC </a:t>
            </a:r>
          </a:p>
          <a:p>
            <a:r>
              <a:rPr lang="en-US" dirty="0" smtClean="0"/>
              <a:t>They, too, were sea traders</a:t>
            </a:r>
          </a:p>
          <a:p>
            <a:r>
              <a:rPr lang="en-US" dirty="0" smtClean="0"/>
              <a:t>Their dominion included:</a:t>
            </a:r>
          </a:p>
          <a:p>
            <a:pPr lvl="2"/>
            <a:r>
              <a:rPr lang="en-US" dirty="0" smtClean="0"/>
              <a:t>Sicily</a:t>
            </a:r>
          </a:p>
          <a:p>
            <a:pPr lvl="2"/>
            <a:r>
              <a:rPr lang="en-US" dirty="0" smtClean="0"/>
              <a:t>Italy</a:t>
            </a:r>
          </a:p>
          <a:p>
            <a:pPr lvl="2"/>
            <a:r>
              <a:rPr lang="en-US" dirty="0" smtClean="0"/>
              <a:t>Egypt</a:t>
            </a:r>
          </a:p>
          <a:p>
            <a:pPr lvl="2"/>
            <a:r>
              <a:rPr lang="en-US" dirty="0" smtClean="0"/>
              <a:t>Mesopotamia</a:t>
            </a:r>
            <a:endParaRPr lang="en-US" dirty="0"/>
          </a:p>
        </p:txBody>
      </p:sp>
    </p:spTree>
    <p:extLst>
      <p:ext uri="{BB962C8B-B14F-4D97-AF65-F5344CB8AC3E}">
        <p14:creationId xmlns:p14="http://schemas.microsoft.com/office/powerpoint/2010/main" val="35442783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Mediterranean World</a:t>
            </a:r>
            <a:endParaRPr lang="en-US" b="0" dirty="0"/>
          </a:p>
        </p:txBody>
      </p:sp>
      <p:pic>
        <p:nvPicPr>
          <p:cNvPr id="4" name="Content Placeholder 3" descr="mediterranean_map.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1074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Life &amp; Structure</a:t>
            </a:r>
            <a:endParaRPr lang="en-US" b="0" dirty="0"/>
          </a:p>
        </p:txBody>
      </p:sp>
      <p:sp>
        <p:nvSpPr>
          <p:cNvPr id="3" name="Content Placeholder 2"/>
          <p:cNvSpPr>
            <a:spLocks noGrp="1"/>
          </p:cNvSpPr>
          <p:nvPr>
            <p:ph idx="1"/>
          </p:nvPr>
        </p:nvSpPr>
        <p:spPr/>
        <p:txBody>
          <a:bodyPr/>
          <a:lstStyle/>
          <a:p>
            <a:r>
              <a:rPr lang="en-US" dirty="0" smtClean="0"/>
              <a:t>They lived in separate city-states on the mainland of Greece</a:t>
            </a:r>
          </a:p>
          <a:p>
            <a:r>
              <a:rPr lang="en-US" dirty="0" smtClean="0"/>
              <a:t>Within the city-states there was a warrior-king who built a thick-walled fortress from which he ruled</a:t>
            </a:r>
          </a:p>
        </p:txBody>
      </p:sp>
    </p:spTree>
    <p:extLst>
      <p:ext uri="{BB962C8B-B14F-4D97-AF65-F5344CB8AC3E}">
        <p14:creationId xmlns:p14="http://schemas.microsoft.com/office/powerpoint/2010/main" val="34480839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Troy</a:t>
            </a:r>
            <a:endParaRPr lang="en-US" b="0" dirty="0"/>
          </a:p>
        </p:txBody>
      </p:sp>
      <p:pic>
        <p:nvPicPr>
          <p:cNvPr id="4" name="Content Placeholder 3" descr="trojan_war.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373830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Trojans &amp; </a:t>
            </a:r>
            <a:r>
              <a:rPr lang="en-US" b="0" dirty="0" err="1" smtClean="0"/>
              <a:t>Mycenaeans</a:t>
            </a:r>
            <a:endParaRPr lang="en-US" b="0" dirty="0"/>
          </a:p>
        </p:txBody>
      </p:sp>
      <p:sp>
        <p:nvSpPr>
          <p:cNvPr id="3" name="Content Placeholder 2"/>
          <p:cNvSpPr>
            <a:spLocks noGrp="1"/>
          </p:cNvSpPr>
          <p:nvPr>
            <p:ph idx="1"/>
          </p:nvPr>
        </p:nvSpPr>
        <p:spPr/>
        <p:txBody>
          <a:bodyPr/>
          <a:lstStyle/>
          <a:p>
            <a:r>
              <a:rPr lang="en-US" dirty="0" smtClean="0"/>
              <a:t>Perhaps one of the most remembered things about the </a:t>
            </a:r>
            <a:r>
              <a:rPr lang="en-US" dirty="0" err="1" smtClean="0"/>
              <a:t>Mycenaeans</a:t>
            </a:r>
            <a:r>
              <a:rPr lang="en-US" dirty="0" smtClean="0"/>
              <a:t> is their involvement in their war with Troy</a:t>
            </a:r>
          </a:p>
          <a:p>
            <a:r>
              <a:rPr lang="en-US" dirty="0" smtClean="0"/>
              <a:t>This war took place in 1250BC</a:t>
            </a:r>
          </a:p>
          <a:p>
            <a:r>
              <a:rPr lang="en-US" dirty="0" smtClean="0"/>
              <a:t>The conflict may have started because of economic reasons however there is another story which is embedded in the minds of the people</a:t>
            </a:r>
          </a:p>
        </p:txBody>
      </p:sp>
    </p:spTree>
    <p:extLst>
      <p:ext uri="{BB962C8B-B14F-4D97-AF65-F5344CB8AC3E}">
        <p14:creationId xmlns:p14="http://schemas.microsoft.com/office/powerpoint/2010/main" val="9003673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Trojan War</a:t>
            </a:r>
            <a:endParaRPr lang="en-US" dirty="0"/>
          </a:p>
        </p:txBody>
      </p:sp>
      <p:sp>
        <p:nvSpPr>
          <p:cNvPr id="6" name="Text Placeholder 5"/>
          <p:cNvSpPr>
            <a:spLocks noGrp="1"/>
          </p:cNvSpPr>
          <p:nvPr>
            <p:ph type="body" sz="half" idx="2"/>
          </p:nvPr>
        </p:nvSpPr>
        <p:spPr/>
        <p:txBody>
          <a:bodyPr>
            <a:noAutofit/>
          </a:bodyPr>
          <a:lstStyle/>
          <a:p>
            <a:pPr marL="285750" indent="-285750">
              <a:buFont typeface="Arial"/>
              <a:buChar char="•"/>
            </a:pPr>
            <a:r>
              <a:rPr lang="en-US" sz="1800" dirty="0" smtClean="0"/>
              <a:t>According to Greek legend:</a:t>
            </a:r>
          </a:p>
          <a:p>
            <a:pPr marL="285750" indent="-285750">
              <a:buFont typeface="Arial"/>
              <a:buChar char="•"/>
            </a:pPr>
            <a:r>
              <a:rPr lang="en-US" sz="1800" dirty="0" smtClean="0"/>
              <a:t>There is a romantic cause of the war</a:t>
            </a:r>
          </a:p>
          <a:p>
            <a:pPr marL="285750" indent="-285750">
              <a:buFont typeface="Arial"/>
              <a:buChar char="•"/>
            </a:pPr>
            <a:r>
              <a:rPr lang="en-US" sz="1800" dirty="0" smtClean="0"/>
              <a:t>Trojan prince, Paris, kidnaps Helen of Mycenae and takes her back to Troy.</a:t>
            </a:r>
          </a:p>
          <a:p>
            <a:pPr marL="285750" indent="-285750">
              <a:buFont typeface="Arial"/>
              <a:buChar char="•"/>
            </a:pPr>
            <a:r>
              <a:rPr lang="en-US" sz="1800" dirty="0" smtClean="0"/>
              <a:t>She was the wife of a Greek king Menelaus</a:t>
            </a:r>
          </a:p>
          <a:p>
            <a:pPr marL="285750" indent="-285750">
              <a:buFont typeface="Arial"/>
              <a:buChar char="•"/>
            </a:pPr>
            <a:r>
              <a:rPr lang="en-US" sz="1800" dirty="0" smtClean="0"/>
              <a:t>She is then remembered as Helen of Troy</a:t>
            </a:r>
          </a:p>
          <a:p>
            <a:pPr marL="285750" indent="-285750">
              <a:buFont typeface="Arial"/>
              <a:buChar char="•"/>
            </a:pPr>
            <a:r>
              <a:rPr lang="en-US" sz="1800" dirty="0" smtClean="0"/>
              <a:t>The </a:t>
            </a:r>
            <a:r>
              <a:rPr lang="en-US" sz="1800" dirty="0" err="1" smtClean="0"/>
              <a:t>Mycenaeans</a:t>
            </a:r>
            <a:r>
              <a:rPr lang="en-US" sz="1800" dirty="0" smtClean="0"/>
              <a:t> set sail for Troy to reclaim her as well as the city itself.</a:t>
            </a:r>
            <a:endParaRPr lang="en-US" sz="1800" dirty="0"/>
          </a:p>
        </p:txBody>
      </p:sp>
      <p:pic>
        <p:nvPicPr>
          <p:cNvPr id="3" name="Content Placeholder 2" descr="helen4528.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768781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War</a:t>
            </a:r>
            <a:endParaRPr lang="en-US" dirty="0"/>
          </a:p>
        </p:txBody>
      </p:sp>
      <p:pic>
        <p:nvPicPr>
          <p:cNvPr id="5" name="Content Placeholder 4" descr="1912.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noAutofit/>
          </a:bodyPr>
          <a:lstStyle/>
          <a:p>
            <a:pPr marL="285750" indent="-285750">
              <a:buFont typeface="Arial"/>
              <a:buChar char="•"/>
            </a:pPr>
            <a:r>
              <a:rPr lang="en-US" sz="1600" dirty="0" smtClean="0"/>
              <a:t>Helen’s husband hears about this kidnapping and organizes armies to go to Troy</a:t>
            </a:r>
          </a:p>
          <a:p>
            <a:pPr marL="285750" indent="-285750">
              <a:buFont typeface="Arial"/>
              <a:buChar char="•"/>
            </a:pPr>
            <a:r>
              <a:rPr lang="en-US" sz="1600" dirty="0" smtClean="0"/>
              <a:t>At Troy, they wage war upon the Trojan but are unable to break through</a:t>
            </a:r>
          </a:p>
          <a:p>
            <a:pPr marL="285750" indent="-285750">
              <a:buFont typeface="Arial"/>
              <a:buChar char="•"/>
            </a:pPr>
            <a:r>
              <a:rPr lang="en-US" sz="1600" dirty="0" smtClean="0"/>
              <a:t>After many days of battle, the Greeks agree to offer a gift to the Trojans as peace</a:t>
            </a:r>
          </a:p>
          <a:p>
            <a:pPr marL="285750" indent="-285750">
              <a:buFont typeface="Arial"/>
              <a:buChar char="•"/>
            </a:pPr>
            <a:r>
              <a:rPr lang="en-US" sz="1600" dirty="0" smtClean="0"/>
              <a:t>This gift came in the form of a large wooden horse</a:t>
            </a:r>
          </a:p>
          <a:p>
            <a:pPr marL="285750" indent="-285750">
              <a:buFont typeface="Arial"/>
              <a:buChar char="•"/>
            </a:pPr>
            <a:r>
              <a:rPr lang="en-US" sz="1600" dirty="0" smtClean="0"/>
              <a:t>Unknowingly to the Trojans, a few Greeks snuck inside the belly of the horse to prepare for a surprise attack</a:t>
            </a:r>
            <a:endParaRPr lang="en-US" sz="1600" dirty="0"/>
          </a:p>
        </p:txBody>
      </p:sp>
    </p:spTree>
    <p:extLst>
      <p:ext uri="{BB962C8B-B14F-4D97-AF65-F5344CB8AC3E}">
        <p14:creationId xmlns:p14="http://schemas.microsoft.com/office/powerpoint/2010/main" val="1387535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Homer &amp; the Greek Legends</a:t>
            </a:r>
            <a:endParaRPr lang="en-US" dirty="0"/>
          </a:p>
        </p:txBody>
      </p:sp>
      <p:pic>
        <p:nvPicPr>
          <p:cNvPr id="8" name="Picture Placeholder 7" descr="homer.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type="body" sz="half" idx="2"/>
          </p:nvPr>
        </p:nvSpPr>
        <p:spPr/>
        <p:txBody>
          <a:bodyPr>
            <a:noAutofit/>
          </a:bodyPr>
          <a:lstStyle/>
          <a:p>
            <a:pPr marL="285750" indent="-285750">
              <a:buFont typeface="Arial"/>
              <a:buChar char="•"/>
            </a:pPr>
            <a:r>
              <a:rPr lang="en-US" sz="1800" dirty="0" smtClean="0"/>
              <a:t>Much of what we know about the Trojan War comes from 2 epic poems, the </a:t>
            </a:r>
            <a:r>
              <a:rPr lang="en-US" sz="1800" i="1" dirty="0" smtClean="0"/>
              <a:t>Iliad</a:t>
            </a:r>
            <a:r>
              <a:rPr lang="en-US" sz="1800" dirty="0" smtClean="0"/>
              <a:t> &amp; the </a:t>
            </a:r>
            <a:r>
              <a:rPr lang="en-US" sz="1800" i="1" dirty="0" smtClean="0"/>
              <a:t>Odyssey</a:t>
            </a:r>
            <a:endParaRPr lang="en-US" sz="1800" dirty="0" smtClean="0"/>
          </a:p>
          <a:p>
            <a:pPr marL="285750" indent="-285750">
              <a:buFont typeface="Arial"/>
              <a:buChar char="•"/>
            </a:pPr>
            <a:r>
              <a:rPr lang="en-US" sz="1800" dirty="0" smtClean="0"/>
              <a:t>They were written by </a:t>
            </a:r>
            <a:r>
              <a:rPr lang="en-US" sz="1800" b="1" dirty="0" smtClean="0"/>
              <a:t>Homer</a:t>
            </a:r>
            <a:r>
              <a:rPr lang="en-US" sz="1800" dirty="0" smtClean="0"/>
              <a:t> who was a blind poet who wandered from village to village, singing heroic deeds</a:t>
            </a:r>
          </a:p>
          <a:p>
            <a:pPr marL="285750" indent="-285750">
              <a:buFont typeface="Arial"/>
              <a:buChar char="•"/>
            </a:pPr>
            <a:r>
              <a:rPr lang="en-US" sz="1800" dirty="0" smtClean="0"/>
              <a:t>His poems were passed down orally for generations before they written down</a:t>
            </a:r>
            <a:endParaRPr lang="en-US" sz="1800" dirty="0"/>
          </a:p>
        </p:txBody>
      </p:sp>
    </p:spTree>
    <p:extLst>
      <p:ext uri="{BB962C8B-B14F-4D97-AF65-F5344CB8AC3E}">
        <p14:creationId xmlns:p14="http://schemas.microsoft.com/office/powerpoint/2010/main" val="16877555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Iliad</a:t>
            </a:r>
            <a:endParaRPr lang="en-US" i="1" dirty="0"/>
          </a:p>
        </p:txBody>
      </p:sp>
      <p:pic>
        <p:nvPicPr>
          <p:cNvPr id="5" name="Picture Placeholder 4" descr="Achilles_Triumphant.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1800" dirty="0" smtClean="0"/>
              <a:t>It is full of gods,  goddesses, and other creatures</a:t>
            </a:r>
          </a:p>
          <a:p>
            <a:pPr marL="285750" indent="-285750">
              <a:buFont typeface="Arial"/>
              <a:buChar char="•"/>
            </a:pPr>
            <a:r>
              <a:rPr lang="en-US" sz="1800" dirty="0" smtClean="0"/>
              <a:t>It starts off with </a:t>
            </a:r>
            <a:r>
              <a:rPr lang="en-US" sz="1800" b="1" dirty="0" smtClean="0"/>
              <a:t>Achilles</a:t>
            </a:r>
            <a:r>
              <a:rPr lang="en-US" sz="1800" dirty="0" smtClean="0"/>
              <a:t> who is the mightiest Greek warrior who is withdrawn from battle because he is unfairly treated </a:t>
            </a:r>
          </a:p>
          <a:p>
            <a:pPr marL="285750" indent="-285750">
              <a:buFont typeface="Arial"/>
              <a:buChar char="•"/>
            </a:pPr>
            <a:r>
              <a:rPr lang="en-US" sz="1800" dirty="0" smtClean="0"/>
              <a:t>After the war turns against the Greek, Achilles refuses to rejoin in battle</a:t>
            </a:r>
          </a:p>
          <a:p>
            <a:pPr marL="285750" indent="-285750">
              <a:buFont typeface="Arial"/>
              <a:buChar char="•"/>
            </a:pPr>
            <a:r>
              <a:rPr lang="en-US" sz="1800" dirty="0" smtClean="0"/>
              <a:t>…until his best friend/cousin is killed</a:t>
            </a:r>
            <a:endParaRPr lang="en-US" sz="1800" dirty="0"/>
          </a:p>
        </p:txBody>
      </p:sp>
    </p:spTree>
    <p:extLst>
      <p:ext uri="{BB962C8B-B14F-4D97-AF65-F5344CB8AC3E}">
        <p14:creationId xmlns:p14="http://schemas.microsoft.com/office/powerpoint/2010/main" val="36322637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Location of Greece</a:t>
            </a:r>
            <a:endParaRPr lang="en-US" b="0" dirty="0"/>
          </a:p>
        </p:txBody>
      </p:sp>
      <p:sp>
        <p:nvSpPr>
          <p:cNvPr id="3" name="Content Placeholder 2"/>
          <p:cNvSpPr>
            <a:spLocks noGrp="1"/>
          </p:cNvSpPr>
          <p:nvPr>
            <p:ph idx="1"/>
          </p:nvPr>
        </p:nvSpPr>
        <p:spPr/>
        <p:txBody>
          <a:bodyPr>
            <a:normAutofit/>
          </a:bodyPr>
          <a:lstStyle/>
          <a:p>
            <a:r>
              <a:rPr lang="en-US" dirty="0" smtClean="0"/>
              <a:t>Greece is located in Europe</a:t>
            </a:r>
          </a:p>
          <a:p>
            <a:r>
              <a:rPr lang="en-US" dirty="0" smtClean="0"/>
              <a:t>Myth of the etymology of Europe:</a:t>
            </a:r>
          </a:p>
          <a:p>
            <a:pPr marL="118872" indent="0" algn="ctr">
              <a:buNone/>
            </a:pPr>
            <a:r>
              <a:rPr lang="en-US" dirty="0" smtClean="0"/>
              <a:t>“</a:t>
            </a:r>
            <a:r>
              <a:rPr lang="en-US" sz="2100" dirty="0" smtClean="0"/>
              <a:t>Europa, the beautiful daughter of the king of Phoenicia, was gathering flowers when she saw a bull quietly grazing with her father’s herds. The bull was actually Zeus, king of all the Greek gods, who had fallen in love with her. When Europa reached up to place flowers on his horns, he suddenly bounded into the air and carried the weeping princess far across the Mediterranean Sea to the island of Crete. Eventually, Europa married the king of Crete and gave her name to a new continent – Europe”</a:t>
            </a:r>
            <a:endParaRPr lang="en-US" sz="2100" dirty="0"/>
          </a:p>
        </p:txBody>
      </p:sp>
    </p:spTree>
    <p:extLst>
      <p:ext uri="{BB962C8B-B14F-4D97-AF65-F5344CB8AC3E}">
        <p14:creationId xmlns:p14="http://schemas.microsoft.com/office/powerpoint/2010/main" val="9340695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1" dirty="0" smtClean="0"/>
              <a:t>The Odyssey</a:t>
            </a:r>
            <a:endParaRPr lang="en-US" b="0" i="1" dirty="0"/>
          </a:p>
        </p:txBody>
      </p:sp>
      <p:pic>
        <p:nvPicPr>
          <p:cNvPr id="5" name="Picture Placeholder 4" descr="odyssey1.gif"/>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53" r="12153"/>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1600" dirty="0" smtClean="0"/>
              <a:t>It tells the many struggles of the Greek hero </a:t>
            </a:r>
            <a:r>
              <a:rPr lang="en-US" sz="1600" b="1" dirty="0" smtClean="0"/>
              <a:t>Odysseus</a:t>
            </a:r>
            <a:r>
              <a:rPr lang="en-US" sz="1600" dirty="0" smtClean="0"/>
              <a:t> and his return home from the war</a:t>
            </a:r>
          </a:p>
          <a:p>
            <a:pPr marL="285750" indent="-285750">
              <a:buFont typeface="Arial"/>
              <a:buChar char="•"/>
            </a:pPr>
            <a:r>
              <a:rPr lang="en-US" sz="1600" dirty="0" smtClean="0"/>
              <a:t>He is returning home to his wife </a:t>
            </a:r>
            <a:r>
              <a:rPr lang="en-US" sz="1600" b="1" dirty="0" smtClean="0"/>
              <a:t>Penelope</a:t>
            </a:r>
            <a:endParaRPr lang="en-US" sz="1600" dirty="0" smtClean="0"/>
          </a:p>
          <a:p>
            <a:pPr marL="285750" indent="-285750">
              <a:buFont typeface="Arial"/>
              <a:buChar char="•"/>
            </a:pPr>
            <a:r>
              <a:rPr lang="en-US" sz="1600" dirty="0" smtClean="0"/>
              <a:t>On his voyage he encounters a sea monster, a race of one-eyed giants, and a beautiful sorceress who turns men into swine</a:t>
            </a:r>
          </a:p>
          <a:p>
            <a:pPr marL="285750" indent="-285750">
              <a:buFont typeface="Arial"/>
              <a:buChar char="•"/>
            </a:pPr>
            <a:r>
              <a:rPr lang="en-US" sz="1600" dirty="0" smtClean="0"/>
              <a:t>Both of these books reveal the values of the ancient Greeks with honor, courage, and eloquence</a:t>
            </a:r>
            <a:endParaRPr lang="en-US" sz="1600" dirty="0"/>
          </a:p>
        </p:txBody>
      </p:sp>
    </p:spTree>
    <p:extLst>
      <p:ext uri="{BB962C8B-B14F-4D97-AF65-F5344CB8AC3E}">
        <p14:creationId xmlns:p14="http://schemas.microsoft.com/office/powerpoint/2010/main" val="16598199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lstStyle/>
          <a:p>
            <a:r>
              <a:rPr lang="en-US" dirty="0" smtClean="0"/>
              <a:t>After the </a:t>
            </a:r>
            <a:r>
              <a:rPr lang="en-US" dirty="0" err="1" smtClean="0"/>
              <a:t>Dorians</a:t>
            </a:r>
            <a:r>
              <a:rPr lang="en-US" dirty="0" smtClean="0"/>
              <a:t> conquered the </a:t>
            </a:r>
            <a:r>
              <a:rPr lang="en-US" dirty="0" err="1" smtClean="0"/>
              <a:t>Mycenaens</a:t>
            </a:r>
            <a:r>
              <a:rPr lang="en-US" dirty="0" smtClean="0"/>
              <a:t>, the land of Greece passed several centuries in a state of being unknown</a:t>
            </a:r>
          </a:p>
          <a:p>
            <a:r>
              <a:rPr lang="en-US" dirty="0" smtClean="0"/>
              <a:t>Few had contact with the outside world but they still lived on the legacies of Crete &amp; Mycenae</a:t>
            </a:r>
          </a:p>
          <a:p>
            <a:r>
              <a:rPr lang="en-US" dirty="0" smtClean="0"/>
              <a:t>Later on, Greek civilization would not only dominate the region, but also extend its influence over most of the western world </a:t>
            </a:r>
            <a:endParaRPr lang="en-US" dirty="0"/>
          </a:p>
        </p:txBody>
      </p:sp>
    </p:spTree>
    <p:extLst>
      <p:ext uri="{BB962C8B-B14F-4D97-AF65-F5344CB8AC3E}">
        <p14:creationId xmlns:p14="http://schemas.microsoft.com/office/powerpoint/2010/main" val="14398548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Rise of the Greek City-States</a:t>
            </a:r>
            <a:endParaRPr lang="en-US" dirty="0"/>
          </a:p>
        </p:txBody>
      </p:sp>
      <p:sp>
        <p:nvSpPr>
          <p:cNvPr id="3" name="Subtitle 2"/>
          <p:cNvSpPr>
            <a:spLocks noGrp="1"/>
          </p:cNvSpPr>
          <p:nvPr>
            <p:ph type="subTitle" idx="1"/>
          </p:nvPr>
        </p:nvSpPr>
        <p:spPr/>
        <p:txBody>
          <a:bodyPr/>
          <a:lstStyle/>
          <a:p>
            <a:r>
              <a:rPr lang="en-US" dirty="0" smtClean="0"/>
              <a:t>Chapter 4 – Section 2</a:t>
            </a:r>
            <a:endParaRPr lang="en-US" dirty="0"/>
          </a:p>
        </p:txBody>
      </p:sp>
    </p:spTree>
    <p:extLst>
      <p:ext uri="{BB962C8B-B14F-4D97-AF65-F5344CB8AC3E}">
        <p14:creationId xmlns:p14="http://schemas.microsoft.com/office/powerpoint/2010/main" val="4518529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Development</a:t>
            </a:r>
            <a:endParaRPr lang="en-US" dirty="0"/>
          </a:p>
        </p:txBody>
      </p:sp>
      <p:sp>
        <p:nvSpPr>
          <p:cNvPr id="5" name="Content Placeholder 4"/>
          <p:cNvSpPr>
            <a:spLocks noGrp="1"/>
          </p:cNvSpPr>
          <p:nvPr>
            <p:ph idx="1"/>
          </p:nvPr>
        </p:nvSpPr>
        <p:spPr/>
        <p:txBody>
          <a:bodyPr/>
          <a:lstStyle/>
          <a:p>
            <a:r>
              <a:rPr lang="en-US" dirty="0" smtClean="0"/>
              <a:t>The Greeks had absorbed many of the ideas and beliefs from the older civilizations such as Mesopotamia and Egypt</a:t>
            </a:r>
          </a:p>
          <a:p>
            <a:r>
              <a:rPr lang="en-US" dirty="0" smtClean="0"/>
              <a:t>They, however, also developed their own beliefs and ideas, especially how to govern themselves</a:t>
            </a:r>
          </a:p>
          <a:p>
            <a:r>
              <a:rPr lang="en-US" dirty="0" smtClean="0"/>
              <a:t>Polis – City-State</a:t>
            </a:r>
          </a:p>
        </p:txBody>
      </p:sp>
    </p:spTree>
    <p:extLst>
      <p:ext uri="{BB962C8B-B14F-4D97-AF65-F5344CB8AC3E}">
        <p14:creationId xmlns:p14="http://schemas.microsoft.com/office/powerpoint/2010/main" val="1274912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p:txBody>
          <a:bodyPr/>
          <a:lstStyle/>
          <a:p>
            <a:r>
              <a:rPr lang="en-US" dirty="0" smtClean="0"/>
              <a:t>Greece is located in the Balkan peninsula</a:t>
            </a:r>
          </a:p>
          <a:p>
            <a:r>
              <a:rPr lang="en-US" dirty="0" smtClean="0"/>
              <a:t>Unlike other civilizations, the many city-states of Greece were divided by mountains, isolated valleys, and rugged coasts</a:t>
            </a:r>
          </a:p>
          <a:p>
            <a:r>
              <a:rPr lang="en-US" dirty="0" smtClean="0"/>
              <a:t>This prevented the many city-states from become enormous empires like that of the Egyptians.</a:t>
            </a:r>
            <a:endParaRPr lang="en-US" dirty="0"/>
          </a:p>
        </p:txBody>
      </p:sp>
    </p:spTree>
    <p:extLst>
      <p:ext uri="{BB962C8B-B14F-4D97-AF65-F5344CB8AC3E}">
        <p14:creationId xmlns:p14="http://schemas.microsoft.com/office/powerpoint/2010/main" val="37438513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p:txBody>
          <a:bodyPr/>
          <a:lstStyle/>
          <a:p>
            <a:r>
              <a:rPr lang="en-US" dirty="0" smtClean="0"/>
              <a:t>Although they were divided by the many mountains, the waterways helped link the many city-states</a:t>
            </a:r>
          </a:p>
          <a:p>
            <a:r>
              <a:rPr lang="en-US" dirty="0" smtClean="0"/>
              <a:t>They served as highways for the Greeks who traveled on them to other Mediterranean empires such as the Phoenicians</a:t>
            </a:r>
          </a:p>
          <a:p>
            <a:r>
              <a:rPr lang="en-US" dirty="0" smtClean="0"/>
              <a:t>They adopted the Phoenician alphabet</a:t>
            </a:r>
            <a:endParaRPr lang="en-US" dirty="0"/>
          </a:p>
        </p:txBody>
      </p:sp>
    </p:spTree>
    <p:extLst>
      <p:ext uri="{BB962C8B-B14F-4D97-AF65-F5344CB8AC3E}">
        <p14:creationId xmlns:p14="http://schemas.microsoft.com/office/powerpoint/2010/main" val="18260221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pic>
        <p:nvPicPr>
          <p:cNvPr id="4" name="Content Placeholder 3" descr="map_ancient_greece_large.jpe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51518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polis was made up of a major city or town and its surrounding countryside</a:t>
            </a:r>
          </a:p>
          <a:p>
            <a:r>
              <a:rPr lang="en-US" dirty="0" smtClean="0"/>
              <a:t>Traditionally the city was built upon two levels</a:t>
            </a:r>
          </a:p>
          <a:p>
            <a:r>
              <a:rPr lang="en-US" dirty="0" smtClean="0"/>
              <a:t>First level served as the acropolis (high city) and it was located on the top of the hill which housed:</a:t>
            </a:r>
          </a:p>
          <a:p>
            <a:pPr lvl="1"/>
            <a:r>
              <a:rPr lang="en-US" dirty="0" smtClean="0"/>
              <a:t>Marble temples dedicated to the many gods and goddess</a:t>
            </a:r>
          </a:p>
          <a:p>
            <a:r>
              <a:rPr lang="en-US" dirty="0" smtClean="0"/>
              <a:t>The ground level served for the walls of the city and it housed: </a:t>
            </a:r>
          </a:p>
          <a:p>
            <a:pPr lvl="1"/>
            <a:r>
              <a:rPr lang="en-US" dirty="0"/>
              <a:t>M</a:t>
            </a:r>
            <a:r>
              <a:rPr lang="en-US" dirty="0" smtClean="0"/>
              <a:t>arketplace </a:t>
            </a:r>
          </a:p>
          <a:p>
            <a:pPr lvl="1"/>
            <a:r>
              <a:rPr lang="en-US" dirty="0"/>
              <a:t>T</a:t>
            </a:r>
            <a:r>
              <a:rPr lang="en-US" dirty="0" smtClean="0"/>
              <a:t>heater </a:t>
            </a:r>
          </a:p>
          <a:p>
            <a:pPr lvl="1"/>
            <a:r>
              <a:rPr lang="en-US" dirty="0"/>
              <a:t>P</a:t>
            </a:r>
            <a:r>
              <a:rPr lang="en-US" dirty="0" smtClean="0"/>
              <a:t>ublic </a:t>
            </a:r>
            <a:r>
              <a:rPr lang="en-US" dirty="0"/>
              <a:t>B</a:t>
            </a:r>
            <a:r>
              <a:rPr lang="en-US" dirty="0" smtClean="0"/>
              <a:t>uildings</a:t>
            </a:r>
          </a:p>
          <a:p>
            <a:pPr lvl="1"/>
            <a:r>
              <a:rPr lang="en-US" dirty="0"/>
              <a:t>H</a:t>
            </a:r>
            <a:r>
              <a:rPr lang="en-US" dirty="0" smtClean="0"/>
              <a:t>omes</a:t>
            </a:r>
            <a:endParaRPr lang="en-US" dirty="0"/>
          </a:p>
        </p:txBody>
      </p:sp>
    </p:spTree>
    <p:extLst>
      <p:ext uri="{BB962C8B-B14F-4D97-AF65-F5344CB8AC3E}">
        <p14:creationId xmlns:p14="http://schemas.microsoft.com/office/powerpoint/2010/main" val="35527538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City-States</a:t>
            </a:r>
            <a:endParaRPr lang="en-US" dirty="0"/>
          </a:p>
        </p:txBody>
      </p:sp>
      <p:sp>
        <p:nvSpPr>
          <p:cNvPr id="3" name="Content Placeholder 2"/>
          <p:cNvSpPr>
            <a:spLocks noGrp="1"/>
          </p:cNvSpPr>
          <p:nvPr>
            <p:ph idx="1"/>
          </p:nvPr>
        </p:nvSpPr>
        <p:spPr/>
        <p:txBody>
          <a:bodyPr>
            <a:normAutofit lnSpcReduction="10000"/>
          </a:bodyPr>
          <a:lstStyle/>
          <a:p>
            <a:r>
              <a:rPr lang="en-US" dirty="0" smtClean="0"/>
              <a:t>Populations were fairly small filled with citizens</a:t>
            </a:r>
          </a:p>
          <a:p>
            <a:r>
              <a:rPr lang="en-US" dirty="0" smtClean="0"/>
              <a:t>Citizens were free residents</a:t>
            </a:r>
          </a:p>
          <a:p>
            <a:r>
              <a:rPr lang="en-US" dirty="0" smtClean="0"/>
              <a:t>They shared a sense of responsibility </a:t>
            </a:r>
          </a:p>
          <a:p>
            <a:r>
              <a:rPr lang="en-US" dirty="0" smtClean="0"/>
              <a:t>Free men spent their time in the marketplace discussing issues that affected their daily life</a:t>
            </a:r>
          </a:p>
          <a:p>
            <a:r>
              <a:rPr lang="en-US" dirty="0" smtClean="0"/>
              <a:t>The entire community would gather around honoring their deities </a:t>
            </a:r>
          </a:p>
          <a:p>
            <a:r>
              <a:rPr lang="en-US" dirty="0" smtClean="0"/>
              <a:t>Male landowners, however, held all the political power</a:t>
            </a:r>
          </a:p>
        </p:txBody>
      </p:sp>
    </p:spTree>
    <p:extLst>
      <p:ext uri="{BB962C8B-B14F-4D97-AF65-F5344CB8AC3E}">
        <p14:creationId xmlns:p14="http://schemas.microsoft.com/office/powerpoint/2010/main" val="11425287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Marketplace</a:t>
            </a:r>
            <a:endParaRPr lang="en-US" dirty="0"/>
          </a:p>
        </p:txBody>
      </p:sp>
      <p:pic>
        <p:nvPicPr>
          <p:cNvPr id="4" name="Content Placeholder 3" descr="lr001642.png"/>
          <p:cNvPicPr>
            <a:picLocks noGrp="1" noChangeAspect="1"/>
          </p:cNvPicPr>
          <p:nvPr>
            <p:ph idx="1"/>
          </p:nvPr>
        </p:nvPicPr>
        <p:blipFill>
          <a:blip r:embed="rId2" cstate="screen">
            <a:extLst>
              <a:ext uri="{28A0092B-C50C-407E-A947-70E740481C1C}">
                <a14:useLocalDpi xmlns:a14="http://schemas.microsoft.com/office/drawing/2010/main"/>
              </a:ext>
            </a:extLst>
          </a:blip>
          <a:srcRect l="-4208" r="-4208"/>
          <a:stretch>
            <a:fillRect/>
          </a:stretch>
        </p:blipFill>
        <p:spPr/>
      </p:pic>
    </p:spTree>
    <p:extLst>
      <p:ext uri="{BB962C8B-B14F-4D97-AF65-F5344CB8AC3E}">
        <p14:creationId xmlns:p14="http://schemas.microsoft.com/office/powerpoint/2010/main" val="741558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Europe &amp; Zeus</a:t>
            </a:r>
            <a:endParaRPr lang="en-US" b="0" dirty="0"/>
          </a:p>
        </p:txBody>
      </p:sp>
      <p:pic>
        <p:nvPicPr>
          <p:cNvPr id="4" name="Content Placeholder 3" descr="EuropaBerlinPainter.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7200" y="1774825"/>
            <a:ext cx="8229600" cy="4625975"/>
          </a:xfrm>
        </p:spPr>
      </p:pic>
    </p:spTree>
    <p:extLst>
      <p:ext uri="{BB962C8B-B14F-4D97-AF65-F5344CB8AC3E}">
        <p14:creationId xmlns:p14="http://schemas.microsoft.com/office/powerpoint/2010/main" val="24879089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Government</a:t>
            </a:r>
            <a:endParaRPr lang="en-US" dirty="0"/>
          </a:p>
        </p:txBody>
      </p:sp>
      <p:sp>
        <p:nvSpPr>
          <p:cNvPr id="3" name="Content Placeholder 2"/>
          <p:cNvSpPr>
            <a:spLocks noGrp="1"/>
          </p:cNvSpPr>
          <p:nvPr>
            <p:ph idx="1"/>
          </p:nvPr>
        </p:nvSpPr>
        <p:spPr/>
        <p:txBody>
          <a:bodyPr/>
          <a:lstStyle/>
          <a:p>
            <a:r>
              <a:rPr lang="en-US" dirty="0" smtClean="0"/>
              <a:t>There have been different types of rulers/governments in Greece</a:t>
            </a:r>
          </a:p>
          <a:p>
            <a:r>
              <a:rPr lang="en-US" dirty="0" smtClean="0"/>
              <a:t>From 750BC to about 500BC the ruler was a king. </a:t>
            </a:r>
            <a:endParaRPr lang="en-US" dirty="0"/>
          </a:p>
          <a:p>
            <a:r>
              <a:rPr lang="en-US" dirty="0" smtClean="0"/>
              <a:t>During this time there existed a </a:t>
            </a:r>
            <a:r>
              <a:rPr lang="en-US" b="1" dirty="0"/>
              <a:t>M</a:t>
            </a:r>
            <a:r>
              <a:rPr lang="en-US" b="1" dirty="0" smtClean="0"/>
              <a:t>onarchy</a:t>
            </a:r>
          </a:p>
          <a:p>
            <a:pPr lvl="1"/>
            <a:r>
              <a:rPr lang="en-US" dirty="0" smtClean="0"/>
              <a:t>A government in which a hereditary ruler exercises central power</a:t>
            </a:r>
            <a:endParaRPr lang="en-US" dirty="0"/>
          </a:p>
        </p:txBody>
      </p:sp>
    </p:spTree>
    <p:extLst>
      <p:ext uri="{BB962C8B-B14F-4D97-AF65-F5344CB8AC3E}">
        <p14:creationId xmlns:p14="http://schemas.microsoft.com/office/powerpoint/2010/main" val="37506336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Government</a:t>
            </a:r>
            <a:endParaRPr lang="en-US" dirty="0"/>
          </a:p>
        </p:txBody>
      </p:sp>
      <p:sp>
        <p:nvSpPr>
          <p:cNvPr id="3" name="Content Placeholder 2"/>
          <p:cNvSpPr>
            <a:spLocks noGrp="1"/>
          </p:cNvSpPr>
          <p:nvPr>
            <p:ph idx="1"/>
          </p:nvPr>
        </p:nvSpPr>
        <p:spPr/>
        <p:txBody>
          <a:bodyPr/>
          <a:lstStyle/>
          <a:p>
            <a:r>
              <a:rPr lang="en-US" dirty="0" smtClean="0"/>
              <a:t>Power soon shifted when the more wealthier landowners began to assume power</a:t>
            </a:r>
          </a:p>
          <a:p>
            <a:r>
              <a:rPr lang="en-US" dirty="0" smtClean="0"/>
              <a:t>They had the money to obtain weapons made of bronze</a:t>
            </a:r>
          </a:p>
          <a:p>
            <a:r>
              <a:rPr lang="en-US" dirty="0" smtClean="0"/>
              <a:t>Their allegiance to the king deteriorated and they formed an </a:t>
            </a:r>
            <a:r>
              <a:rPr lang="en-US" b="1" dirty="0"/>
              <a:t>A</a:t>
            </a:r>
            <a:r>
              <a:rPr lang="en-US" b="1" dirty="0" smtClean="0"/>
              <a:t>ristocracy</a:t>
            </a:r>
            <a:endParaRPr lang="en-US" dirty="0" smtClean="0"/>
          </a:p>
          <a:p>
            <a:pPr lvl="1"/>
            <a:r>
              <a:rPr lang="en-US" dirty="0" smtClean="0"/>
              <a:t>Rule by a hereditary landholding elite</a:t>
            </a:r>
          </a:p>
          <a:p>
            <a:pPr lvl="1"/>
            <a:r>
              <a:rPr lang="en-US" dirty="0" smtClean="0"/>
              <a:t>Rule by a few</a:t>
            </a:r>
            <a:endParaRPr lang="en-US" dirty="0"/>
          </a:p>
        </p:txBody>
      </p:sp>
    </p:spTree>
    <p:extLst>
      <p:ext uri="{BB962C8B-B14F-4D97-AF65-F5344CB8AC3E}">
        <p14:creationId xmlns:p14="http://schemas.microsoft.com/office/powerpoint/2010/main" val="4403119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Government</a:t>
            </a:r>
            <a:endParaRPr lang="en-US" dirty="0"/>
          </a:p>
        </p:txBody>
      </p:sp>
      <p:sp>
        <p:nvSpPr>
          <p:cNvPr id="3" name="Content Placeholder 2"/>
          <p:cNvSpPr>
            <a:spLocks noGrp="1"/>
          </p:cNvSpPr>
          <p:nvPr>
            <p:ph idx="1"/>
          </p:nvPr>
        </p:nvSpPr>
        <p:spPr/>
        <p:txBody>
          <a:bodyPr/>
          <a:lstStyle/>
          <a:p>
            <a:r>
              <a:rPr lang="en-US" dirty="0" smtClean="0"/>
              <a:t>Trade began to expand in Greece, therefore a new group was next in line to assume this fight for power</a:t>
            </a:r>
          </a:p>
          <a:p>
            <a:r>
              <a:rPr lang="en-US" dirty="0" smtClean="0"/>
              <a:t>They were wealthy merchants, famers, and artisans</a:t>
            </a:r>
          </a:p>
          <a:p>
            <a:r>
              <a:rPr lang="en-US" dirty="0" smtClean="0"/>
              <a:t>They challenged the landowners for power and formed an </a:t>
            </a:r>
            <a:r>
              <a:rPr lang="en-US" b="1" dirty="0" smtClean="0"/>
              <a:t>Oligarchy</a:t>
            </a:r>
            <a:endParaRPr lang="en-US" dirty="0" smtClean="0"/>
          </a:p>
          <a:p>
            <a:pPr lvl="1"/>
            <a:r>
              <a:rPr lang="en-US" dirty="0" smtClean="0"/>
              <a:t>Power which is in the hands of a small, wealthy elite</a:t>
            </a:r>
            <a:endParaRPr lang="en-US" dirty="0"/>
          </a:p>
        </p:txBody>
      </p:sp>
    </p:spTree>
    <p:extLst>
      <p:ext uri="{BB962C8B-B14F-4D97-AF65-F5344CB8AC3E}">
        <p14:creationId xmlns:p14="http://schemas.microsoft.com/office/powerpoint/2010/main" val="11961335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Warfare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Change not only came to government but also to the military</a:t>
            </a:r>
          </a:p>
          <a:p>
            <a:r>
              <a:rPr lang="en-US" dirty="0" smtClean="0"/>
              <a:t>By 650BC iron weapons replaced bronze weapons</a:t>
            </a:r>
          </a:p>
          <a:p>
            <a:r>
              <a:rPr lang="en-US" dirty="0" smtClean="0"/>
              <a:t>It was cheaper and therefore ordinary citizens could afford it</a:t>
            </a:r>
          </a:p>
          <a:p>
            <a:pPr lvl="1"/>
            <a:r>
              <a:rPr lang="en-US" dirty="0" smtClean="0"/>
              <a:t>Helmets</a:t>
            </a:r>
          </a:p>
          <a:p>
            <a:pPr lvl="1"/>
            <a:r>
              <a:rPr lang="en-US" dirty="0" smtClean="0"/>
              <a:t>Shields</a:t>
            </a:r>
          </a:p>
          <a:p>
            <a:pPr lvl="1"/>
            <a:r>
              <a:rPr lang="en-US" dirty="0" smtClean="0"/>
              <a:t>Swords</a:t>
            </a:r>
          </a:p>
          <a:p>
            <a:r>
              <a:rPr lang="en-US" dirty="0" smtClean="0"/>
              <a:t>Phalanx – a massive tactical formation of heavily armed foot soldiers</a:t>
            </a:r>
            <a:endParaRPr lang="en-US" dirty="0"/>
          </a:p>
        </p:txBody>
      </p:sp>
    </p:spTree>
    <p:extLst>
      <p:ext uri="{BB962C8B-B14F-4D97-AF65-F5344CB8AC3E}">
        <p14:creationId xmlns:p14="http://schemas.microsoft.com/office/powerpoint/2010/main" val="33863714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Phalanx</a:t>
            </a:r>
            <a:endParaRPr lang="en-US" dirty="0"/>
          </a:p>
        </p:txBody>
      </p:sp>
      <p:pic>
        <p:nvPicPr>
          <p:cNvPr id="4" name="Content Placeholder 3" descr="Macedon phalanx.jpg"/>
          <p:cNvPicPr>
            <a:picLocks noGrp="1" noChangeAspect="1"/>
          </p:cNvPicPr>
          <p:nvPr>
            <p:ph idx="1"/>
          </p:nvPr>
        </p:nvPicPr>
        <p:blipFill>
          <a:blip r:embed="rId2" cstate="screen">
            <a:extLst>
              <a:ext uri="{28A0092B-C50C-407E-A947-70E740481C1C}">
                <a14:useLocalDpi xmlns:a14="http://schemas.microsoft.com/office/drawing/2010/main"/>
              </a:ext>
            </a:extLst>
          </a:blip>
          <a:srcRect t="-12847" b="-12847"/>
          <a:stretch>
            <a:fillRect/>
          </a:stretch>
        </p:blipFill>
        <p:spPr/>
      </p:pic>
    </p:spTree>
    <p:extLst>
      <p:ext uri="{BB962C8B-B14F-4D97-AF65-F5344CB8AC3E}">
        <p14:creationId xmlns:p14="http://schemas.microsoft.com/office/powerpoint/2010/main" val="26319446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Military</a:t>
            </a:r>
            <a:endParaRPr lang="en-US" dirty="0"/>
          </a:p>
        </p:txBody>
      </p:sp>
      <p:sp>
        <p:nvSpPr>
          <p:cNvPr id="3" name="Content Placeholder 2"/>
          <p:cNvSpPr>
            <a:spLocks noGrp="1"/>
          </p:cNvSpPr>
          <p:nvPr>
            <p:ph idx="1"/>
          </p:nvPr>
        </p:nvSpPr>
        <p:spPr/>
        <p:txBody>
          <a:bodyPr/>
          <a:lstStyle/>
          <a:p>
            <a:r>
              <a:rPr lang="en-US" dirty="0" smtClean="0"/>
              <a:t>This new system of fighting enabled ordinary citizens to be part of the phalanx and reduce the class differences within society</a:t>
            </a:r>
          </a:p>
          <a:p>
            <a:r>
              <a:rPr lang="en-US" dirty="0" smtClean="0"/>
              <a:t>It placed the defense of the city-state in the hands of these ordinary citizens</a:t>
            </a:r>
          </a:p>
          <a:p>
            <a:r>
              <a:rPr lang="en-US" dirty="0" smtClean="0"/>
              <a:t>However it also divided two of Greece’s most prominent city-states</a:t>
            </a:r>
          </a:p>
          <a:p>
            <a:r>
              <a:rPr lang="en-US" dirty="0" smtClean="0"/>
              <a:t>Sparta and Athens became nearly mirror opposites of each other</a:t>
            </a:r>
          </a:p>
        </p:txBody>
      </p:sp>
    </p:spTree>
    <p:extLst>
      <p:ext uri="{BB962C8B-B14F-4D97-AF65-F5344CB8AC3E}">
        <p14:creationId xmlns:p14="http://schemas.microsoft.com/office/powerpoint/2010/main" val="15822831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 &amp; Athens</a:t>
            </a:r>
            <a:endParaRPr lang="en-US" dirty="0"/>
          </a:p>
        </p:txBody>
      </p:sp>
      <p:sp>
        <p:nvSpPr>
          <p:cNvPr id="3" name="Content Placeholder 2"/>
          <p:cNvSpPr>
            <a:spLocks noGrp="1"/>
          </p:cNvSpPr>
          <p:nvPr>
            <p:ph idx="1"/>
          </p:nvPr>
        </p:nvSpPr>
        <p:spPr/>
        <p:txBody>
          <a:bodyPr/>
          <a:lstStyle/>
          <a:p>
            <a:r>
              <a:rPr lang="en-US" dirty="0" smtClean="0"/>
              <a:t>Sparta</a:t>
            </a:r>
          </a:p>
          <a:p>
            <a:pPr lvl="1"/>
            <a:r>
              <a:rPr lang="en-US" dirty="0" smtClean="0"/>
              <a:t>Stressed the power and importance of the military</a:t>
            </a:r>
          </a:p>
          <a:p>
            <a:pPr lvl="1"/>
            <a:r>
              <a:rPr lang="en-US" dirty="0" smtClean="0"/>
              <a:t>Stressed military virtue and stern discipline</a:t>
            </a:r>
          </a:p>
          <a:p>
            <a:r>
              <a:rPr lang="en-US" dirty="0" smtClean="0"/>
              <a:t>Athens</a:t>
            </a:r>
          </a:p>
          <a:p>
            <a:pPr lvl="1"/>
            <a:r>
              <a:rPr lang="en-US" dirty="0" smtClean="0"/>
              <a:t>Glorified the individual</a:t>
            </a:r>
          </a:p>
          <a:p>
            <a:pPr lvl="1"/>
            <a:r>
              <a:rPr lang="en-US" dirty="0" smtClean="0"/>
              <a:t>Extended political rights to more citizens</a:t>
            </a:r>
          </a:p>
        </p:txBody>
      </p:sp>
    </p:spTree>
    <p:extLst>
      <p:ext uri="{BB962C8B-B14F-4D97-AF65-F5344CB8AC3E}">
        <p14:creationId xmlns:p14="http://schemas.microsoft.com/office/powerpoint/2010/main" val="26050738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 The Warrior State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Spartans originated from the </a:t>
            </a:r>
            <a:r>
              <a:rPr lang="en-US" dirty="0" err="1" smtClean="0"/>
              <a:t>Dorians</a:t>
            </a:r>
            <a:r>
              <a:rPr lang="en-US" dirty="0" smtClean="0"/>
              <a:t> who were an invader group from the north</a:t>
            </a:r>
          </a:p>
          <a:p>
            <a:r>
              <a:rPr lang="en-US" dirty="0" smtClean="0"/>
              <a:t>They moved to the southern part of the Peloponnesus </a:t>
            </a:r>
          </a:p>
          <a:p>
            <a:r>
              <a:rPr lang="en-US" dirty="0" smtClean="0"/>
              <a:t>They settled there and eventually built the city-state of Sparta</a:t>
            </a:r>
          </a:p>
          <a:p>
            <a:r>
              <a:rPr lang="en-US" dirty="0" smtClean="0"/>
              <a:t>The conquered people of the land became slaves called </a:t>
            </a:r>
            <a:r>
              <a:rPr lang="en-US" b="1" dirty="0" smtClean="0"/>
              <a:t>Helots</a:t>
            </a:r>
            <a:endParaRPr lang="en-US" dirty="0" smtClean="0"/>
          </a:p>
          <a:p>
            <a:r>
              <a:rPr lang="en-US" dirty="0" smtClean="0"/>
              <a:t>The Spartans set up very strict rules to keep the helots in place since the helots outnumbered these conquering Spartans</a:t>
            </a:r>
          </a:p>
        </p:txBody>
      </p:sp>
    </p:spTree>
    <p:extLst>
      <p:ext uri="{BB962C8B-B14F-4D97-AF65-F5344CB8AC3E}">
        <p14:creationId xmlns:p14="http://schemas.microsoft.com/office/powerpoint/2010/main" val="142876952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Spartan Life </a:t>
            </a:r>
            <a:endParaRPr lang="en-US" dirty="0"/>
          </a:p>
        </p:txBody>
      </p:sp>
      <p:sp>
        <p:nvSpPr>
          <p:cNvPr id="3" name="Content Placeholder 2"/>
          <p:cNvSpPr>
            <a:spLocks noGrp="1"/>
          </p:cNvSpPr>
          <p:nvPr>
            <p:ph idx="1"/>
          </p:nvPr>
        </p:nvSpPr>
        <p:spPr/>
        <p:txBody>
          <a:bodyPr/>
          <a:lstStyle/>
          <a:p>
            <a:r>
              <a:rPr lang="en-US" dirty="0" smtClean="0"/>
              <a:t>From childhood a Spartan is prepared to be part of the military</a:t>
            </a:r>
          </a:p>
          <a:p>
            <a:r>
              <a:rPr lang="en-US" dirty="0" smtClean="0"/>
              <a:t>Each newborn is examined and unfortunately any child with a defect (whatever it may be) were abandoned to die</a:t>
            </a:r>
          </a:p>
          <a:p>
            <a:r>
              <a:rPr lang="en-US" dirty="0" smtClean="0"/>
              <a:t>At age 7 boys begin training for a lifetime in the military</a:t>
            </a:r>
          </a:p>
        </p:txBody>
      </p:sp>
    </p:spTree>
    <p:extLst>
      <p:ext uri="{BB962C8B-B14F-4D97-AF65-F5344CB8AC3E}">
        <p14:creationId xmlns:p14="http://schemas.microsoft.com/office/powerpoint/2010/main" val="21727448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Life</a:t>
            </a:r>
            <a:endParaRPr lang="en-US" dirty="0"/>
          </a:p>
        </p:txBody>
      </p:sp>
      <p:sp>
        <p:nvSpPr>
          <p:cNvPr id="3" name="Content Placeholder 2"/>
          <p:cNvSpPr>
            <a:spLocks noGrp="1"/>
          </p:cNvSpPr>
          <p:nvPr>
            <p:ph idx="1"/>
          </p:nvPr>
        </p:nvSpPr>
        <p:spPr/>
        <p:txBody>
          <a:bodyPr>
            <a:normAutofit lnSpcReduction="10000"/>
          </a:bodyPr>
          <a:lstStyle/>
          <a:p>
            <a:r>
              <a:rPr lang="en-US" dirty="0" smtClean="0"/>
              <a:t>The boys are moved into barracks where they are toughened by:</a:t>
            </a:r>
          </a:p>
          <a:p>
            <a:pPr lvl="1"/>
            <a:r>
              <a:rPr lang="en-US" dirty="0" smtClean="0"/>
              <a:t>Coarse Diet</a:t>
            </a:r>
          </a:p>
          <a:p>
            <a:pPr lvl="1"/>
            <a:r>
              <a:rPr lang="en-US" dirty="0" smtClean="0"/>
              <a:t>Hard Exercise</a:t>
            </a:r>
          </a:p>
          <a:p>
            <a:pPr lvl="1"/>
            <a:r>
              <a:rPr lang="en-US" dirty="0" smtClean="0"/>
              <a:t>Rigid Discipline</a:t>
            </a:r>
          </a:p>
          <a:p>
            <a:r>
              <a:rPr lang="en-US" dirty="0" smtClean="0"/>
              <a:t>To develop cunning and supplement their diet:</a:t>
            </a:r>
          </a:p>
          <a:p>
            <a:pPr lvl="1"/>
            <a:r>
              <a:rPr lang="en-US" dirty="0" smtClean="0"/>
              <a:t>Boys were encouraged to steal food</a:t>
            </a:r>
          </a:p>
          <a:p>
            <a:pPr lvl="1"/>
            <a:r>
              <a:rPr lang="en-US" dirty="0" smtClean="0"/>
              <a:t>If caught they were severely beaten</a:t>
            </a:r>
            <a:endParaRPr lang="en-US" dirty="0"/>
          </a:p>
        </p:txBody>
      </p:sp>
    </p:spTree>
    <p:extLst>
      <p:ext uri="{BB962C8B-B14F-4D97-AF65-F5344CB8AC3E}">
        <p14:creationId xmlns:p14="http://schemas.microsoft.com/office/powerpoint/2010/main" val="41585230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Early People of the Aegean </a:t>
            </a:r>
            <a:endParaRPr lang="en-US" b="0" dirty="0"/>
          </a:p>
        </p:txBody>
      </p:sp>
      <p:sp>
        <p:nvSpPr>
          <p:cNvPr id="3" name="Content Placeholder 2"/>
          <p:cNvSpPr>
            <a:spLocks noGrp="1"/>
          </p:cNvSpPr>
          <p:nvPr>
            <p:ph idx="1"/>
          </p:nvPr>
        </p:nvSpPr>
        <p:spPr/>
        <p:txBody>
          <a:bodyPr/>
          <a:lstStyle/>
          <a:p>
            <a:r>
              <a:rPr lang="en-US" dirty="0" smtClean="0"/>
              <a:t>The cradle for Greek civilization was Crete (</a:t>
            </a:r>
            <a:r>
              <a:rPr lang="en-US" dirty="0" err="1" smtClean="0"/>
              <a:t>kreet</a:t>
            </a:r>
            <a:r>
              <a:rPr lang="en-US" dirty="0" smtClean="0"/>
              <a:t>)</a:t>
            </a:r>
          </a:p>
          <a:p>
            <a:r>
              <a:rPr lang="en-US" dirty="0" smtClean="0"/>
              <a:t>They had absorbed many ideas from neighboring civilizations such as that of Egypt and Mesopotamia</a:t>
            </a:r>
          </a:p>
          <a:p>
            <a:r>
              <a:rPr lang="en-US" dirty="0" smtClean="0"/>
              <a:t>The mythical journey of Europa perhaps suggest the transfer/movement of ideas from these neighboring civilizations to Greece. </a:t>
            </a:r>
            <a:endParaRPr lang="en-US" dirty="0"/>
          </a:p>
        </p:txBody>
      </p:sp>
    </p:spTree>
    <p:extLst>
      <p:ext uri="{BB962C8B-B14F-4D97-AF65-F5344CB8AC3E}">
        <p14:creationId xmlns:p14="http://schemas.microsoft.com/office/powerpoint/2010/main" val="3241116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Life</a:t>
            </a:r>
            <a:endParaRPr lang="en-US" dirty="0"/>
          </a:p>
        </p:txBody>
      </p:sp>
      <p:sp>
        <p:nvSpPr>
          <p:cNvPr id="3" name="Content Placeholder 2"/>
          <p:cNvSpPr>
            <a:spLocks noGrp="1"/>
          </p:cNvSpPr>
          <p:nvPr>
            <p:ph idx="1"/>
          </p:nvPr>
        </p:nvSpPr>
        <p:spPr/>
        <p:txBody>
          <a:bodyPr/>
          <a:lstStyle/>
          <a:p>
            <a:r>
              <a:rPr lang="en-US" dirty="0" smtClean="0"/>
              <a:t>At age 20 a Spartan man could marry if he wanted to</a:t>
            </a:r>
          </a:p>
          <a:p>
            <a:r>
              <a:rPr lang="en-US" dirty="0" smtClean="0"/>
              <a:t>He would, however, continue to live in the barracks for another 10 years</a:t>
            </a:r>
          </a:p>
          <a:p>
            <a:r>
              <a:rPr lang="en-US" dirty="0" smtClean="0"/>
              <a:t>At age 30 after more rigorous training he took his place in the assembly</a:t>
            </a:r>
            <a:endParaRPr lang="en-US" dirty="0"/>
          </a:p>
        </p:txBody>
      </p:sp>
    </p:spTree>
    <p:extLst>
      <p:ext uri="{BB962C8B-B14F-4D97-AF65-F5344CB8AC3E}">
        <p14:creationId xmlns:p14="http://schemas.microsoft.com/office/powerpoint/2010/main" val="13178337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Family</a:t>
            </a:r>
            <a:endParaRPr lang="en-US" dirty="0"/>
          </a:p>
        </p:txBody>
      </p:sp>
      <p:pic>
        <p:nvPicPr>
          <p:cNvPr id="4" name="Content Placeholder 3" descr="300-in-film-20070308043208069.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018348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Women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women were not excused from the rigorous upbringing of the Spartan tradition</a:t>
            </a:r>
          </a:p>
          <a:p>
            <a:r>
              <a:rPr lang="en-US" dirty="0" smtClean="0"/>
              <a:t>They were expected to produce healthy sons for the army</a:t>
            </a:r>
          </a:p>
          <a:p>
            <a:r>
              <a:rPr lang="en-US" dirty="0" smtClean="0"/>
              <a:t>They were required to exercise and strengthen their bodies</a:t>
            </a:r>
          </a:p>
          <a:p>
            <a:r>
              <a:rPr lang="en-US" dirty="0" smtClean="0"/>
              <a:t>They had to obey their fathers or husbands just like other Greek women</a:t>
            </a:r>
          </a:p>
          <a:p>
            <a:r>
              <a:rPr lang="en-US" dirty="0" smtClean="0"/>
              <a:t>However they had the right to inherit property and the responsibility of the family’s estate since men were occupied with war</a:t>
            </a:r>
            <a:endParaRPr lang="en-US" dirty="0"/>
          </a:p>
        </p:txBody>
      </p:sp>
    </p:spTree>
    <p:extLst>
      <p:ext uri="{BB962C8B-B14F-4D97-AF65-F5344CB8AC3E}">
        <p14:creationId xmlns:p14="http://schemas.microsoft.com/office/powerpoint/2010/main" val="295387475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 Mother &amp; Son</a:t>
            </a:r>
            <a:endParaRPr lang="en-US" dirty="0"/>
          </a:p>
        </p:txBody>
      </p:sp>
      <p:pic>
        <p:nvPicPr>
          <p:cNvPr id="4" name="Content Placeholder 3" descr="SpartanWomanShieldBarbier.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7200" y="1774825"/>
            <a:ext cx="8229600" cy="4625975"/>
          </a:xfrm>
        </p:spPr>
      </p:pic>
    </p:spTree>
    <p:extLst>
      <p:ext uri="{BB962C8B-B14F-4D97-AF65-F5344CB8AC3E}">
        <p14:creationId xmlns:p14="http://schemas.microsoft.com/office/powerpoint/2010/main" val="27199698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Lone Sparta</a:t>
            </a:r>
            <a:endParaRPr lang="en-US" dirty="0"/>
          </a:p>
        </p:txBody>
      </p:sp>
      <p:sp>
        <p:nvSpPr>
          <p:cNvPr id="3" name="Content Placeholder 2"/>
          <p:cNvSpPr>
            <a:spLocks noGrp="1"/>
          </p:cNvSpPr>
          <p:nvPr>
            <p:ph idx="1"/>
          </p:nvPr>
        </p:nvSpPr>
        <p:spPr/>
        <p:txBody>
          <a:bodyPr>
            <a:normAutofit lnSpcReduction="10000"/>
          </a:bodyPr>
          <a:lstStyle/>
          <a:p>
            <a:r>
              <a:rPr lang="en-US" dirty="0" smtClean="0"/>
              <a:t>They tended to isolate themselves from the rest of the Greeks</a:t>
            </a:r>
          </a:p>
          <a:p>
            <a:r>
              <a:rPr lang="en-US" dirty="0" smtClean="0"/>
              <a:t>Trade and wealth were looked down upon in Spartan life</a:t>
            </a:r>
          </a:p>
          <a:p>
            <a:r>
              <a:rPr lang="en-US" dirty="0" smtClean="0"/>
              <a:t>They forbade their citizens from travel and had little use for news ideas or the arts</a:t>
            </a:r>
          </a:p>
          <a:p>
            <a:r>
              <a:rPr lang="en-US" dirty="0" smtClean="0"/>
              <a:t>Their military was highly admired but their lifestyle was not imitated by other Greeks</a:t>
            </a:r>
          </a:p>
          <a:p>
            <a:pPr marL="118872" indent="0" algn="ctr">
              <a:buNone/>
            </a:pPr>
            <a:r>
              <a:rPr lang="en-US" i="1" dirty="0" smtClean="0"/>
              <a:t>“Spartans are willing to die for their city,</a:t>
            </a:r>
          </a:p>
          <a:p>
            <a:pPr marL="118872" indent="0" algn="ctr">
              <a:buNone/>
            </a:pPr>
            <a:r>
              <a:rPr lang="en-US" i="1" dirty="0" smtClean="0"/>
              <a:t>because they have no reason to live”</a:t>
            </a:r>
            <a:endParaRPr lang="en-US" i="1" dirty="0"/>
          </a:p>
        </p:txBody>
      </p:sp>
    </p:spTree>
    <p:extLst>
      <p:ext uri="{BB962C8B-B14F-4D97-AF65-F5344CB8AC3E}">
        <p14:creationId xmlns:p14="http://schemas.microsoft.com/office/powerpoint/2010/main" val="41214224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Athens </a:t>
            </a:r>
            <a:endParaRPr lang="en-US" dirty="0"/>
          </a:p>
        </p:txBody>
      </p:sp>
      <p:pic>
        <p:nvPicPr>
          <p:cNvPr id="5" name="Picture Placeholder 4" descr="greek_map.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Autofit/>
          </a:bodyPr>
          <a:lstStyle/>
          <a:p>
            <a:pPr marL="285750" indent="-285750">
              <a:buFont typeface="Arial"/>
              <a:buChar char="•"/>
            </a:pPr>
            <a:r>
              <a:rPr lang="en-US" sz="1800" b="1" dirty="0" smtClean="0"/>
              <a:t>Athens</a:t>
            </a:r>
            <a:r>
              <a:rPr lang="en-US" sz="1800" dirty="0" smtClean="0"/>
              <a:t> was located in </a:t>
            </a:r>
            <a:r>
              <a:rPr lang="en-US" sz="1800" b="1" dirty="0" smtClean="0"/>
              <a:t>Attica</a:t>
            </a:r>
            <a:r>
              <a:rPr lang="en-US" sz="1800" dirty="0" smtClean="0"/>
              <a:t>, north of the </a:t>
            </a:r>
            <a:r>
              <a:rPr lang="en-US" sz="1800" b="1" dirty="0" smtClean="0"/>
              <a:t>Peloponnesus</a:t>
            </a:r>
            <a:endParaRPr lang="en-US" sz="1800" dirty="0" smtClean="0"/>
          </a:p>
          <a:p>
            <a:pPr marL="285750" indent="-285750">
              <a:buFont typeface="Arial"/>
              <a:buChar char="•"/>
            </a:pPr>
            <a:r>
              <a:rPr lang="en-US" sz="1800" dirty="0" smtClean="0"/>
              <a:t>The government evolved from a monarchy into an aristocracy</a:t>
            </a:r>
          </a:p>
          <a:p>
            <a:pPr marL="285750" indent="-285750">
              <a:buFont typeface="Arial"/>
              <a:buChar char="•"/>
            </a:pPr>
            <a:r>
              <a:rPr lang="en-US" sz="1800" dirty="0" smtClean="0"/>
              <a:t>By 700 BCE: landowners help power and they chose the chief officials, judged major court cases, and dominated the assembly</a:t>
            </a:r>
            <a:endParaRPr lang="en-US" sz="1800" dirty="0"/>
          </a:p>
        </p:txBody>
      </p:sp>
    </p:spTree>
    <p:extLst>
      <p:ext uri="{BB962C8B-B14F-4D97-AF65-F5344CB8AC3E}">
        <p14:creationId xmlns:p14="http://schemas.microsoft.com/office/powerpoint/2010/main" val="416961205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Athens</a:t>
            </a:r>
            <a:endParaRPr lang="en-US" dirty="0"/>
          </a:p>
        </p:txBody>
      </p:sp>
      <p:sp>
        <p:nvSpPr>
          <p:cNvPr id="3" name="Content Placeholder 2"/>
          <p:cNvSpPr>
            <a:spLocks noGrp="1"/>
          </p:cNvSpPr>
          <p:nvPr>
            <p:ph idx="1"/>
          </p:nvPr>
        </p:nvSpPr>
        <p:spPr/>
        <p:txBody>
          <a:bodyPr/>
          <a:lstStyle/>
          <a:p>
            <a:r>
              <a:rPr lang="en-US" dirty="0" smtClean="0"/>
              <a:t>Wealth &amp; power grew, but discontent among ordinary people spread</a:t>
            </a:r>
          </a:p>
          <a:p>
            <a:r>
              <a:rPr lang="en-US" dirty="0" smtClean="0"/>
              <a:t>Merchants &amp; soldiers resented the nobles because they felt argued that their services should grant them more rights</a:t>
            </a:r>
          </a:p>
          <a:p>
            <a:r>
              <a:rPr lang="en-US" dirty="0" smtClean="0"/>
              <a:t>Foreign traders also were resentful because they were barred from becoming citizens</a:t>
            </a:r>
          </a:p>
          <a:p>
            <a:r>
              <a:rPr lang="en-US" dirty="0" smtClean="0"/>
              <a:t>This pushed </a:t>
            </a:r>
            <a:r>
              <a:rPr lang="en-US" b="1" dirty="0" smtClean="0"/>
              <a:t>Athens</a:t>
            </a:r>
            <a:r>
              <a:rPr lang="en-US" dirty="0" smtClean="0"/>
              <a:t> close to a </a:t>
            </a:r>
            <a:r>
              <a:rPr lang="en-US" b="1" dirty="0" smtClean="0"/>
              <a:t>democracy</a:t>
            </a:r>
            <a:r>
              <a:rPr lang="en-US" dirty="0" smtClean="0"/>
              <a:t>: government by the people</a:t>
            </a:r>
          </a:p>
        </p:txBody>
      </p:sp>
    </p:spTree>
    <p:extLst>
      <p:ext uri="{BB962C8B-B14F-4D97-AF65-F5344CB8AC3E}">
        <p14:creationId xmlns:p14="http://schemas.microsoft.com/office/powerpoint/2010/main" val="140801363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Reforms</a:t>
            </a:r>
            <a:endParaRPr lang="en-US" dirty="0"/>
          </a:p>
        </p:txBody>
      </p:sp>
      <p:pic>
        <p:nvPicPr>
          <p:cNvPr id="6" name="Picture Placeholder 5" descr="solon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64591" y="1484808"/>
            <a:ext cx="2739213" cy="5373192"/>
          </a:xfrm>
        </p:spPr>
        <p:txBody>
          <a:bodyPr>
            <a:noAutofit/>
          </a:bodyPr>
          <a:lstStyle/>
          <a:p>
            <a:pPr marL="457200" indent="-457200">
              <a:buFont typeface="Arial"/>
              <a:buChar char="•"/>
            </a:pPr>
            <a:r>
              <a:rPr lang="en-US" sz="1700" b="1" dirty="0" smtClean="0"/>
              <a:t>Solon</a:t>
            </a:r>
            <a:r>
              <a:rPr lang="en-US" sz="1700" dirty="0" smtClean="0"/>
              <a:t> was a wise and trusted leader who was appointed </a:t>
            </a:r>
            <a:r>
              <a:rPr lang="en-US" sz="1700" b="1" dirty="0" smtClean="0"/>
              <a:t>archon</a:t>
            </a:r>
            <a:r>
              <a:rPr lang="en-US" sz="1700" dirty="0" smtClean="0"/>
              <a:t> (chief official) by the Athenians</a:t>
            </a:r>
          </a:p>
          <a:p>
            <a:pPr marL="457200" indent="-457200">
              <a:buFont typeface="Arial"/>
              <a:buChar char="•"/>
            </a:pPr>
            <a:r>
              <a:rPr lang="en-US" sz="1700" dirty="0" smtClean="0"/>
              <a:t>They gave him all the power he needed to make reforms</a:t>
            </a:r>
          </a:p>
          <a:p>
            <a:pPr marL="457200" indent="-457200">
              <a:buFont typeface="Arial"/>
              <a:buChar char="•"/>
            </a:pPr>
            <a:r>
              <a:rPr lang="en-US" sz="1700" dirty="0" smtClean="0"/>
              <a:t>He outlawed debt slavery, freed those who had been sold into slavery because of debt, opened high offices to more citizens, granted citizenship to some foreigners, and gave the Athenian assembly more say in important decisions</a:t>
            </a:r>
            <a:endParaRPr lang="en-US" sz="1700" dirty="0"/>
          </a:p>
        </p:txBody>
      </p:sp>
    </p:spTree>
    <p:extLst>
      <p:ext uri="{BB962C8B-B14F-4D97-AF65-F5344CB8AC3E}">
        <p14:creationId xmlns:p14="http://schemas.microsoft.com/office/powerpoint/2010/main" val="289912291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Reforms</a:t>
            </a:r>
            <a:endParaRPr lang="en-US" dirty="0"/>
          </a:p>
        </p:txBody>
      </p:sp>
      <p:sp>
        <p:nvSpPr>
          <p:cNvPr id="3" name="Content Placeholder 2"/>
          <p:cNvSpPr>
            <a:spLocks noGrp="1"/>
          </p:cNvSpPr>
          <p:nvPr>
            <p:ph idx="1"/>
          </p:nvPr>
        </p:nvSpPr>
        <p:spPr/>
        <p:txBody>
          <a:bodyPr/>
          <a:lstStyle/>
          <a:p>
            <a:r>
              <a:rPr lang="en-US" dirty="0" smtClean="0"/>
              <a:t>He encouraged the export of wine and olive oil</a:t>
            </a:r>
          </a:p>
          <a:p>
            <a:r>
              <a:rPr lang="en-US" dirty="0" smtClean="0"/>
              <a:t>This helped merchants and farmers by increasing demand for their products</a:t>
            </a:r>
          </a:p>
          <a:p>
            <a:r>
              <a:rPr lang="en-US" dirty="0" smtClean="0"/>
              <a:t>However citizenship still remained limited and many positions were open only to the wealthy</a:t>
            </a:r>
          </a:p>
          <a:p>
            <a:r>
              <a:rPr lang="en-US" dirty="0" smtClean="0"/>
              <a:t>Unrest led to the rise of </a:t>
            </a:r>
            <a:r>
              <a:rPr lang="en-US" b="1" dirty="0" smtClean="0"/>
              <a:t>tyrants</a:t>
            </a:r>
            <a:r>
              <a:rPr lang="en-US" dirty="0" smtClean="0"/>
              <a:t>: people who gained power by force</a:t>
            </a:r>
            <a:endParaRPr lang="en-US" dirty="0"/>
          </a:p>
        </p:txBody>
      </p:sp>
    </p:spTree>
    <p:extLst>
      <p:ext uri="{BB962C8B-B14F-4D97-AF65-F5344CB8AC3E}">
        <p14:creationId xmlns:p14="http://schemas.microsoft.com/office/powerpoint/2010/main" val="173172205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 Share Power &amp; Wealth</a:t>
            </a:r>
            <a:endParaRPr lang="en-US" dirty="0"/>
          </a:p>
        </p:txBody>
      </p:sp>
      <p:pic>
        <p:nvPicPr>
          <p:cNvPr id="5" name="Picture Placeholder 4" descr="LIV_Pericle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000" b="1" dirty="0" smtClean="0"/>
              <a:t>Pisistratus</a:t>
            </a:r>
            <a:r>
              <a:rPr lang="en-US" sz="2000" dirty="0" smtClean="0"/>
              <a:t> was a tyrant who helped farmers by giving them loans and land taken from nobles</a:t>
            </a:r>
          </a:p>
          <a:p>
            <a:pPr marL="285750" indent="-285750">
              <a:buFont typeface="Arial"/>
              <a:buChar char="•"/>
            </a:pPr>
            <a:r>
              <a:rPr lang="en-US" sz="2000" dirty="0" smtClean="0"/>
              <a:t>He gave poor citizens a greater voice and weakened the aristocracy </a:t>
            </a:r>
            <a:endParaRPr lang="en-US" sz="2000" dirty="0"/>
          </a:p>
        </p:txBody>
      </p:sp>
    </p:spTree>
    <p:extLst>
      <p:ext uri="{BB962C8B-B14F-4D97-AF65-F5344CB8AC3E}">
        <p14:creationId xmlns:p14="http://schemas.microsoft.com/office/powerpoint/2010/main" val="10357016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Minoans</a:t>
            </a:r>
            <a:endParaRPr lang="en-US" b="0" dirty="0"/>
          </a:p>
        </p:txBody>
      </p:sp>
      <p:sp>
        <p:nvSpPr>
          <p:cNvPr id="3" name="Content Placeholder 2"/>
          <p:cNvSpPr>
            <a:spLocks noGrp="1"/>
          </p:cNvSpPr>
          <p:nvPr>
            <p:ph idx="1"/>
          </p:nvPr>
        </p:nvSpPr>
        <p:spPr/>
        <p:txBody>
          <a:bodyPr/>
          <a:lstStyle/>
          <a:p>
            <a:r>
              <a:rPr lang="en-US" dirty="0" smtClean="0"/>
              <a:t>There is no clear evidence that suggests these people actually called themselves Minoans</a:t>
            </a:r>
          </a:p>
          <a:p>
            <a:r>
              <a:rPr lang="en-US" dirty="0" smtClean="0"/>
              <a:t>However British archaeologist who unearthed the ruins called them Minoans after Minos, the legendary king of Crete</a:t>
            </a:r>
            <a:endParaRPr lang="en-US" dirty="0"/>
          </a:p>
        </p:txBody>
      </p:sp>
    </p:spTree>
    <p:extLst>
      <p:ext uri="{BB962C8B-B14F-4D97-AF65-F5344CB8AC3E}">
        <p14:creationId xmlns:p14="http://schemas.microsoft.com/office/powerpoint/2010/main" val="270251048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 Share Power &amp; Wealth</a:t>
            </a:r>
            <a:endParaRPr lang="en-US" dirty="0"/>
          </a:p>
        </p:txBody>
      </p:sp>
      <p:pic>
        <p:nvPicPr>
          <p:cNvPr id="5" name="Picture Placeholder 4" descr="Cleisthene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 y="1484808"/>
            <a:ext cx="2812042" cy="5373192"/>
          </a:xfrm>
        </p:spPr>
        <p:txBody>
          <a:bodyPr>
            <a:noAutofit/>
          </a:bodyPr>
          <a:lstStyle/>
          <a:p>
            <a:pPr marL="457200" indent="-457200">
              <a:buFont typeface="Arial"/>
              <a:buChar char="•"/>
            </a:pPr>
            <a:r>
              <a:rPr lang="en-US" sz="1800" b="1" dirty="0" smtClean="0"/>
              <a:t>Cleisthenes</a:t>
            </a:r>
            <a:r>
              <a:rPr lang="en-US" sz="1800" dirty="0" smtClean="0"/>
              <a:t> was another reformer who set up the Council of 500 who were chose from a lot</a:t>
            </a:r>
          </a:p>
          <a:p>
            <a:pPr marL="457200" indent="-457200">
              <a:buFont typeface="Arial"/>
              <a:buChar char="•"/>
            </a:pPr>
            <a:r>
              <a:rPr lang="en-US" sz="1800" dirty="0" smtClean="0"/>
              <a:t>The Council prepared laws considered by the assembly and supervised the day-to-day work of government</a:t>
            </a:r>
          </a:p>
          <a:p>
            <a:pPr marL="457200" indent="-457200">
              <a:buFont typeface="Arial"/>
              <a:buChar char="•"/>
            </a:pPr>
            <a:r>
              <a:rPr lang="en-US" sz="1800" dirty="0" smtClean="0"/>
              <a:t>He mad the assembly a </a:t>
            </a:r>
            <a:r>
              <a:rPr lang="en-US" sz="1800" b="1" dirty="0" smtClean="0"/>
              <a:t>legislature</a:t>
            </a:r>
            <a:r>
              <a:rPr lang="en-US" sz="1800" dirty="0" smtClean="0"/>
              <a:t>: lawmaking body</a:t>
            </a:r>
          </a:p>
          <a:p>
            <a:pPr marL="457200" indent="-457200">
              <a:buFont typeface="Arial"/>
              <a:buChar char="•"/>
            </a:pPr>
            <a:r>
              <a:rPr lang="en-US" sz="1800" dirty="0" smtClean="0"/>
              <a:t>All male citizens over the age of 30 were members of the assembly and were expected to participate</a:t>
            </a:r>
            <a:endParaRPr lang="en-US" sz="1800" dirty="0"/>
          </a:p>
        </p:txBody>
      </p:sp>
    </p:spTree>
    <p:extLst>
      <p:ext uri="{BB962C8B-B14F-4D97-AF65-F5344CB8AC3E}">
        <p14:creationId xmlns:p14="http://schemas.microsoft.com/office/powerpoint/2010/main" val="59751329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Limited Democracy</a:t>
            </a:r>
            <a:endParaRPr lang="en-US" dirty="0"/>
          </a:p>
        </p:txBody>
      </p:sp>
      <p:sp>
        <p:nvSpPr>
          <p:cNvPr id="3" name="Content Placeholder 2"/>
          <p:cNvSpPr>
            <a:spLocks noGrp="1"/>
          </p:cNvSpPr>
          <p:nvPr>
            <p:ph idx="1"/>
          </p:nvPr>
        </p:nvSpPr>
        <p:spPr/>
        <p:txBody>
          <a:bodyPr/>
          <a:lstStyle/>
          <a:p>
            <a:r>
              <a:rPr lang="en-US" dirty="0" smtClean="0"/>
              <a:t>Only citizens could participate in government and citizenship was restricted to landowning men</a:t>
            </a:r>
          </a:p>
          <a:p>
            <a:r>
              <a:rPr lang="en-US" dirty="0" smtClean="0"/>
              <a:t>Women were excluded along with merchants and foreigners</a:t>
            </a:r>
          </a:p>
          <a:p>
            <a:r>
              <a:rPr lang="en-US" dirty="0" smtClean="0"/>
              <a:t>Tens of thousands of slaves were also excluded</a:t>
            </a:r>
            <a:endParaRPr lang="en-US" dirty="0"/>
          </a:p>
        </p:txBody>
      </p:sp>
    </p:spTree>
    <p:extLst>
      <p:ext uri="{BB962C8B-B14F-4D97-AF65-F5344CB8AC3E}">
        <p14:creationId xmlns:p14="http://schemas.microsoft.com/office/powerpoint/2010/main" val="315558631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Athens</a:t>
            </a:r>
            <a:endParaRPr lang="en-US" dirty="0"/>
          </a:p>
        </p:txBody>
      </p:sp>
      <p:sp>
        <p:nvSpPr>
          <p:cNvPr id="3" name="Content Placeholder 2"/>
          <p:cNvSpPr>
            <a:spLocks noGrp="1"/>
          </p:cNvSpPr>
          <p:nvPr>
            <p:ph idx="1"/>
          </p:nvPr>
        </p:nvSpPr>
        <p:spPr/>
        <p:txBody>
          <a:bodyPr/>
          <a:lstStyle/>
          <a:p>
            <a:r>
              <a:rPr lang="en-US" dirty="0" smtClean="0"/>
              <a:t>They had no share in political life</a:t>
            </a:r>
          </a:p>
          <a:p>
            <a:r>
              <a:rPr lang="en-US" dirty="0" smtClean="0"/>
              <a:t>Aristotle, “</a:t>
            </a:r>
            <a:r>
              <a:rPr lang="en-US" i="1" dirty="0" smtClean="0"/>
              <a:t>the man is by nature fitter for command than the female just as an older person is superior to a younger, more immature person</a:t>
            </a:r>
            <a:r>
              <a:rPr lang="en-US" dirty="0" smtClean="0"/>
              <a:t>”</a:t>
            </a:r>
          </a:p>
          <a:p>
            <a:r>
              <a:rPr lang="en-US" dirty="0" smtClean="0"/>
              <a:t>Women played a role in religion with their participation in sacred ceremonies</a:t>
            </a:r>
            <a:endParaRPr lang="en-US" dirty="0"/>
          </a:p>
        </p:txBody>
      </p:sp>
    </p:spTree>
    <p:extLst>
      <p:ext uri="{BB962C8B-B14F-4D97-AF65-F5344CB8AC3E}">
        <p14:creationId xmlns:p14="http://schemas.microsoft.com/office/powerpoint/2010/main" val="264257046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Athens</a:t>
            </a:r>
            <a:endParaRPr lang="en-US" dirty="0"/>
          </a:p>
        </p:txBody>
      </p:sp>
      <p:pic>
        <p:nvPicPr>
          <p:cNvPr id="5" name="Picture Placeholder 4" descr="WomenWashingClothesAthensTrans.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Content Placeholder 2"/>
          <p:cNvSpPr>
            <a:spLocks noGrp="1"/>
          </p:cNvSpPr>
          <p:nvPr>
            <p:ph type="body" sz="half" idx="2"/>
          </p:nvPr>
        </p:nvSpPr>
        <p:spPr>
          <a:xfrm>
            <a:off x="-1" y="1484808"/>
            <a:ext cx="2903805" cy="5373192"/>
          </a:xfrm>
        </p:spPr>
        <p:txBody>
          <a:bodyPr>
            <a:normAutofit fontScale="70000" lnSpcReduction="20000"/>
          </a:bodyPr>
          <a:lstStyle/>
          <a:p>
            <a:pPr marL="457200" indent="-457200">
              <a:buFont typeface="Arial"/>
              <a:buChar char="•"/>
            </a:pPr>
            <a:r>
              <a:rPr lang="en-US" sz="2800" dirty="0" smtClean="0"/>
              <a:t>In some well-to-do Athenian homes, women managed the entire household</a:t>
            </a:r>
          </a:p>
          <a:p>
            <a:pPr marL="457200" indent="-457200">
              <a:buFont typeface="Arial"/>
              <a:buChar char="•"/>
            </a:pPr>
            <a:r>
              <a:rPr lang="en-US" sz="2800" dirty="0" smtClean="0"/>
              <a:t>They spun and wove, cared for children, and prepared food</a:t>
            </a:r>
          </a:p>
          <a:p>
            <a:pPr marL="457200" indent="-457200">
              <a:buFont typeface="Arial"/>
              <a:buChar char="•"/>
            </a:pPr>
            <a:r>
              <a:rPr lang="en-US" sz="2800" dirty="0" smtClean="0"/>
              <a:t>They lived in seclusion and were rarely seen in public</a:t>
            </a:r>
          </a:p>
          <a:p>
            <a:pPr marL="457200" indent="-457200">
              <a:buFont typeface="Arial"/>
              <a:buChar char="•"/>
            </a:pPr>
            <a:r>
              <a:rPr lang="en-US" sz="2800" dirty="0" smtClean="0"/>
              <a:t>Their slaves or children were sent to buy food and to fetch water from the well</a:t>
            </a:r>
          </a:p>
          <a:p>
            <a:pPr marL="457200" indent="-457200">
              <a:buFont typeface="Arial"/>
              <a:buChar char="•"/>
            </a:pPr>
            <a:r>
              <a:rPr lang="en-US" sz="2800" dirty="0" smtClean="0"/>
              <a:t>Poorer women worked outside the home, tending sheep or working as spinners, weavers, or potters</a:t>
            </a:r>
            <a:endParaRPr lang="en-US" sz="2800" dirty="0"/>
          </a:p>
        </p:txBody>
      </p:sp>
    </p:spTree>
    <p:extLst>
      <p:ext uri="{BB962C8B-B14F-4D97-AF65-F5344CB8AC3E}">
        <p14:creationId xmlns:p14="http://schemas.microsoft.com/office/powerpoint/2010/main" val="48530627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Educating the Youth</a:t>
            </a:r>
            <a:endParaRPr lang="en-US" dirty="0"/>
          </a:p>
        </p:txBody>
      </p:sp>
      <p:sp>
        <p:nvSpPr>
          <p:cNvPr id="3" name="Content Placeholder 2"/>
          <p:cNvSpPr>
            <a:spLocks noGrp="1"/>
          </p:cNvSpPr>
          <p:nvPr>
            <p:ph idx="1"/>
          </p:nvPr>
        </p:nvSpPr>
        <p:spPr/>
        <p:txBody>
          <a:bodyPr>
            <a:normAutofit lnSpcReduction="10000"/>
          </a:bodyPr>
          <a:lstStyle/>
          <a:p>
            <a:r>
              <a:rPr lang="en-US" dirty="0" smtClean="0"/>
              <a:t>Boy attended school if their families could afford it, girls didn’t really go or received little</a:t>
            </a:r>
          </a:p>
          <a:p>
            <a:r>
              <a:rPr lang="en-US" dirty="0" smtClean="0"/>
              <a:t>They learned to read, write, study music, memorize poetry, and studied public speak because they would have to voice their views as citizens</a:t>
            </a:r>
          </a:p>
          <a:p>
            <a:r>
              <a:rPr lang="en-US" dirty="0" smtClean="0"/>
              <a:t>Athenians encouraged young men to explore many areas of knowledge, as well as receiving military training, and participating in athletic contests</a:t>
            </a:r>
            <a:endParaRPr lang="en-US" dirty="0"/>
          </a:p>
        </p:txBody>
      </p:sp>
    </p:spTree>
    <p:extLst>
      <p:ext uri="{BB962C8B-B14F-4D97-AF65-F5344CB8AC3E}">
        <p14:creationId xmlns:p14="http://schemas.microsoft.com/office/powerpoint/2010/main" val="74684733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for Unity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led to all the fighting?</a:t>
            </a:r>
          </a:p>
          <a:p>
            <a:pPr lvl="1"/>
            <a:r>
              <a:rPr lang="en-US" dirty="0" smtClean="0"/>
              <a:t>Strong local identification</a:t>
            </a:r>
          </a:p>
          <a:p>
            <a:pPr lvl="1"/>
            <a:r>
              <a:rPr lang="en-US" dirty="0" smtClean="0"/>
              <a:t>Independent spirit</a:t>
            </a:r>
          </a:p>
          <a:p>
            <a:pPr lvl="1"/>
            <a:r>
              <a:rPr lang="en-US" dirty="0" smtClean="0"/>
              <a:t>Economic rivalry</a:t>
            </a:r>
          </a:p>
          <a:p>
            <a:r>
              <a:rPr lang="en-US" dirty="0" smtClean="0"/>
              <a:t>Regardless of these divisions, Greeks shared a common:</a:t>
            </a:r>
          </a:p>
          <a:p>
            <a:pPr lvl="1"/>
            <a:r>
              <a:rPr lang="en-US" dirty="0" smtClean="0"/>
              <a:t>Culture</a:t>
            </a:r>
          </a:p>
          <a:p>
            <a:pPr lvl="1"/>
            <a:r>
              <a:rPr lang="en-US" dirty="0" smtClean="0"/>
              <a:t>Language</a:t>
            </a:r>
          </a:p>
          <a:p>
            <a:pPr lvl="1"/>
            <a:r>
              <a:rPr lang="en-US" dirty="0" smtClean="0"/>
              <a:t>Honored the same ancient heroes</a:t>
            </a:r>
          </a:p>
          <a:p>
            <a:pPr lvl="1"/>
            <a:r>
              <a:rPr lang="en-US" dirty="0" smtClean="0"/>
              <a:t>Participated in common festivals</a:t>
            </a:r>
          </a:p>
          <a:p>
            <a:pPr lvl="1"/>
            <a:r>
              <a:rPr lang="en-US" dirty="0" smtClean="0"/>
              <a:t>Prayed to the same gods</a:t>
            </a:r>
            <a:endParaRPr lang="en-US" dirty="0"/>
          </a:p>
        </p:txBody>
      </p:sp>
    </p:spTree>
    <p:extLst>
      <p:ext uri="{BB962C8B-B14F-4D97-AF65-F5344CB8AC3E}">
        <p14:creationId xmlns:p14="http://schemas.microsoft.com/office/powerpoint/2010/main" val="5088925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pic>
        <p:nvPicPr>
          <p:cNvPr id="5" name="Picture Placeholder 4" descr="mt.olympu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dirty="0" smtClean="0"/>
              <a:t>They, too, were polytheistic </a:t>
            </a:r>
          </a:p>
          <a:p>
            <a:pPr marL="285750" indent="-285750">
              <a:buFont typeface="Arial"/>
              <a:buChar char="•"/>
            </a:pPr>
            <a:r>
              <a:rPr lang="en-US" sz="2400" dirty="0" smtClean="0"/>
              <a:t>The gods live on </a:t>
            </a:r>
            <a:r>
              <a:rPr lang="en-US" sz="2400" b="1" dirty="0" smtClean="0"/>
              <a:t>Mount Olympus</a:t>
            </a:r>
            <a:r>
              <a:rPr lang="en-US" sz="2400" dirty="0" smtClean="0"/>
              <a:t> in Greece</a:t>
            </a:r>
          </a:p>
        </p:txBody>
      </p:sp>
    </p:spTree>
    <p:extLst>
      <p:ext uri="{BB962C8B-B14F-4D97-AF65-F5344CB8AC3E}">
        <p14:creationId xmlns:p14="http://schemas.microsoft.com/office/powerpoint/2010/main" val="217746791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pic>
        <p:nvPicPr>
          <p:cNvPr id="6" name="Picture Placeholder 5" descr="Zeus_Otricoli_Pio-Clementino_Inv257.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b="1" dirty="0" smtClean="0"/>
              <a:t>Zeus</a:t>
            </a:r>
            <a:r>
              <a:rPr lang="en-US" sz="2400" dirty="0" smtClean="0"/>
              <a:t> – was the most powerful Olympian who presided over the affairs of gods and humans</a:t>
            </a:r>
          </a:p>
          <a:p>
            <a:pPr marL="285750" indent="-285750">
              <a:buFont typeface="Arial"/>
              <a:buChar char="•"/>
            </a:pPr>
            <a:r>
              <a:rPr lang="en-US" sz="2400" dirty="0" smtClean="0"/>
              <a:t>He had children too</a:t>
            </a:r>
            <a:endParaRPr lang="en-US" sz="2400" dirty="0"/>
          </a:p>
        </p:txBody>
      </p:sp>
    </p:spTree>
    <p:extLst>
      <p:ext uri="{BB962C8B-B14F-4D97-AF65-F5344CB8AC3E}">
        <p14:creationId xmlns:p14="http://schemas.microsoft.com/office/powerpoint/2010/main" val="230403615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pic>
        <p:nvPicPr>
          <p:cNvPr id="5" name="Picture Placeholder 4" descr="Ares_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dirty="0" smtClean="0"/>
              <a:t>Ares – the god of war</a:t>
            </a:r>
            <a:endParaRPr lang="en-US" sz="2400" dirty="0"/>
          </a:p>
        </p:txBody>
      </p:sp>
    </p:spTree>
    <p:extLst>
      <p:ext uri="{BB962C8B-B14F-4D97-AF65-F5344CB8AC3E}">
        <p14:creationId xmlns:p14="http://schemas.microsoft.com/office/powerpoint/2010/main" val="427694219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pic>
        <p:nvPicPr>
          <p:cNvPr id="5" name="Picture Placeholder 4" descr="aphrodite1.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dirty="0" smtClean="0"/>
              <a:t>Aphrodite – goddess of love</a:t>
            </a:r>
            <a:endParaRPr lang="en-US" sz="2400" dirty="0"/>
          </a:p>
        </p:txBody>
      </p:sp>
    </p:spTree>
    <p:extLst>
      <p:ext uri="{BB962C8B-B14F-4D97-AF65-F5344CB8AC3E}">
        <p14:creationId xmlns:p14="http://schemas.microsoft.com/office/powerpoint/2010/main" val="280968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King Minos</a:t>
            </a:r>
            <a:endParaRPr lang="en-US" b="0" dirty="0"/>
          </a:p>
        </p:txBody>
      </p:sp>
      <p:pic>
        <p:nvPicPr>
          <p:cNvPr id="4" name="Content Placeholder 3" descr="minotaur2.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564535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pic>
        <p:nvPicPr>
          <p:cNvPr id="5" name="Picture Placeholder 4" descr="athena1001.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dirty="0" smtClean="0"/>
              <a:t>Athena – goddess of wisdom</a:t>
            </a:r>
          </a:p>
          <a:p>
            <a:pPr marL="285750" indent="-285750">
              <a:buFont typeface="Arial"/>
              <a:buChar char="•"/>
            </a:pPr>
            <a:r>
              <a:rPr lang="en-US" sz="2400" dirty="0" smtClean="0"/>
              <a:t>She also gave her name to Athens</a:t>
            </a:r>
            <a:endParaRPr lang="en-US" sz="2400" dirty="0"/>
          </a:p>
        </p:txBody>
      </p:sp>
    </p:spTree>
    <p:extLst>
      <p:ext uri="{BB962C8B-B14F-4D97-AF65-F5344CB8AC3E}">
        <p14:creationId xmlns:p14="http://schemas.microsoft.com/office/powerpoint/2010/main" val="145802873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sp>
        <p:nvSpPr>
          <p:cNvPr id="3" name="Content Placeholder 2"/>
          <p:cNvSpPr>
            <a:spLocks noGrp="1"/>
          </p:cNvSpPr>
          <p:nvPr>
            <p:ph idx="1"/>
          </p:nvPr>
        </p:nvSpPr>
        <p:spPr/>
        <p:txBody>
          <a:bodyPr/>
          <a:lstStyle/>
          <a:p>
            <a:r>
              <a:rPr lang="en-US" dirty="0" smtClean="0"/>
              <a:t>They honored their gods with temples and festivals:</a:t>
            </a:r>
          </a:p>
          <a:p>
            <a:pPr lvl="1"/>
            <a:r>
              <a:rPr lang="en-US" dirty="0" smtClean="0"/>
              <a:t>Sacrifices</a:t>
            </a:r>
          </a:p>
          <a:p>
            <a:pPr lvl="1"/>
            <a:r>
              <a:rPr lang="en-US" dirty="0" smtClean="0"/>
              <a:t>Feasts</a:t>
            </a:r>
          </a:p>
          <a:p>
            <a:pPr lvl="1"/>
            <a:r>
              <a:rPr lang="en-US" dirty="0" smtClean="0"/>
              <a:t>Dramatic performances</a:t>
            </a:r>
          </a:p>
          <a:p>
            <a:pPr lvl="1"/>
            <a:r>
              <a:rPr lang="en-US" dirty="0" smtClean="0"/>
              <a:t>Choral singing</a:t>
            </a:r>
          </a:p>
          <a:p>
            <a:pPr lvl="1"/>
            <a:r>
              <a:rPr lang="en-US" dirty="0" smtClean="0"/>
              <a:t>Athletic competitions</a:t>
            </a:r>
            <a:endParaRPr lang="en-US" dirty="0"/>
          </a:p>
        </p:txBody>
      </p:sp>
    </p:spTree>
    <p:extLst>
      <p:ext uri="{BB962C8B-B14F-4D97-AF65-F5344CB8AC3E}">
        <p14:creationId xmlns:p14="http://schemas.microsoft.com/office/powerpoint/2010/main" val="22663692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pic>
        <p:nvPicPr>
          <p:cNvPr id="5" name="Picture Placeholder 4" descr="greece-oracle-at-delphi-granger.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rmAutofit/>
          </a:bodyPr>
          <a:lstStyle/>
          <a:p>
            <a:pPr marL="285750" indent="-285750">
              <a:buFont typeface="Arial"/>
              <a:buChar char="•"/>
            </a:pPr>
            <a:r>
              <a:rPr lang="en-US" sz="2400" dirty="0" smtClean="0"/>
              <a:t>The Greeks consulted oracles to understand the will of the gods</a:t>
            </a:r>
          </a:p>
          <a:p>
            <a:pPr marL="285750" indent="-285750">
              <a:buFont typeface="Arial"/>
              <a:buChar char="•"/>
            </a:pPr>
            <a:r>
              <a:rPr lang="en-US" sz="2400" dirty="0" smtClean="0"/>
              <a:t>They were priests of priestesses whom spoke with the gods</a:t>
            </a:r>
            <a:endParaRPr lang="en-US" sz="2400" dirty="0"/>
          </a:p>
        </p:txBody>
      </p:sp>
    </p:spTree>
    <p:extLst>
      <p:ext uri="{BB962C8B-B14F-4D97-AF65-F5344CB8AC3E}">
        <p14:creationId xmlns:p14="http://schemas.microsoft.com/office/powerpoint/2010/main" val="72647093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View of Foreigners</a:t>
            </a:r>
            <a:endParaRPr lang="en-US" dirty="0"/>
          </a:p>
        </p:txBody>
      </p:sp>
      <p:sp>
        <p:nvSpPr>
          <p:cNvPr id="3" name="Content Placeholder 2"/>
          <p:cNvSpPr>
            <a:spLocks noGrp="1"/>
          </p:cNvSpPr>
          <p:nvPr>
            <p:ph idx="1"/>
          </p:nvPr>
        </p:nvSpPr>
        <p:spPr/>
        <p:txBody>
          <a:bodyPr/>
          <a:lstStyle/>
          <a:p>
            <a:r>
              <a:rPr lang="en-US" dirty="0" smtClean="0"/>
              <a:t>They came in contact with outside peoples through trade and colonization</a:t>
            </a:r>
          </a:p>
          <a:p>
            <a:r>
              <a:rPr lang="en-US" dirty="0" smtClean="0"/>
              <a:t>People who spoke different languages were called </a:t>
            </a:r>
            <a:r>
              <a:rPr lang="en-US" i="1" dirty="0" err="1" smtClean="0"/>
              <a:t>barbaroi</a:t>
            </a:r>
            <a:endParaRPr lang="en-US" dirty="0"/>
          </a:p>
          <a:p>
            <a:r>
              <a:rPr lang="en-US" dirty="0" smtClean="0"/>
              <a:t>They did not speak Greek and were therefore inferior to Greeks</a:t>
            </a:r>
            <a:endParaRPr lang="en-US" dirty="0"/>
          </a:p>
        </p:txBody>
      </p:sp>
    </p:spTree>
    <p:extLst>
      <p:ext uri="{BB962C8B-B14F-4D97-AF65-F5344CB8AC3E}">
        <p14:creationId xmlns:p14="http://schemas.microsoft.com/office/powerpoint/2010/main" val="343073896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sz="3600" dirty="0" smtClean="0"/>
              <a:t>Compare and contrast the lifestyles of the Spartans and the Athenians</a:t>
            </a:r>
          </a:p>
          <a:p>
            <a:r>
              <a:rPr lang="en-US" sz="3600" dirty="0" smtClean="0"/>
              <a:t>Which lifestyle would you choose for yourself and why?</a:t>
            </a:r>
          </a:p>
        </p:txBody>
      </p:sp>
    </p:spTree>
    <p:extLst>
      <p:ext uri="{BB962C8B-B14F-4D97-AF65-F5344CB8AC3E}">
        <p14:creationId xmlns:p14="http://schemas.microsoft.com/office/powerpoint/2010/main" val="119999990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Conflict in the </a:t>
            </a:r>
            <a:r>
              <a:rPr lang="en-US" smtClean="0"/>
              <a:t>Greek World</a:t>
            </a:r>
            <a:endParaRPr lang="en-US"/>
          </a:p>
        </p:txBody>
      </p:sp>
      <p:sp>
        <p:nvSpPr>
          <p:cNvPr id="5" name="Subtitle 4"/>
          <p:cNvSpPr>
            <a:spLocks noGrp="1"/>
          </p:cNvSpPr>
          <p:nvPr>
            <p:ph type="subTitle" idx="1"/>
          </p:nvPr>
        </p:nvSpPr>
        <p:spPr/>
        <p:txBody>
          <a:bodyPr/>
          <a:lstStyle/>
          <a:p>
            <a:r>
              <a:rPr lang="en-US" dirty="0" smtClean="0"/>
              <a:t>Chapter 4 – Section 3</a:t>
            </a:r>
            <a:endParaRPr lang="en-US" dirty="0"/>
          </a:p>
        </p:txBody>
      </p:sp>
    </p:spTree>
    <p:extLst>
      <p:ext uri="{BB962C8B-B14F-4D97-AF65-F5344CB8AC3E}">
        <p14:creationId xmlns:p14="http://schemas.microsoft.com/office/powerpoint/2010/main" val="2349675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Persian Wars</a:t>
            </a:r>
            <a:endParaRPr lang="en-US" dirty="0"/>
          </a:p>
        </p:txBody>
      </p:sp>
      <p:pic>
        <p:nvPicPr>
          <p:cNvPr id="9" name="Picture Placeholder 8" descr="greek-persian-wars-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 y="1484808"/>
            <a:ext cx="2903804" cy="5373192"/>
          </a:xfrm>
        </p:spPr>
        <p:txBody>
          <a:bodyPr>
            <a:noAutofit/>
          </a:bodyPr>
          <a:lstStyle/>
          <a:p>
            <a:pPr marL="457200" indent="-457200">
              <a:buFont typeface="Arial"/>
              <a:buChar char="•"/>
            </a:pPr>
            <a:r>
              <a:rPr lang="en-US" sz="1900" dirty="0" smtClean="0"/>
              <a:t>Persians conquered a vast land in ancient history</a:t>
            </a:r>
          </a:p>
          <a:p>
            <a:pPr marL="457200" indent="-457200">
              <a:buFont typeface="Arial"/>
              <a:buChar char="•"/>
            </a:pPr>
            <a:r>
              <a:rPr lang="en-US" sz="1900" dirty="0" smtClean="0"/>
              <a:t>Their subjects included the Greek city-state of Ionia in Asia Minor</a:t>
            </a:r>
          </a:p>
          <a:p>
            <a:pPr marL="457200" indent="-457200">
              <a:buFont typeface="Arial"/>
              <a:buChar char="•"/>
            </a:pPr>
            <a:r>
              <a:rPr lang="en-US" sz="1900" dirty="0" smtClean="0"/>
              <a:t>The Ionians however were self-governing</a:t>
            </a:r>
          </a:p>
          <a:p>
            <a:pPr marL="457200" indent="-457200">
              <a:buFont typeface="Arial"/>
              <a:buChar char="•"/>
            </a:pPr>
            <a:r>
              <a:rPr lang="en-US" sz="1900" dirty="0" smtClean="0"/>
              <a:t>499 BCE: they rebelled against the Persians and Athens sent them ships as aid</a:t>
            </a:r>
          </a:p>
          <a:p>
            <a:pPr marL="457200" indent="-457200">
              <a:buFont typeface="Arial"/>
              <a:buChar char="•"/>
            </a:pPr>
            <a:r>
              <a:rPr lang="en-US" sz="1900" dirty="0" smtClean="0"/>
              <a:t>Herodotus: “</a:t>
            </a:r>
            <a:r>
              <a:rPr lang="en-US" sz="1900" i="1" dirty="0" smtClean="0"/>
              <a:t>These ships were the beginning of mischief both to the Greeks and to the barbarians</a:t>
            </a:r>
            <a:r>
              <a:rPr lang="en-US" sz="1900" dirty="0" smtClean="0"/>
              <a:t>”</a:t>
            </a:r>
            <a:endParaRPr lang="en-US" sz="1900" dirty="0"/>
          </a:p>
        </p:txBody>
      </p:sp>
    </p:spTree>
    <p:extLst>
      <p:ext uri="{BB962C8B-B14F-4D97-AF65-F5344CB8AC3E}">
        <p14:creationId xmlns:p14="http://schemas.microsoft.com/office/powerpoint/2010/main" val="2416121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Marathon: Persians Have Arrived</a:t>
            </a:r>
            <a:endParaRPr lang="en-US" dirty="0"/>
          </a:p>
        </p:txBody>
      </p:sp>
      <p:sp>
        <p:nvSpPr>
          <p:cNvPr id="3" name="Content Placeholder 2"/>
          <p:cNvSpPr>
            <a:spLocks noGrp="1"/>
          </p:cNvSpPr>
          <p:nvPr>
            <p:ph sz="half" idx="1"/>
          </p:nvPr>
        </p:nvSpPr>
        <p:spPr>
          <a:xfrm>
            <a:off x="0" y="1503123"/>
            <a:ext cx="4495800" cy="5247974"/>
          </a:xfrm>
        </p:spPr>
        <p:txBody>
          <a:bodyPr>
            <a:normAutofit/>
          </a:bodyPr>
          <a:lstStyle/>
          <a:p>
            <a:r>
              <a:rPr lang="en-US" sz="2400" dirty="0" smtClean="0"/>
              <a:t>The Persians crushed the Ionian rebels</a:t>
            </a:r>
          </a:p>
          <a:p>
            <a:r>
              <a:rPr lang="en-US" sz="2400" dirty="0" smtClean="0"/>
              <a:t>Persian king, </a:t>
            </a:r>
            <a:r>
              <a:rPr lang="en-US" sz="2400" b="1" dirty="0" smtClean="0"/>
              <a:t>Darius I</a:t>
            </a:r>
            <a:r>
              <a:rPr lang="en-US" sz="2400" dirty="0" smtClean="0"/>
              <a:t>, was enraged at the role Athens played during the rebellion</a:t>
            </a:r>
          </a:p>
          <a:p>
            <a:r>
              <a:rPr lang="en-US" sz="2400" dirty="0" smtClean="0"/>
              <a:t>He sends a huge force across the Aegean to punish Athens</a:t>
            </a:r>
          </a:p>
          <a:p>
            <a:r>
              <a:rPr lang="en-US" sz="2400" dirty="0" smtClean="0"/>
              <a:t>They landed near Marathon, north of Athens</a:t>
            </a:r>
          </a:p>
          <a:p>
            <a:r>
              <a:rPr lang="en-US" sz="2400" dirty="0" smtClean="0"/>
              <a:t>Even though the Athenians asked for help from their neighbors, very few arrived</a:t>
            </a:r>
            <a:endParaRPr lang="en-US" sz="2400" dirty="0"/>
          </a:p>
        </p:txBody>
      </p:sp>
      <p:pic>
        <p:nvPicPr>
          <p:cNvPr id="9" name="Content Placeholder 8" descr="battle-of-marathon-1.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21979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Marathon: The Fight Begins</a:t>
            </a:r>
            <a:endParaRPr lang="en-US" dirty="0"/>
          </a:p>
        </p:txBody>
      </p:sp>
      <p:sp>
        <p:nvSpPr>
          <p:cNvPr id="3" name="Content Placeholder 2"/>
          <p:cNvSpPr>
            <a:spLocks noGrp="1"/>
          </p:cNvSpPr>
          <p:nvPr>
            <p:ph idx="1"/>
          </p:nvPr>
        </p:nvSpPr>
        <p:spPr/>
        <p:txBody>
          <a:bodyPr>
            <a:normAutofit/>
          </a:bodyPr>
          <a:lstStyle/>
          <a:p>
            <a:r>
              <a:rPr lang="en-US" sz="2800" dirty="0" smtClean="0"/>
              <a:t>Even though the Persians outnumbered the Athenians, they were still amazed at the number of Greeks present</a:t>
            </a:r>
          </a:p>
          <a:p>
            <a:r>
              <a:rPr lang="en-US" sz="2800" dirty="0" smtClean="0"/>
              <a:t>The Persians rained down on the Athenians with arrows, but the Athenians still broke through</a:t>
            </a:r>
          </a:p>
          <a:p>
            <a:r>
              <a:rPr lang="en-US" sz="2800" dirty="0" smtClean="0"/>
              <a:t>Both sides engaged in hand-to-hand combat finally causing the Persians to retreat</a:t>
            </a:r>
          </a:p>
        </p:txBody>
      </p:sp>
    </p:spTree>
    <p:extLst>
      <p:ext uri="{BB962C8B-B14F-4D97-AF65-F5344CB8AC3E}">
        <p14:creationId xmlns:p14="http://schemas.microsoft.com/office/powerpoint/2010/main" val="3287251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Marathon: Athenian Victory</a:t>
            </a:r>
            <a:endParaRPr lang="en-US" dirty="0"/>
          </a:p>
        </p:txBody>
      </p:sp>
      <p:sp>
        <p:nvSpPr>
          <p:cNvPr id="3" name="Content Placeholder 2"/>
          <p:cNvSpPr>
            <a:spLocks noGrp="1"/>
          </p:cNvSpPr>
          <p:nvPr>
            <p:ph sz="half" idx="1"/>
          </p:nvPr>
        </p:nvSpPr>
        <p:spPr/>
        <p:txBody>
          <a:bodyPr>
            <a:normAutofit fontScale="92500"/>
          </a:bodyPr>
          <a:lstStyle/>
          <a:p>
            <a:r>
              <a:rPr lang="en-US" sz="2800" dirty="0" smtClean="0"/>
              <a:t>Athenians celebrated their victory</a:t>
            </a:r>
          </a:p>
          <a:p>
            <a:r>
              <a:rPr lang="en-US" sz="2800" b="1" dirty="0" smtClean="0"/>
              <a:t>Themistocles </a:t>
            </a:r>
            <a:r>
              <a:rPr lang="en-US" sz="2800" dirty="0" smtClean="0"/>
              <a:t>(Athenian leader) was still wary of this triumph because he knew it was only temporary</a:t>
            </a:r>
          </a:p>
          <a:p>
            <a:r>
              <a:rPr lang="en-US" sz="2800" dirty="0" smtClean="0"/>
              <a:t>He went on to urge the Athenians to build a fleet of warships and prepare other defenses</a:t>
            </a:r>
          </a:p>
        </p:txBody>
      </p:sp>
      <p:pic>
        <p:nvPicPr>
          <p:cNvPr id="5" name="Content Placeholder 4" descr="themistocles.jpg"/>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5782" r="-4732"/>
          <a:stretch/>
        </p:blipFill>
        <p:spPr>
          <a:xfrm>
            <a:off x="4648200" y="1773238"/>
            <a:ext cx="4038600" cy="4624387"/>
          </a:xfrm>
        </p:spPr>
      </p:pic>
    </p:spTree>
    <p:extLst>
      <p:ext uri="{BB962C8B-B14F-4D97-AF65-F5344CB8AC3E}">
        <p14:creationId xmlns:p14="http://schemas.microsoft.com/office/powerpoint/2010/main" val="415196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Success of the Minoans</a:t>
            </a:r>
            <a:endParaRPr lang="en-US" b="0" dirty="0"/>
          </a:p>
        </p:txBody>
      </p:sp>
      <p:sp>
        <p:nvSpPr>
          <p:cNvPr id="3" name="Content Placeholder 2"/>
          <p:cNvSpPr>
            <a:spLocks noGrp="1"/>
          </p:cNvSpPr>
          <p:nvPr>
            <p:ph idx="1"/>
          </p:nvPr>
        </p:nvSpPr>
        <p:spPr/>
        <p:txBody>
          <a:bodyPr>
            <a:normAutofit fontScale="92500" lnSpcReduction="20000"/>
          </a:bodyPr>
          <a:lstStyle/>
          <a:p>
            <a:r>
              <a:rPr lang="en-US" dirty="0" smtClean="0"/>
              <a:t>Their success came from their engaging in trade, not conquest</a:t>
            </a:r>
          </a:p>
          <a:p>
            <a:r>
              <a:rPr lang="en-US" dirty="0" smtClean="0"/>
              <a:t>They set up outposts throughout the Aegean world</a:t>
            </a:r>
          </a:p>
          <a:p>
            <a:r>
              <a:rPr lang="en-US" dirty="0" smtClean="0"/>
              <a:t>They lived on the island of Crete and therefore were able to easily trade with peoples from the Nile Valley and the Middle East</a:t>
            </a:r>
          </a:p>
          <a:p>
            <a:r>
              <a:rPr lang="en-US" dirty="0" smtClean="0"/>
              <a:t>With this transfer of ideas they were able to acquire ideas and technology in writing and architecture that they had adapted to their own culture</a:t>
            </a:r>
            <a:endParaRPr lang="en-US" dirty="0"/>
          </a:p>
        </p:txBody>
      </p:sp>
    </p:spTree>
    <p:extLst>
      <p:ext uri="{BB962C8B-B14F-4D97-AF65-F5344CB8AC3E}">
        <p14:creationId xmlns:p14="http://schemas.microsoft.com/office/powerpoint/2010/main" val="335843204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City-States Unite</a:t>
            </a:r>
            <a:endParaRPr lang="en-US" dirty="0"/>
          </a:p>
        </p:txBody>
      </p:sp>
      <p:sp>
        <p:nvSpPr>
          <p:cNvPr id="3" name="Content Placeholder 2"/>
          <p:cNvSpPr>
            <a:spLocks noGrp="1"/>
          </p:cNvSpPr>
          <p:nvPr>
            <p:ph sz="half" idx="1"/>
          </p:nvPr>
        </p:nvSpPr>
        <p:spPr/>
        <p:txBody>
          <a:bodyPr>
            <a:normAutofit fontScale="92500" lnSpcReduction="10000"/>
          </a:bodyPr>
          <a:lstStyle/>
          <a:p>
            <a:r>
              <a:rPr lang="en-US" sz="2800" dirty="0" smtClean="0"/>
              <a:t>Darius died before he could make a comeback</a:t>
            </a:r>
          </a:p>
          <a:p>
            <a:r>
              <a:rPr lang="en-US" sz="2800" dirty="0" smtClean="0"/>
              <a:t>His son, </a:t>
            </a:r>
            <a:r>
              <a:rPr lang="en-US" sz="2800" b="1" dirty="0" smtClean="0"/>
              <a:t>Xerxes</a:t>
            </a:r>
            <a:r>
              <a:rPr lang="en-US" sz="2800" dirty="0" smtClean="0"/>
              <a:t>, took the throne and sent a much larger force to conquer Greece</a:t>
            </a:r>
          </a:p>
          <a:p>
            <a:r>
              <a:rPr lang="en-US" sz="2800" dirty="0" smtClean="0"/>
              <a:t>At this point, the Athenians were able to convince the Spartans to aid them in the war</a:t>
            </a:r>
          </a:p>
          <a:p>
            <a:r>
              <a:rPr lang="en-US" sz="2800" dirty="0" smtClean="0"/>
              <a:t>They also persuaded other city-states</a:t>
            </a:r>
            <a:endParaRPr lang="en-US" sz="2800" dirty="0"/>
          </a:p>
        </p:txBody>
      </p:sp>
      <p:pic>
        <p:nvPicPr>
          <p:cNvPr id="5" name="Content Placeholder 4" descr="xerxes-I.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32206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Thermopylae</a:t>
            </a:r>
            <a:endParaRPr lang="en-US" dirty="0"/>
          </a:p>
        </p:txBody>
      </p:sp>
      <p:sp>
        <p:nvSpPr>
          <p:cNvPr id="3" name="Content Placeholder 2"/>
          <p:cNvSpPr>
            <a:spLocks noGrp="1"/>
          </p:cNvSpPr>
          <p:nvPr>
            <p:ph sz="half" idx="1"/>
          </p:nvPr>
        </p:nvSpPr>
        <p:spPr/>
        <p:txBody>
          <a:bodyPr>
            <a:normAutofit fontScale="92500" lnSpcReduction="20000"/>
          </a:bodyPr>
          <a:lstStyle/>
          <a:p>
            <a:r>
              <a:rPr lang="en-US" sz="2800" dirty="0" smtClean="0"/>
              <a:t>This time the Persians land in northern Greece</a:t>
            </a:r>
          </a:p>
          <a:p>
            <a:r>
              <a:rPr lang="en-US" sz="2800" dirty="0" smtClean="0"/>
              <a:t>A group of Spartans waited near a narrow mountain pass at </a:t>
            </a:r>
            <a:r>
              <a:rPr lang="en-US" sz="2800" b="1" dirty="0" smtClean="0"/>
              <a:t>Thermopylae</a:t>
            </a:r>
            <a:endParaRPr lang="en-US" sz="2800" b="1" dirty="0"/>
          </a:p>
          <a:p>
            <a:r>
              <a:rPr lang="en-US" sz="2800" dirty="0" smtClean="0"/>
              <a:t>Spartans were lead by their warrior-king </a:t>
            </a:r>
            <a:r>
              <a:rPr lang="en-US" sz="2800" b="1" dirty="0" smtClean="0"/>
              <a:t>Leonidas</a:t>
            </a:r>
            <a:r>
              <a:rPr lang="en-US" sz="2800" dirty="0" smtClean="0"/>
              <a:t> who was very heroic against the Persians</a:t>
            </a:r>
          </a:p>
          <a:p>
            <a:r>
              <a:rPr lang="en-US" sz="2800" dirty="0" smtClean="0"/>
              <a:t>Unfortunately, his troops were defeated</a:t>
            </a:r>
            <a:endParaRPr lang="en-US" sz="2800" dirty="0"/>
          </a:p>
        </p:txBody>
      </p:sp>
      <p:pic>
        <p:nvPicPr>
          <p:cNvPr id="6" name="Content Placeholder 5" descr="thermopylae1.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65234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Defeating the Persians</a:t>
            </a:r>
            <a:endParaRPr lang="en-US" dirty="0"/>
          </a:p>
        </p:txBody>
      </p:sp>
      <p:sp>
        <p:nvSpPr>
          <p:cNvPr id="3" name="Content Placeholder 2"/>
          <p:cNvSpPr>
            <a:spLocks noGrp="1"/>
          </p:cNvSpPr>
          <p:nvPr>
            <p:ph idx="1"/>
          </p:nvPr>
        </p:nvSpPr>
        <p:spPr/>
        <p:txBody>
          <a:bodyPr>
            <a:normAutofit/>
          </a:bodyPr>
          <a:lstStyle/>
          <a:p>
            <a:r>
              <a:rPr lang="en-US" sz="2800" dirty="0" smtClean="0"/>
              <a:t>The Persians marched towards Athens to burn it down but when they arrived, the Athenians had withdrawn to safety</a:t>
            </a:r>
          </a:p>
          <a:p>
            <a:r>
              <a:rPr lang="en-US" sz="2800" dirty="0" smtClean="0"/>
              <a:t>Greeks now turned their attention to building a fleet of ships just like </a:t>
            </a:r>
            <a:r>
              <a:rPr lang="en-US" sz="2800" b="1" dirty="0" smtClean="0"/>
              <a:t>Themistocles</a:t>
            </a:r>
            <a:r>
              <a:rPr lang="en-US" sz="2800" dirty="0" smtClean="0"/>
              <a:t> said to</a:t>
            </a:r>
          </a:p>
          <a:p>
            <a:r>
              <a:rPr lang="en-US" sz="2800" dirty="0" smtClean="0"/>
              <a:t>Athenians built these ships which drove into the Persian boats with underwater battering rams</a:t>
            </a:r>
          </a:p>
          <a:p>
            <a:r>
              <a:rPr lang="en-US" sz="2800" b="1" dirty="0" smtClean="0"/>
              <a:t>Xerxes</a:t>
            </a:r>
            <a:r>
              <a:rPr lang="en-US" sz="2800" dirty="0" smtClean="0"/>
              <a:t> watched helplessly as his fleet sank</a:t>
            </a:r>
            <a:endParaRPr lang="en-US" sz="2800" b="1" dirty="0"/>
          </a:p>
        </p:txBody>
      </p:sp>
    </p:spTree>
    <p:extLst>
      <p:ext uri="{BB962C8B-B14F-4D97-AF65-F5344CB8AC3E}">
        <p14:creationId xmlns:p14="http://schemas.microsoft.com/office/powerpoint/2010/main" val="13599913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Defeating the Persians</a:t>
            </a:r>
            <a:endParaRPr lang="en-US" dirty="0"/>
          </a:p>
        </p:txBody>
      </p:sp>
      <p:sp>
        <p:nvSpPr>
          <p:cNvPr id="3" name="Content Placeholder 2"/>
          <p:cNvSpPr>
            <a:spLocks noGrp="1"/>
          </p:cNvSpPr>
          <p:nvPr>
            <p:ph idx="1"/>
          </p:nvPr>
        </p:nvSpPr>
        <p:spPr/>
        <p:txBody>
          <a:bodyPr>
            <a:normAutofit/>
          </a:bodyPr>
          <a:lstStyle/>
          <a:p>
            <a:r>
              <a:rPr lang="en-US" sz="2800" dirty="0" smtClean="0"/>
              <a:t>A year later, the Greeks were able to defeat the Persians on land, in Asia Minor</a:t>
            </a:r>
          </a:p>
          <a:p>
            <a:r>
              <a:rPr lang="en-US" sz="2800" dirty="0" smtClean="0"/>
              <a:t>It marked the end of the Persian invasions</a:t>
            </a:r>
          </a:p>
          <a:p>
            <a:r>
              <a:rPr lang="en-US" sz="2800" dirty="0" smtClean="0"/>
              <a:t>From that point on, the Greeks were on the offensive</a:t>
            </a:r>
          </a:p>
          <a:p>
            <a:r>
              <a:rPr lang="en-US" sz="2800" dirty="0" smtClean="0"/>
              <a:t>In a moment of unity, the Greek city-states had saved themselves from Persian rule</a:t>
            </a:r>
            <a:endParaRPr lang="en-US" sz="2800" dirty="0"/>
          </a:p>
        </p:txBody>
      </p:sp>
    </p:spTree>
    <p:extLst>
      <p:ext uri="{BB962C8B-B14F-4D97-AF65-F5344CB8AC3E}">
        <p14:creationId xmlns:p14="http://schemas.microsoft.com/office/powerpoint/2010/main" val="3099098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Delian</a:t>
            </a:r>
            <a:r>
              <a:rPr lang="en-US" dirty="0" smtClean="0"/>
              <a:t> League</a:t>
            </a:r>
            <a:endParaRPr lang="en-US" dirty="0"/>
          </a:p>
        </p:txBody>
      </p:sp>
      <p:pic>
        <p:nvPicPr>
          <p:cNvPr id="5" name="Picture Placeholder 4" descr="pelopwarmap.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 y="1386502"/>
            <a:ext cx="2903804" cy="5471498"/>
          </a:xfrm>
        </p:spPr>
        <p:txBody>
          <a:bodyPr>
            <a:noAutofit/>
          </a:bodyPr>
          <a:lstStyle/>
          <a:p>
            <a:pPr marL="457200" indent="-457200">
              <a:buFont typeface="Arial"/>
              <a:buChar char="•"/>
            </a:pPr>
            <a:r>
              <a:rPr lang="en-US" sz="1800" dirty="0" smtClean="0"/>
              <a:t>Their victory increased their sense of uniqueness</a:t>
            </a:r>
          </a:p>
          <a:p>
            <a:pPr marL="457200" indent="-457200">
              <a:buFont typeface="Arial"/>
              <a:buChar char="•"/>
            </a:pPr>
            <a:r>
              <a:rPr lang="en-US" sz="1800" dirty="0" smtClean="0"/>
              <a:t>They felt their gods had protected them</a:t>
            </a:r>
          </a:p>
          <a:p>
            <a:pPr marL="457200" indent="-457200">
              <a:buFont typeface="Arial"/>
              <a:buChar char="•"/>
            </a:pPr>
            <a:r>
              <a:rPr lang="en-US" sz="1800" dirty="0" smtClean="0"/>
              <a:t>Fortunately for the Athenians, they emerged as the most powerful city-state after the war</a:t>
            </a:r>
          </a:p>
          <a:p>
            <a:pPr marL="457200" indent="-457200">
              <a:buFont typeface="Arial"/>
              <a:buChar char="•"/>
            </a:pPr>
            <a:r>
              <a:rPr lang="en-US" sz="1800" dirty="0" smtClean="0"/>
              <a:t>Along with other city-states, they form the </a:t>
            </a:r>
            <a:r>
              <a:rPr lang="en-US" sz="1800" b="1" dirty="0" err="1" smtClean="0"/>
              <a:t>Delian</a:t>
            </a:r>
            <a:r>
              <a:rPr lang="en-US" sz="1800" b="1" dirty="0" smtClean="0"/>
              <a:t> League</a:t>
            </a:r>
            <a:endParaRPr lang="en-US" sz="1800" dirty="0" smtClean="0"/>
          </a:p>
          <a:p>
            <a:pPr marL="457200" indent="-457200">
              <a:buFont typeface="Arial"/>
              <a:buChar char="•"/>
            </a:pPr>
            <a:r>
              <a:rPr lang="en-US" sz="1800" dirty="0" smtClean="0"/>
              <a:t>This was a formal agreement between tow or more nations or powers to cooperate and come to one another’s defense </a:t>
            </a:r>
          </a:p>
        </p:txBody>
      </p:sp>
    </p:spTree>
    <p:extLst>
      <p:ext uri="{BB962C8B-B14F-4D97-AF65-F5344CB8AC3E}">
        <p14:creationId xmlns:p14="http://schemas.microsoft.com/office/powerpoint/2010/main" val="2408096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Delian</a:t>
            </a:r>
            <a:r>
              <a:rPr lang="en-US" dirty="0" smtClean="0"/>
              <a:t> League</a:t>
            </a:r>
            <a:endParaRPr lang="en-US" dirty="0"/>
          </a:p>
        </p:txBody>
      </p:sp>
      <p:sp>
        <p:nvSpPr>
          <p:cNvPr id="3" name="Content Placeholder 2"/>
          <p:cNvSpPr>
            <a:spLocks noGrp="1"/>
          </p:cNvSpPr>
          <p:nvPr>
            <p:ph idx="1"/>
          </p:nvPr>
        </p:nvSpPr>
        <p:spPr/>
        <p:txBody>
          <a:bodyPr>
            <a:normAutofit/>
          </a:bodyPr>
          <a:lstStyle/>
          <a:p>
            <a:r>
              <a:rPr lang="en-US" sz="2800" dirty="0" smtClean="0"/>
              <a:t>Athens dominated the </a:t>
            </a:r>
            <a:r>
              <a:rPr lang="en-US" sz="2800" b="1" dirty="0" err="1" smtClean="0"/>
              <a:t>Delian</a:t>
            </a:r>
            <a:r>
              <a:rPr lang="en-US" sz="2800" b="1" dirty="0" smtClean="0"/>
              <a:t> League</a:t>
            </a:r>
            <a:endParaRPr lang="en-US" sz="2800" dirty="0" smtClean="0"/>
          </a:p>
          <a:p>
            <a:r>
              <a:rPr lang="en-US" sz="2800" dirty="0" smtClean="0"/>
              <a:t>It used its position of leadership to create an empire</a:t>
            </a:r>
          </a:p>
          <a:p>
            <a:r>
              <a:rPr lang="en-US" sz="2800" dirty="0" smtClean="0"/>
              <a:t>The treasury moved from the island of Delos to Athens</a:t>
            </a:r>
          </a:p>
          <a:p>
            <a:r>
              <a:rPr lang="en-US" sz="2800" dirty="0" smtClean="0"/>
              <a:t>Athenians used this money to rebuild its own city</a:t>
            </a:r>
          </a:p>
          <a:p>
            <a:r>
              <a:rPr lang="en-US" sz="2800" dirty="0" smtClean="0"/>
              <a:t>Their allies protested and tried to withdraw</a:t>
            </a:r>
          </a:p>
          <a:p>
            <a:r>
              <a:rPr lang="en-US" sz="2800" dirty="0" smtClean="0"/>
              <a:t>Athens used force to put them in check</a:t>
            </a:r>
            <a:endParaRPr lang="en-US" sz="2800" dirty="0"/>
          </a:p>
        </p:txBody>
      </p:sp>
    </p:spTree>
    <p:extLst>
      <p:ext uri="{BB962C8B-B14F-4D97-AF65-F5344CB8AC3E}">
        <p14:creationId xmlns:p14="http://schemas.microsoft.com/office/powerpoint/2010/main" val="2300401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of Pericles</a:t>
            </a:r>
            <a:endParaRPr lang="en-US" dirty="0"/>
          </a:p>
        </p:txBody>
      </p:sp>
      <p:pic>
        <p:nvPicPr>
          <p:cNvPr id="5" name="Picture Placeholder 4" descr="pericle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164592" y="1728215"/>
            <a:ext cx="2525150" cy="5022881"/>
          </a:xfrm>
        </p:spPr>
        <p:txBody>
          <a:bodyPr>
            <a:noAutofit/>
          </a:bodyPr>
          <a:lstStyle/>
          <a:p>
            <a:pPr marL="285750" indent="-285750">
              <a:buFont typeface="Arial"/>
              <a:buChar char="•"/>
            </a:pPr>
            <a:r>
              <a:rPr lang="en-US" sz="2100" dirty="0" smtClean="0"/>
              <a:t>460 BCE – 429 BCE: </a:t>
            </a:r>
            <a:r>
              <a:rPr lang="en-US" sz="2100" b="1" dirty="0" smtClean="0"/>
              <a:t>Golden Age</a:t>
            </a:r>
            <a:r>
              <a:rPr lang="en-US" sz="2100" dirty="0" smtClean="0"/>
              <a:t> for Athens under </a:t>
            </a:r>
            <a:r>
              <a:rPr lang="en-US" sz="2100" b="1" dirty="0" smtClean="0"/>
              <a:t>Pericles</a:t>
            </a:r>
            <a:endParaRPr lang="en-US" sz="2100" dirty="0" smtClean="0"/>
          </a:p>
          <a:p>
            <a:pPr marL="285750" indent="-285750">
              <a:buFont typeface="Arial"/>
              <a:buChar char="•"/>
            </a:pPr>
            <a:r>
              <a:rPr lang="en-US" sz="2100" dirty="0" smtClean="0"/>
              <a:t>He was a statesmen who was seen as a wise and skillful leader</a:t>
            </a:r>
          </a:p>
          <a:p>
            <a:pPr marL="285750" indent="-285750">
              <a:buFont typeface="Arial"/>
              <a:buChar char="•"/>
            </a:pPr>
            <a:r>
              <a:rPr lang="en-US" sz="2100" dirty="0" smtClean="0"/>
              <a:t>Pericles believed that all citizens, regardless of wealth or social class, should take part in government</a:t>
            </a:r>
          </a:p>
        </p:txBody>
      </p:sp>
    </p:spTree>
    <p:extLst>
      <p:ext uri="{BB962C8B-B14F-4D97-AF65-F5344CB8AC3E}">
        <p14:creationId xmlns:p14="http://schemas.microsoft.com/office/powerpoint/2010/main" val="1913394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Periclean</a:t>
            </a:r>
            <a:r>
              <a:rPr lang="en-US" dirty="0" smtClean="0"/>
              <a:t> Age</a:t>
            </a:r>
            <a:endParaRPr lang="en-US" dirty="0"/>
          </a:p>
        </p:txBody>
      </p:sp>
      <p:sp>
        <p:nvSpPr>
          <p:cNvPr id="3" name="Content Placeholder 2"/>
          <p:cNvSpPr>
            <a:spLocks noGrp="1"/>
          </p:cNvSpPr>
          <p:nvPr>
            <p:ph idx="1"/>
          </p:nvPr>
        </p:nvSpPr>
        <p:spPr/>
        <p:txBody>
          <a:bodyPr/>
          <a:lstStyle/>
          <a:p>
            <a:r>
              <a:rPr lang="en-US" dirty="0" smtClean="0"/>
              <a:t>Pericles helped rebuild the Acropolis which was destroyed by the Persians</a:t>
            </a:r>
          </a:p>
          <a:p>
            <a:r>
              <a:rPr lang="en-US" dirty="0" smtClean="0"/>
              <a:t>He turned Athens into the cultural center of Greece</a:t>
            </a:r>
          </a:p>
          <a:p>
            <a:r>
              <a:rPr lang="en-US" dirty="0" smtClean="0"/>
              <a:t>He encouraged the </a:t>
            </a:r>
            <a:r>
              <a:rPr lang="en-US" dirty="0"/>
              <a:t>arts ~&gt; public festivals, dramatic competitions, and building programs</a:t>
            </a:r>
          </a:p>
          <a:p>
            <a:r>
              <a:rPr lang="en-US" dirty="0"/>
              <a:t>This created jobs for artisans and workers</a:t>
            </a:r>
          </a:p>
          <a:p>
            <a:pPr marL="118872" indent="0">
              <a:buNone/>
            </a:pPr>
            <a:endParaRPr lang="en-US" dirty="0" smtClean="0"/>
          </a:p>
        </p:txBody>
      </p:sp>
    </p:spTree>
    <p:extLst>
      <p:ext uri="{BB962C8B-B14F-4D97-AF65-F5344CB8AC3E}">
        <p14:creationId xmlns:p14="http://schemas.microsoft.com/office/powerpoint/2010/main" val="1262045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Democracy</a:t>
            </a:r>
            <a:endParaRPr lang="en-US" dirty="0"/>
          </a:p>
        </p:txBody>
      </p:sp>
      <p:sp>
        <p:nvSpPr>
          <p:cNvPr id="3" name="Content Placeholder 2"/>
          <p:cNvSpPr>
            <a:spLocks noGrp="1"/>
          </p:cNvSpPr>
          <p:nvPr>
            <p:ph idx="1"/>
          </p:nvPr>
        </p:nvSpPr>
        <p:spPr/>
        <p:txBody>
          <a:bodyPr/>
          <a:lstStyle/>
          <a:p>
            <a:r>
              <a:rPr lang="en-US" dirty="0" err="1" smtClean="0"/>
              <a:t>Periclean</a:t>
            </a:r>
            <a:r>
              <a:rPr lang="en-US" dirty="0" smtClean="0"/>
              <a:t> Athens was a </a:t>
            </a:r>
            <a:r>
              <a:rPr lang="en-US" b="1" dirty="0" smtClean="0"/>
              <a:t>direct democracy</a:t>
            </a:r>
            <a:r>
              <a:rPr lang="en-US" dirty="0" smtClean="0"/>
              <a:t> – citizens take part directly in the day-to-day affairs of government</a:t>
            </a:r>
          </a:p>
          <a:p>
            <a:r>
              <a:rPr lang="en-US" dirty="0" smtClean="0"/>
              <a:t>Before, the assembly met many times a month where the Council of 500 were selected by a lottery and conducted daily government business</a:t>
            </a:r>
            <a:endParaRPr lang="en-US" dirty="0"/>
          </a:p>
        </p:txBody>
      </p:sp>
    </p:spTree>
    <p:extLst>
      <p:ext uri="{BB962C8B-B14F-4D97-AF65-F5344CB8AC3E}">
        <p14:creationId xmlns:p14="http://schemas.microsoft.com/office/powerpoint/2010/main" val="2131329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Democracy</a:t>
            </a:r>
            <a:endParaRPr lang="en-US" dirty="0"/>
          </a:p>
        </p:txBody>
      </p:sp>
      <p:sp>
        <p:nvSpPr>
          <p:cNvPr id="3" name="Content Placeholder 2"/>
          <p:cNvSpPr>
            <a:spLocks noGrp="1"/>
          </p:cNvSpPr>
          <p:nvPr>
            <p:ph idx="1"/>
          </p:nvPr>
        </p:nvSpPr>
        <p:spPr/>
        <p:txBody>
          <a:bodyPr>
            <a:normAutofit/>
          </a:bodyPr>
          <a:lstStyle/>
          <a:p>
            <a:r>
              <a:rPr lang="en-US" sz="2800" dirty="0" smtClean="0"/>
              <a:t>Because of Pericles, Athens began to pay a </a:t>
            </a:r>
            <a:r>
              <a:rPr lang="en-US" sz="2800" b="1" dirty="0" smtClean="0"/>
              <a:t>stipend</a:t>
            </a:r>
            <a:r>
              <a:rPr lang="en-US" sz="2800" dirty="0" smtClean="0"/>
              <a:t> (fixed salary) to men who participated in the Assembly and its governing Council</a:t>
            </a:r>
          </a:p>
          <a:p>
            <a:r>
              <a:rPr lang="en-US" sz="2800" dirty="0" smtClean="0"/>
              <a:t>Furthermore, Athenians served on a </a:t>
            </a:r>
            <a:r>
              <a:rPr lang="en-US" sz="2800" b="1" dirty="0" smtClean="0"/>
              <a:t>jury</a:t>
            </a:r>
            <a:r>
              <a:rPr lang="en-US" sz="2800" dirty="0" smtClean="0"/>
              <a:t> – a panel of citizens who have the authority to make the final judgment in a trial</a:t>
            </a:r>
          </a:p>
          <a:p>
            <a:r>
              <a:rPr lang="en-US" sz="2800" dirty="0" smtClean="0"/>
              <a:t>Citizens could also </a:t>
            </a:r>
            <a:r>
              <a:rPr lang="en-US" sz="2800" b="1" dirty="0" smtClean="0"/>
              <a:t>ostracize</a:t>
            </a:r>
            <a:r>
              <a:rPr lang="en-US" sz="2800" dirty="0" smtClean="0"/>
              <a:t> someone – to vote to banish or send away a public figure who was a threat to the democracy</a:t>
            </a:r>
            <a:r>
              <a:rPr lang="en-US" sz="2800" b="1" dirty="0" smtClean="0"/>
              <a:t> </a:t>
            </a:r>
            <a:endParaRPr lang="en-US" sz="2800" dirty="0" smtClean="0"/>
          </a:p>
        </p:txBody>
      </p:sp>
    </p:spTree>
    <p:extLst>
      <p:ext uri="{BB962C8B-B14F-4D97-AF65-F5344CB8AC3E}">
        <p14:creationId xmlns:p14="http://schemas.microsoft.com/office/powerpoint/2010/main" val="349045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Crete</a:t>
            </a:r>
            <a:endParaRPr lang="en-US" dirty="0"/>
          </a:p>
        </p:txBody>
      </p:sp>
      <p:pic>
        <p:nvPicPr>
          <p:cNvPr id="4" name="Content Placeholder 3" descr="AH1L13map1.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13889" r="-13889"/>
          <a:stretch/>
        </p:blipFill>
        <p:spPr>
          <a:xfrm>
            <a:off x="2903538" y="1484313"/>
            <a:ext cx="6248400" cy="5373687"/>
          </a:xfrm>
        </p:spPr>
      </p:pic>
    </p:spTree>
    <p:extLst>
      <p:ext uri="{BB962C8B-B14F-4D97-AF65-F5344CB8AC3E}">
        <p14:creationId xmlns:p14="http://schemas.microsoft.com/office/powerpoint/2010/main" val="82593855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Peloponnesian War</a:t>
            </a:r>
            <a:endParaRPr lang="en-US" dirty="0"/>
          </a:p>
        </p:txBody>
      </p:sp>
      <p:pic>
        <p:nvPicPr>
          <p:cNvPr id="5" name="Picture Placeholder 4" descr="pelopwarmap.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Content Placeholder 2"/>
          <p:cNvSpPr>
            <a:spLocks noGrp="1"/>
          </p:cNvSpPr>
          <p:nvPr>
            <p:ph type="body" sz="half" idx="2"/>
          </p:nvPr>
        </p:nvSpPr>
        <p:spPr>
          <a:xfrm>
            <a:off x="1" y="1386502"/>
            <a:ext cx="2903804" cy="5471498"/>
          </a:xfrm>
        </p:spPr>
        <p:txBody>
          <a:bodyPr>
            <a:noAutofit/>
          </a:bodyPr>
          <a:lstStyle/>
          <a:p>
            <a:pPr marL="285750" indent="-285750">
              <a:buFont typeface="Arial"/>
              <a:buChar char="•"/>
            </a:pPr>
            <a:r>
              <a:rPr lang="en-US" sz="1600" dirty="0" smtClean="0"/>
              <a:t>Greeks outside of Athens, resented Athenian domination</a:t>
            </a:r>
          </a:p>
          <a:p>
            <a:pPr marL="285750" indent="-285750">
              <a:buFont typeface="Arial"/>
              <a:buChar char="•"/>
            </a:pPr>
            <a:endParaRPr lang="en-US" sz="1600" dirty="0" smtClean="0"/>
          </a:p>
          <a:p>
            <a:pPr marL="285750" indent="-285750">
              <a:buFont typeface="Arial"/>
              <a:buChar char="•"/>
            </a:pPr>
            <a:r>
              <a:rPr lang="en-US" sz="1600" dirty="0" smtClean="0"/>
              <a:t>At this point, Athens and its allies had formed the </a:t>
            </a:r>
            <a:r>
              <a:rPr lang="en-US" sz="1600" dirty="0" err="1" smtClean="0"/>
              <a:t>Delian</a:t>
            </a:r>
            <a:r>
              <a:rPr lang="en-US" sz="1600" dirty="0" smtClean="0"/>
              <a:t> league</a:t>
            </a:r>
          </a:p>
          <a:p>
            <a:pPr marL="285750" indent="-285750">
              <a:buFont typeface="Arial"/>
              <a:buChar char="•"/>
            </a:pPr>
            <a:endParaRPr lang="en-US" sz="1600" dirty="0" smtClean="0"/>
          </a:p>
          <a:p>
            <a:pPr marL="285750" indent="-285750">
              <a:buFont typeface="Arial"/>
              <a:buChar char="•"/>
            </a:pPr>
            <a:r>
              <a:rPr lang="en-US" sz="1600" dirty="0" smtClean="0"/>
              <a:t>Their rivals decided to form their own alliance called the </a:t>
            </a:r>
            <a:r>
              <a:rPr lang="en-US" sz="1600" b="1" dirty="0" smtClean="0"/>
              <a:t>Peloponnesian League</a:t>
            </a:r>
            <a:endParaRPr lang="en-US" sz="1600" dirty="0" smtClean="0"/>
          </a:p>
          <a:p>
            <a:pPr marL="285750" indent="-285750">
              <a:buFont typeface="Arial"/>
              <a:buChar char="•"/>
            </a:pPr>
            <a:r>
              <a:rPr lang="en-US" sz="1600" dirty="0" smtClean="0"/>
              <a:t>It included Sparta and her allies</a:t>
            </a:r>
          </a:p>
          <a:p>
            <a:pPr marL="285750" indent="-285750">
              <a:buFont typeface="Arial"/>
              <a:buChar char="•"/>
            </a:pPr>
            <a:endParaRPr lang="en-US" sz="1600" dirty="0" smtClean="0"/>
          </a:p>
          <a:p>
            <a:pPr marL="285750" indent="-285750">
              <a:buFont typeface="Arial"/>
              <a:buChar char="•"/>
            </a:pPr>
            <a:r>
              <a:rPr lang="en-US" sz="1600" dirty="0" smtClean="0"/>
              <a:t>431 BCE: warfare broke out between Athens &amp; Sparta which was known as the Peloponnesian War &amp; lasted for 27 years</a:t>
            </a:r>
            <a:endParaRPr lang="en-US" sz="1600" dirty="0"/>
          </a:p>
        </p:txBody>
      </p:sp>
    </p:spTree>
    <p:extLst>
      <p:ext uri="{BB962C8B-B14F-4D97-AF65-F5344CB8AC3E}">
        <p14:creationId xmlns:p14="http://schemas.microsoft.com/office/powerpoint/2010/main" val="13965831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 Defeats Athens</a:t>
            </a:r>
            <a:endParaRPr lang="en-US" dirty="0"/>
          </a:p>
        </p:txBody>
      </p:sp>
      <p:sp>
        <p:nvSpPr>
          <p:cNvPr id="3" name="Content Placeholder 2"/>
          <p:cNvSpPr>
            <a:spLocks noGrp="1"/>
          </p:cNvSpPr>
          <p:nvPr>
            <p:ph idx="1"/>
          </p:nvPr>
        </p:nvSpPr>
        <p:spPr/>
        <p:txBody>
          <a:bodyPr/>
          <a:lstStyle/>
          <a:p>
            <a:r>
              <a:rPr lang="en-US" dirty="0" smtClean="0"/>
              <a:t>Athens’ riches and powerful navy could not overcome the Spartans</a:t>
            </a:r>
          </a:p>
          <a:p>
            <a:r>
              <a:rPr lang="en-US" dirty="0" smtClean="0"/>
              <a:t>They faced a geographical disadvantage: Sparta was inland so Athenian ships could not attack them form the coast</a:t>
            </a:r>
          </a:p>
          <a:p>
            <a:r>
              <a:rPr lang="en-US" dirty="0" smtClean="0"/>
              <a:t>Spartans marched north towards the Athenians, leaving their city-state</a:t>
            </a:r>
          </a:p>
        </p:txBody>
      </p:sp>
    </p:spTree>
    <p:extLst>
      <p:ext uri="{BB962C8B-B14F-4D97-AF65-F5344CB8AC3E}">
        <p14:creationId xmlns:p14="http://schemas.microsoft.com/office/powerpoint/2010/main" val="2540425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 Defeats Athens</a:t>
            </a:r>
            <a:endParaRPr lang="en-US" dirty="0"/>
          </a:p>
        </p:txBody>
      </p:sp>
      <p:pic>
        <p:nvPicPr>
          <p:cNvPr id="5" name="Picture Placeholder 4" descr="theplagueofathen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a:xfrm>
            <a:off x="0" y="1484808"/>
            <a:ext cx="2903805" cy="5373192"/>
          </a:xfrm>
        </p:spPr>
        <p:txBody>
          <a:bodyPr>
            <a:noAutofit/>
          </a:bodyPr>
          <a:lstStyle/>
          <a:p>
            <a:pPr marL="171450" indent="-171450">
              <a:buFont typeface="Arial"/>
              <a:buChar char="•"/>
            </a:pPr>
            <a:r>
              <a:rPr lang="en-US" sz="1600" dirty="0"/>
              <a:t>Pericles saw this and ordered people to move inside the city walls of Sparta</a:t>
            </a:r>
          </a:p>
          <a:p>
            <a:pPr marL="171450" indent="-171450">
              <a:buFont typeface="Arial"/>
              <a:buChar char="•"/>
            </a:pPr>
            <a:r>
              <a:rPr lang="en-US" sz="1600" dirty="0" smtClean="0"/>
              <a:t>Overcrowded conditions led to a terrible plague which killed many Athenians, including Pericles</a:t>
            </a:r>
          </a:p>
          <a:p>
            <a:endParaRPr lang="en-US" sz="1600" dirty="0" smtClean="0"/>
          </a:p>
          <a:p>
            <a:pPr marL="118872" algn="ctr"/>
            <a:r>
              <a:rPr lang="en-US" sz="1600" dirty="0" smtClean="0"/>
              <a:t>“</a:t>
            </a:r>
            <a:r>
              <a:rPr lang="en-US" sz="1600" i="1" dirty="0" smtClean="0"/>
              <a:t>As the war dragged on, each side committed savage acts against the other. Sparta even allied itself with Persia, the longtime enemy of the Greeks. Finally, in 404 BCE, with the help of the Persian navy, the Spartans captured Athens. The victors stripped the Athenians of their fleet and empire. However, Sparta rejected calls from its allies to destroy Athens</a:t>
            </a:r>
            <a:r>
              <a:rPr lang="en-US" sz="1600" dirty="0" smtClean="0"/>
              <a:t>”</a:t>
            </a:r>
            <a:endParaRPr lang="en-US" sz="1600" dirty="0"/>
          </a:p>
        </p:txBody>
      </p:sp>
    </p:spTree>
    <p:extLst>
      <p:ext uri="{BB962C8B-B14F-4D97-AF65-F5344CB8AC3E}">
        <p14:creationId xmlns:p14="http://schemas.microsoft.com/office/powerpoint/2010/main" val="41069905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Dominion Declines</a:t>
            </a:r>
            <a:endParaRPr lang="en-US" dirty="0"/>
          </a:p>
        </p:txBody>
      </p:sp>
      <p:sp>
        <p:nvSpPr>
          <p:cNvPr id="3" name="Content Placeholder 2"/>
          <p:cNvSpPr>
            <a:spLocks noGrp="1"/>
          </p:cNvSpPr>
          <p:nvPr>
            <p:ph idx="1"/>
          </p:nvPr>
        </p:nvSpPr>
        <p:spPr/>
        <p:txBody>
          <a:bodyPr>
            <a:normAutofit/>
          </a:bodyPr>
          <a:lstStyle/>
          <a:p>
            <a:r>
              <a:rPr lang="en-US" sz="2800" dirty="0" smtClean="0"/>
              <a:t>The Peloponnesian War ended Athenian domination of the Greek world</a:t>
            </a:r>
          </a:p>
          <a:p>
            <a:r>
              <a:rPr lang="en-US" sz="2800" dirty="0" smtClean="0"/>
              <a:t>The economy eventually revived and Athens remained the cultural center of Greece</a:t>
            </a:r>
          </a:p>
          <a:p>
            <a:r>
              <a:rPr lang="en-US" sz="2800" dirty="0" smtClean="0"/>
              <a:t>As Greeks battled themselves, as new power rose in Macedonia</a:t>
            </a:r>
          </a:p>
          <a:p>
            <a:r>
              <a:rPr lang="en-US" sz="2800" dirty="0" smtClean="0"/>
              <a:t>By 359 </a:t>
            </a:r>
            <a:r>
              <a:rPr lang="en-US" sz="1600" dirty="0" smtClean="0"/>
              <a:t>BCE</a:t>
            </a:r>
            <a:r>
              <a:rPr lang="en-US" sz="2800" dirty="0" smtClean="0"/>
              <a:t>: an ambitious ruler stood up to conquer the warring Greek city-sates</a:t>
            </a:r>
            <a:endParaRPr lang="en-US" sz="2800" dirty="0"/>
          </a:p>
        </p:txBody>
      </p:sp>
    </p:spTree>
    <p:extLst>
      <p:ext uri="{BB962C8B-B14F-4D97-AF65-F5344CB8AC3E}">
        <p14:creationId xmlns:p14="http://schemas.microsoft.com/office/powerpoint/2010/main" val="8168423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Glory That Was Greece</a:t>
            </a:r>
            <a:endParaRPr lang="en-US" dirty="0"/>
          </a:p>
        </p:txBody>
      </p:sp>
      <p:sp>
        <p:nvSpPr>
          <p:cNvPr id="5" name="Subtitle 4"/>
          <p:cNvSpPr>
            <a:spLocks noGrp="1"/>
          </p:cNvSpPr>
          <p:nvPr>
            <p:ph type="subTitle" idx="1"/>
          </p:nvPr>
        </p:nvSpPr>
        <p:spPr/>
        <p:txBody>
          <a:bodyPr/>
          <a:lstStyle/>
          <a:p>
            <a:r>
              <a:rPr lang="en-US" dirty="0" smtClean="0"/>
              <a:t>Chapter 4 – Section 4</a:t>
            </a:r>
            <a:endParaRPr lang="en-US" dirty="0"/>
          </a:p>
        </p:txBody>
      </p:sp>
    </p:spTree>
    <p:extLst>
      <p:ext uri="{BB962C8B-B14F-4D97-AF65-F5344CB8AC3E}">
        <p14:creationId xmlns:p14="http://schemas.microsoft.com/office/powerpoint/2010/main" val="185193352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Philosophers: Lovers of Wisdom</a:t>
            </a:r>
            <a:endParaRPr lang="en-US" sz="2400" dirty="0"/>
          </a:p>
        </p:txBody>
      </p:sp>
      <p:pic>
        <p:nvPicPr>
          <p:cNvPr id="7" name="Picture Placeholder 6" descr="SchoolofAthens.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type="body" sz="half" idx="2"/>
          </p:nvPr>
        </p:nvSpPr>
        <p:spPr/>
        <p:txBody>
          <a:bodyPr>
            <a:noAutofit/>
          </a:bodyPr>
          <a:lstStyle/>
          <a:p>
            <a:pPr marL="285750" indent="-285750">
              <a:buFont typeface="Arial"/>
              <a:buChar char="•"/>
            </a:pPr>
            <a:r>
              <a:rPr lang="en-US" sz="2200" b="1" dirty="0" smtClean="0"/>
              <a:t>Logic</a:t>
            </a:r>
            <a:r>
              <a:rPr lang="en-US" sz="2200" dirty="0" smtClean="0"/>
              <a:t> – rational thinking</a:t>
            </a:r>
          </a:p>
          <a:p>
            <a:pPr marL="285750" indent="-285750">
              <a:buFont typeface="Arial"/>
              <a:buChar char="•"/>
            </a:pPr>
            <a:r>
              <a:rPr lang="en-US" sz="2200" dirty="0" smtClean="0"/>
              <a:t>They believed that through reason and observation they could discover laws that governed the universe</a:t>
            </a:r>
          </a:p>
          <a:p>
            <a:pPr marL="285750" indent="-285750">
              <a:buFont typeface="Arial"/>
              <a:buChar char="•"/>
            </a:pPr>
            <a:r>
              <a:rPr lang="en-US" sz="2200" dirty="0" smtClean="0"/>
              <a:t>Much of modern science traces its roots back to Greece</a:t>
            </a:r>
            <a:endParaRPr lang="en-US" sz="2200" dirty="0"/>
          </a:p>
        </p:txBody>
      </p:sp>
    </p:spTree>
    <p:extLst>
      <p:ext uri="{BB962C8B-B14F-4D97-AF65-F5344CB8AC3E}">
        <p14:creationId xmlns:p14="http://schemas.microsoft.com/office/powerpoint/2010/main" val="37268149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Morality &amp; Ethics</a:t>
            </a:r>
            <a:endParaRPr lang="en-US" dirty="0"/>
          </a:p>
        </p:txBody>
      </p:sp>
      <p:sp>
        <p:nvSpPr>
          <p:cNvPr id="6" name="Content Placeholder 5"/>
          <p:cNvSpPr>
            <a:spLocks noGrp="1"/>
          </p:cNvSpPr>
          <p:nvPr>
            <p:ph idx="1"/>
          </p:nvPr>
        </p:nvSpPr>
        <p:spPr/>
        <p:txBody>
          <a:bodyPr>
            <a:normAutofit lnSpcReduction="10000"/>
          </a:bodyPr>
          <a:lstStyle/>
          <a:p>
            <a:r>
              <a:rPr lang="en-US" dirty="0" smtClean="0"/>
              <a:t>What was the best kind of government? </a:t>
            </a:r>
          </a:p>
          <a:p>
            <a:r>
              <a:rPr lang="en-US" dirty="0" smtClean="0"/>
              <a:t>What standards should rule human behavior?</a:t>
            </a:r>
          </a:p>
          <a:p>
            <a:r>
              <a:rPr lang="en-US" dirty="0" smtClean="0"/>
              <a:t>The development of </a:t>
            </a:r>
            <a:r>
              <a:rPr lang="en-US" b="1" dirty="0" smtClean="0"/>
              <a:t>rhetoric</a:t>
            </a:r>
            <a:r>
              <a:rPr lang="en-US" dirty="0" smtClean="0"/>
              <a:t> – the art of skillful peaking</a:t>
            </a:r>
          </a:p>
          <a:p>
            <a:r>
              <a:rPr lang="en-US" dirty="0" smtClean="0"/>
              <a:t>Use clever and persuasive rhetoric to advance their careers</a:t>
            </a:r>
          </a:p>
          <a:p>
            <a:r>
              <a:rPr lang="en-US" dirty="0" smtClean="0"/>
              <a:t>These ideas were developed by the Sophists who challenged accepted ideas</a:t>
            </a:r>
          </a:p>
          <a:p>
            <a:r>
              <a:rPr lang="en-US" dirty="0" smtClean="0"/>
              <a:t>They were also accused of undermining traditional Greek values</a:t>
            </a:r>
            <a:endParaRPr lang="en-US" dirty="0"/>
          </a:p>
        </p:txBody>
      </p:sp>
    </p:spTree>
    <p:extLst>
      <p:ext uri="{BB962C8B-B14F-4D97-AF65-F5344CB8AC3E}">
        <p14:creationId xmlns:p14="http://schemas.microsoft.com/office/powerpoint/2010/main" val="19594265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Socrates</a:t>
            </a:r>
            <a:endParaRPr lang="en-US" dirty="0"/>
          </a:p>
        </p:txBody>
      </p:sp>
      <p:sp>
        <p:nvSpPr>
          <p:cNvPr id="3" name="Content Placeholder 2"/>
          <p:cNvSpPr>
            <a:spLocks noGrp="1"/>
          </p:cNvSpPr>
          <p:nvPr>
            <p:ph idx="1"/>
          </p:nvPr>
        </p:nvSpPr>
        <p:spPr/>
        <p:txBody>
          <a:bodyPr/>
          <a:lstStyle/>
          <a:p>
            <a:r>
              <a:rPr lang="en-US" dirty="0" smtClean="0"/>
              <a:t>Was a very outspoken Sophist </a:t>
            </a:r>
          </a:p>
          <a:p>
            <a:r>
              <a:rPr lang="en-US" dirty="0" smtClean="0"/>
              <a:t>Much of our understanding about Socrates comes from his student Plato</a:t>
            </a:r>
          </a:p>
          <a:p>
            <a:r>
              <a:rPr lang="en-US" dirty="0" smtClean="0"/>
              <a:t>He didn’t write any books but instead spent time roaming the streets asking people questions about their beliefs</a:t>
            </a:r>
          </a:p>
          <a:p>
            <a:r>
              <a:rPr lang="en-US" dirty="0" smtClean="0"/>
              <a:t>This became to be known as the Socratic method</a:t>
            </a:r>
          </a:p>
        </p:txBody>
      </p:sp>
    </p:spTree>
    <p:extLst>
      <p:ext uri="{BB962C8B-B14F-4D97-AF65-F5344CB8AC3E}">
        <p14:creationId xmlns:p14="http://schemas.microsoft.com/office/powerpoint/2010/main" val="24672538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Socratic Method</a:t>
            </a:r>
            <a:endParaRPr lang="en-US" sz="3600" dirty="0"/>
          </a:p>
        </p:txBody>
      </p:sp>
      <p:pic>
        <p:nvPicPr>
          <p:cNvPr id="7" name="Picture Placeholder 6" descr="socrates_teaching.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t="-11685" b="-11685"/>
          <a:stretch>
            <a:fillRect/>
          </a:stretch>
        </p:blipFill>
        <p:spPr/>
      </p:pic>
      <p:sp>
        <p:nvSpPr>
          <p:cNvPr id="3" name="Content Placeholder 2"/>
          <p:cNvSpPr>
            <a:spLocks noGrp="1"/>
          </p:cNvSpPr>
          <p:nvPr>
            <p:ph type="body" sz="half" idx="2"/>
          </p:nvPr>
        </p:nvSpPr>
        <p:spPr/>
        <p:txBody>
          <a:bodyPr>
            <a:noAutofit/>
          </a:bodyPr>
          <a:lstStyle/>
          <a:p>
            <a:pPr marL="285750" indent="-285750">
              <a:buFont typeface="Arial"/>
              <a:buChar char="•"/>
            </a:pPr>
            <a:r>
              <a:rPr lang="en-US" sz="1800" dirty="0" smtClean="0"/>
              <a:t>Pose a series of questions to a person</a:t>
            </a:r>
          </a:p>
          <a:p>
            <a:pPr marL="285750" indent="-285750">
              <a:buFont typeface="Arial"/>
              <a:buChar char="•"/>
            </a:pPr>
            <a:r>
              <a:rPr lang="en-US" sz="1800" dirty="0" smtClean="0"/>
              <a:t>Then challenge them to examine the implications of their answers</a:t>
            </a:r>
          </a:p>
          <a:p>
            <a:pPr marL="285750" indent="-285750">
              <a:buFont typeface="Arial"/>
              <a:buChar char="•"/>
            </a:pPr>
            <a:r>
              <a:rPr lang="en-US" sz="1800" dirty="0" smtClean="0"/>
              <a:t>This was a way to help others seek truth and self-knowledge</a:t>
            </a:r>
          </a:p>
          <a:p>
            <a:pPr marL="285750" indent="-285750">
              <a:buFont typeface="Arial"/>
              <a:buChar char="•"/>
            </a:pPr>
            <a:r>
              <a:rPr lang="en-US" sz="1800" dirty="0" smtClean="0"/>
              <a:t>To many Athenians this kind of questioning was a threat to the accepted values and traditions</a:t>
            </a:r>
            <a:endParaRPr lang="en-US" sz="1800" dirty="0"/>
          </a:p>
        </p:txBody>
      </p:sp>
    </p:spTree>
    <p:extLst>
      <p:ext uri="{BB962C8B-B14F-4D97-AF65-F5344CB8AC3E}">
        <p14:creationId xmlns:p14="http://schemas.microsoft.com/office/powerpoint/2010/main" val="30199580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Socrates</a:t>
            </a:r>
            <a:endParaRPr lang="en-US" dirty="0"/>
          </a:p>
        </p:txBody>
      </p:sp>
      <p:sp>
        <p:nvSpPr>
          <p:cNvPr id="6" name="Content Placeholder 5"/>
          <p:cNvSpPr>
            <a:spLocks noGrp="1"/>
          </p:cNvSpPr>
          <p:nvPr>
            <p:ph idx="1"/>
          </p:nvPr>
        </p:nvSpPr>
        <p:spPr/>
        <p:txBody>
          <a:bodyPr/>
          <a:lstStyle/>
          <a:p>
            <a:r>
              <a:rPr lang="en-US" dirty="0" smtClean="0"/>
              <a:t>At age 70 he was put on trial for corrupting the city’s youth and failing to respect the gods</a:t>
            </a:r>
          </a:p>
          <a:p>
            <a:r>
              <a:rPr lang="en-US" dirty="0" smtClean="0"/>
              <a:t>In front of 501 citizens Socrates gave  a calm and reasoned defense</a:t>
            </a:r>
          </a:p>
          <a:p>
            <a:r>
              <a:rPr lang="en-US" dirty="0" smtClean="0"/>
              <a:t>He was condemned anyways</a:t>
            </a:r>
          </a:p>
          <a:p>
            <a:r>
              <a:rPr lang="en-US" dirty="0" smtClean="0"/>
              <a:t>Being that he was loyal to Athenian law he accepted the death penalty by drinking a cup of hemlock (a poison)</a:t>
            </a:r>
            <a:endParaRPr lang="en-US" dirty="0"/>
          </a:p>
        </p:txBody>
      </p:sp>
    </p:spTree>
    <p:extLst>
      <p:ext uri="{BB962C8B-B14F-4D97-AF65-F5344CB8AC3E}">
        <p14:creationId xmlns:p14="http://schemas.microsoft.com/office/powerpoint/2010/main" val="96083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1265</TotalTime>
  <Words>5852</Words>
  <Application>Microsoft Macintosh PowerPoint</Application>
  <PresentationFormat>On-screen Show (4:3)</PresentationFormat>
  <Paragraphs>615</Paragraphs>
  <Slides>147</Slides>
  <Notes>1</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Module</vt:lpstr>
      <vt:lpstr>ANCIENT GREECE: 1750 BC – 133 BC  </vt:lpstr>
      <vt:lpstr>Early People of the Aegean</vt:lpstr>
      <vt:lpstr>Location of Greece</vt:lpstr>
      <vt:lpstr>Europe &amp; Zeus</vt:lpstr>
      <vt:lpstr>Early People of the Aegean </vt:lpstr>
      <vt:lpstr>Minoans</vt:lpstr>
      <vt:lpstr>King Minos</vt:lpstr>
      <vt:lpstr>Success of the Minoans</vt:lpstr>
      <vt:lpstr>Crete</vt:lpstr>
      <vt:lpstr>The Aegean World</vt:lpstr>
      <vt:lpstr>Art at Knossos</vt:lpstr>
      <vt:lpstr>Art at Knossos Cont’d</vt:lpstr>
      <vt:lpstr>WALLS OF THE PALACE</vt:lpstr>
      <vt:lpstr>Walls of the Palace</vt:lpstr>
      <vt:lpstr>Walls of the Palace</vt:lpstr>
      <vt:lpstr>Disappearance of Minoa</vt:lpstr>
      <vt:lpstr>Destruction of Minoa</vt:lpstr>
      <vt:lpstr>PowerPoint Presentation</vt:lpstr>
      <vt:lpstr>Mycenae</vt:lpstr>
      <vt:lpstr>Mycenaean World</vt:lpstr>
      <vt:lpstr>Mycenaean Trade</vt:lpstr>
      <vt:lpstr>Mediterranean World</vt:lpstr>
      <vt:lpstr>Life &amp; Structure</vt:lpstr>
      <vt:lpstr>Troy</vt:lpstr>
      <vt:lpstr>Trojans &amp; Mycenaeans</vt:lpstr>
      <vt:lpstr>Trojan War</vt:lpstr>
      <vt:lpstr>Trojan War</vt:lpstr>
      <vt:lpstr>Homer &amp; the Greek Legends</vt:lpstr>
      <vt:lpstr>The Iliad</vt:lpstr>
      <vt:lpstr>The Odyssey</vt:lpstr>
      <vt:lpstr>Looking Ahead</vt:lpstr>
      <vt:lpstr>Rise of the Greek City-States</vt:lpstr>
      <vt:lpstr>The Development</vt:lpstr>
      <vt:lpstr>Geography</vt:lpstr>
      <vt:lpstr>Geography</vt:lpstr>
      <vt:lpstr>Geography</vt:lpstr>
      <vt:lpstr>Government</vt:lpstr>
      <vt:lpstr>City-States</vt:lpstr>
      <vt:lpstr>The Marketplace</vt:lpstr>
      <vt:lpstr>Types of Government</vt:lpstr>
      <vt:lpstr>Type of Government</vt:lpstr>
      <vt:lpstr>Types of Government</vt:lpstr>
      <vt:lpstr>Warfare</vt:lpstr>
      <vt:lpstr>Phalanx</vt:lpstr>
      <vt:lpstr>Results of the Military</vt:lpstr>
      <vt:lpstr>Sparta &amp; Athens</vt:lpstr>
      <vt:lpstr>Sparta: The Warrior State</vt:lpstr>
      <vt:lpstr>Spartan Life </vt:lpstr>
      <vt:lpstr>Spartan Life</vt:lpstr>
      <vt:lpstr>Spartan Life</vt:lpstr>
      <vt:lpstr>Spartan Family</vt:lpstr>
      <vt:lpstr>Spartan Women</vt:lpstr>
      <vt:lpstr>Spartan Mother &amp; Son</vt:lpstr>
      <vt:lpstr>Lone Sparta</vt:lpstr>
      <vt:lpstr>Athens </vt:lpstr>
      <vt:lpstr>Change in Athens</vt:lpstr>
      <vt:lpstr>Government Reforms</vt:lpstr>
      <vt:lpstr>Economic Reforms</vt:lpstr>
      <vt:lpstr>Citizens Share Power &amp; Wealth</vt:lpstr>
      <vt:lpstr>Citizens Share Power &amp; Wealth</vt:lpstr>
      <vt:lpstr>A Limited Democracy</vt:lpstr>
      <vt:lpstr>Women in Athens</vt:lpstr>
      <vt:lpstr>Women in Athens</vt:lpstr>
      <vt:lpstr>Educating the Youth</vt:lpstr>
      <vt:lpstr>Forces for Unity</vt:lpstr>
      <vt:lpstr>Religion </vt:lpstr>
      <vt:lpstr>Religion </vt:lpstr>
      <vt:lpstr>Religion </vt:lpstr>
      <vt:lpstr>Religion </vt:lpstr>
      <vt:lpstr>Religion </vt:lpstr>
      <vt:lpstr>Religion </vt:lpstr>
      <vt:lpstr>Religion </vt:lpstr>
      <vt:lpstr>Greek View of Foreigners</vt:lpstr>
      <vt:lpstr>Homework</vt:lpstr>
      <vt:lpstr>Conflict in the Greek World</vt:lpstr>
      <vt:lpstr>The Persian Wars</vt:lpstr>
      <vt:lpstr>Marathon: Persians Have Arrived</vt:lpstr>
      <vt:lpstr>Marathon: The Fight Begins</vt:lpstr>
      <vt:lpstr>Marathon: Athenian Victory</vt:lpstr>
      <vt:lpstr>Greek City-States Unite</vt:lpstr>
      <vt:lpstr>Battle of Thermopylae</vt:lpstr>
      <vt:lpstr>Defeating the Persians</vt:lpstr>
      <vt:lpstr>Defeating the Persians</vt:lpstr>
      <vt:lpstr>The Delian League</vt:lpstr>
      <vt:lpstr>Delian League</vt:lpstr>
      <vt:lpstr>Age of Pericles</vt:lpstr>
      <vt:lpstr>Periclean Age</vt:lpstr>
      <vt:lpstr>Direct Democracy</vt:lpstr>
      <vt:lpstr>Direct Democracy</vt:lpstr>
      <vt:lpstr>The Peloponnesian War</vt:lpstr>
      <vt:lpstr>Sparta Defeats Athens</vt:lpstr>
      <vt:lpstr>Sparta Defeats Athens</vt:lpstr>
      <vt:lpstr>Greek Dominion Declines</vt:lpstr>
      <vt:lpstr>The Glory That Was Greece</vt:lpstr>
      <vt:lpstr>Philosophers: Lovers of Wisdom</vt:lpstr>
      <vt:lpstr>Morality &amp; Ethics</vt:lpstr>
      <vt:lpstr>Socrates</vt:lpstr>
      <vt:lpstr>Socratic Method</vt:lpstr>
      <vt:lpstr>Socrates</vt:lpstr>
      <vt:lpstr>Plato</vt:lpstr>
      <vt:lpstr>Plato’s: The Republic</vt:lpstr>
      <vt:lpstr>Plato’s 3 Classes</vt:lpstr>
      <vt:lpstr>Aristotle</vt:lpstr>
      <vt:lpstr>The Golden Mean</vt:lpstr>
      <vt:lpstr>Idealism: Art &amp; Architecture</vt:lpstr>
      <vt:lpstr>Parthenon</vt:lpstr>
      <vt:lpstr>Artists &amp; Their Craft</vt:lpstr>
      <vt:lpstr>Statues</vt:lpstr>
      <vt:lpstr>Greek Literature</vt:lpstr>
      <vt:lpstr>Drama</vt:lpstr>
      <vt:lpstr>Greek Theatre</vt:lpstr>
      <vt:lpstr>Greek Theatre</vt:lpstr>
      <vt:lpstr>Greek Theatre</vt:lpstr>
      <vt:lpstr>Drama: Tragedies</vt:lpstr>
      <vt:lpstr>The Three Playwrights</vt:lpstr>
      <vt:lpstr>Drama: Comedy</vt:lpstr>
      <vt:lpstr>Recording of Events: History</vt:lpstr>
      <vt:lpstr>Herodotus</vt:lpstr>
      <vt:lpstr>Thucydides</vt:lpstr>
      <vt:lpstr>Alexander and the  Hellenistic Age</vt:lpstr>
      <vt:lpstr>The Kingdom of Macedonia</vt:lpstr>
      <vt:lpstr>King Philip II Conquers Greece</vt:lpstr>
      <vt:lpstr>King Philip II Conquers Greece</vt:lpstr>
      <vt:lpstr>King Philip II</vt:lpstr>
      <vt:lpstr>Alexander Assumes the Throne</vt:lpstr>
      <vt:lpstr>Alexander Conquers Persia</vt:lpstr>
      <vt:lpstr>Alexander Turns Towards Babylon</vt:lpstr>
      <vt:lpstr>Alexander Looks to India</vt:lpstr>
      <vt:lpstr>The Greeks Fight Troops Mounted on Elephants</vt:lpstr>
      <vt:lpstr>The Battle Against India</vt:lpstr>
      <vt:lpstr>Alexander’s Fate</vt:lpstr>
      <vt:lpstr>Aftermath</vt:lpstr>
      <vt:lpstr>Legacy of Alexander</vt:lpstr>
      <vt:lpstr>Cultures Combine</vt:lpstr>
      <vt:lpstr>Cultures Combine </vt:lpstr>
      <vt:lpstr>Alexandria: The Cultural Capital</vt:lpstr>
      <vt:lpstr>Museum at Alexandria</vt:lpstr>
      <vt:lpstr>New Roles for Women </vt:lpstr>
      <vt:lpstr>Hellenistic Arts &amp; Sciences: Philosophies</vt:lpstr>
      <vt:lpstr>Hellenistic Arts &amp; Sciences: Philosophies</vt:lpstr>
      <vt:lpstr>Hellenistic Arts &amp; Sciences: Math &amp; Astronomy</vt:lpstr>
      <vt:lpstr>Hellenistic Arts &amp; Sciences: Math &amp; Astronomy</vt:lpstr>
      <vt:lpstr>Hellenistic Arts &amp; Sciences: Math &amp; Astronomy</vt:lpstr>
      <vt:lpstr>Hellenistic Arts &amp; Sciences: Math &amp; Astronomy</vt:lpstr>
      <vt:lpstr>Hellenistic Arts &amp; Sciences: Math &amp; Astronomy</vt:lpstr>
      <vt:lpstr>Hellenistic Arts &amp; Sciences: Math &amp; Astronomy</vt:lpstr>
      <vt:lpstr>Hellenistic Arts &amp; Sciences: Math &amp; Astronomy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Jeton Amiti</dc:creator>
  <cp:lastModifiedBy>Jeton Amiti</cp:lastModifiedBy>
  <cp:revision>77</cp:revision>
  <dcterms:created xsi:type="dcterms:W3CDTF">2012-12-20T15:04:52Z</dcterms:created>
  <dcterms:modified xsi:type="dcterms:W3CDTF">2014-09-30T16:47:19Z</dcterms:modified>
</cp:coreProperties>
</file>