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7" r:id="rId54"/>
    <p:sldId id="309" r:id="rId55"/>
    <p:sldId id="310" r:id="rId56"/>
    <p:sldId id="311" r:id="rId57"/>
    <p:sldId id="312" r:id="rId58"/>
    <p:sldId id="314" r:id="rId59"/>
    <p:sldId id="313" r:id="rId60"/>
    <p:sldId id="315" r:id="rId61"/>
    <p:sldId id="316" r:id="rId62"/>
    <p:sldId id="317" r:id="rId63"/>
    <p:sldId id="318" r:id="rId64"/>
    <p:sldId id="328" r:id="rId65"/>
    <p:sldId id="319" r:id="rId66"/>
    <p:sldId id="320" r:id="rId67"/>
    <p:sldId id="322" r:id="rId68"/>
    <p:sldId id="323" r:id="rId69"/>
    <p:sldId id="324" r:id="rId70"/>
    <p:sldId id="325" r:id="rId71"/>
    <p:sldId id="326" r:id="rId72"/>
    <p:sldId id="327" r:id="rId73"/>
    <p:sldId id="329" r:id="rId74"/>
    <p:sldId id="330" r:id="rId75"/>
    <p:sldId id="331" r:id="rId76"/>
    <p:sldId id="332" r:id="rId77"/>
    <p:sldId id="333" r:id="rId78"/>
    <p:sldId id="334" r:id="rId79"/>
    <p:sldId id="336" r:id="rId80"/>
    <p:sldId id="335"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70" r:id="rId103"/>
    <p:sldId id="358" r:id="rId104"/>
    <p:sldId id="359" r:id="rId105"/>
    <p:sldId id="360" r:id="rId106"/>
    <p:sldId id="361" r:id="rId107"/>
    <p:sldId id="363" r:id="rId108"/>
    <p:sldId id="364" r:id="rId109"/>
    <p:sldId id="365" r:id="rId110"/>
    <p:sldId id="366" r:id="rId111"/>
    <p:sldId id="367" r:id="rId112"/>
    <p:sldId id="368" r:id="rId113"/>
    <p:sldId id="369" r:id="rId114"/>
    <p:sldId id="362"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894" autoAdjust="0"/>
  </p:normalViewPr>
  <p:slideViewPr>
    <p:cSldViewPr snapToGrid="0" snapToObjects="1">
      <p:cViewPr varScale="1">
        <p:scale>
          <a:sx n="87" d="100"/>
          <a:sy n="87" d="100"/>
        </p:scale>
        <p:origin x="-6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printerSettings" Target="printerSettings/printerSettings1.bin"/><Relationship Id="rId135" Type="http://schemas.openxmlformats.org/officeDocument/2006/relationships/presProps" Target="presProps.xml"/><Relationship Id="rId136" Type="http://schemas.openxmlformats.org/officeDocument/2006/relationships/viewProps" Target="viewProps.xml"/><Relationship Id="rId137" Type="http://schemas.openxmlformats.org/officeDocument/2006/relationships/theme" Target="theme/theme1.xml"/><Relationship Id="rId13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10/8/14</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10/8/14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4.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5.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gi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8.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Unit 1</a:t>
            </a:r>
            <a:endParaRPr lang="en-US" dirty="0"/>
          </a:p>
        </p:txBody>
      </p:sp>
      <p:sp>
        <p:nvSpPr>
          <p:cNvPr id="3" name="Title 2"/>
          <p:cNvSpPr>
            <a:spLocks noGrp="1"/>
          </p:cNvSpPr>
          <p:nvPr>
            <p:ph type="ctrTitle"/>
          </p:nvPr>
        </p:nvSpPr>
        <p:spPr/>
        <p:txBody>
          <a:bodyPr/>
          <a:lstStyle/>
          <a:p>
            <a:r>
              <a:rPr lang="en-US" dirty="0" smtClean="0"/>
              <a:t>Three Worlds Meet</a:t>
            </a:r>
            <a:endParaRPr lang="en-US" dirty="0"/>
          </a:p>
        </p:txBody>
      </p:sp>
    </p:spTree>
    <p:extLst>
      <p:ext uri="{BB962C8B-B14F-4D97-AF65-F5344CB8AC3E}">
        <p14:creationId xmlns:p14="http://schemas.microsoft.com/office/powerpoint/2010/main" val="121511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Maya</a:t>
            </a:r>
            <a:endParaRPr lang="en-US" dirty="0"/>
          </a:p>
        </p:txBody>
      </p:sp>
      <p:pic>
        <p:nvPicPr>
          <p:cNvPr id="8" name="Picture Placeholder 7" descr="maya_map.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rmAutofit/>
          </a:bodyPr>
          <a:lstStyle/>
          <a:p>
            <a:pPr marL="285750" indent="-285750">
              <a:buFont typeface="Arial"/>
              <a:buChar char="•"/>
            </a:pPr>
            <a:r>
              <a:rPr lang="en-US" dirty="0" smtClean="0"/>
              <a:t>The Maya emerged around 200AD in the Yucatan peninsula and expanded in present-day Central America and southern Mexico</a:t>
            </a:r>
          </a:p>
        </p:txBody>
      </p:sp>
    </p:spTree>
    <p:extLst>
      <p:ext uri="{BB962C8B-B14F-4D97-AF65-F5344CB8AC3E}">
        <p14:creationId xmlns:p14="http://schemas.microsoft.com/office/powerpoint/2010/main" val="4930954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Contrary to popular belief, Christopher Columbus was not the first European to set foot in the Americas</a:t>
            </a:r>
          </a:p>
          <a:p>
            <a:r>
              <a:rPr lang="en-US" b="1" dirty="0" smtClean="0"/>
              <a:t>Vikings</a:t>
            </a:r>
            <a:r>
              <a:rPr lang="en-US" dirty="0" smtClean="0"/>
              <a:t> (people who came from Scandinavia) were a Norse group who made it here long before</a:t>
            </a:r>
          </a:p>
          <a:p>
            <a:r>
              <a:rPr lang="en-US" dirty="0" smtClean="0"/>
              <a:t>Late 700s: </a:t>
            </a:r>
            <a:r>
              <a:rPr lang="en-US" b="1" dirty="0" smtClean="0"/>
              <a:t>longboats</a:t>
            </a:r>
            <a:r>
              <a:rPr lang="en-US" dirty="0" smtClean="0"/>
              <a:t> (Viking ships) ventured outward from their Norse homeland</a:t>
            </a:r>
          </a:p>
          <a:p>
            <a:r>
              <a:rPr lang="en-US" dirty="0" smtClean="0"/>
              <a:t>Most of the Vikings headed south where they traded with other people, even invading them</a:t>
            </a:r>
          </a:p>
          <a:p>
            <a:r>
              <a:rPr lang="en-US" dirty="0" smtClean="0"/>
              <a:t>Others crossed the Atlantic Ocean</a:t>
            </a:r>
            <a:endParaRPr lang="en-US" dirty="0"/>
          </a:p>
        </p:txBody>
      </p:sp>
      <p:sp>
        <p:nvSpPr>
          <p:cNvPr id="3" name="Title 2"/>
          <p:cNvSpPr>
            <a:spLocks noGrp="1"/>
          </p:cNvSpPr>
          <p:nvPr>
            <p:ph type="title"/>
          </p:nvPr>
        </p:nvSpPr>
        <p:spPr/>
        <p:txBody>
          <a:bodyPr/>
          <a:lstStyle/>
          <a:p>
            <a:r>
              <a:rPr lang="en-US" dirty="0" smtClean="0"/>
              <a:t>Vikings Arrive in America</a:t>
            </a:r>
            <a:endParaRPr lang="en-US" dirty="0"/>
          </a:p>
        </p:txBody>
      </p:sp>
    </p:spTree>
    <p:extLst>
      <p:ext uri="{BB962C8B-B14F-4D97-AF65-F5344CB8AC3E}">
        <p14:creationId xmlns:p14="http://schemas.microsoft.com/office/powerpoint/2010/main" val="7890614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Sometime around 1000 BCE: </a:t>
            </a:r>
            <a:r>
              <a:rPr lang="en-US" b="1" dirty="0" smtClean="0"/>
              <a:t>Leif Ericsson </a:t>
            </a:r>
            <a:r>
              <a:rPr lang="en-US" dirty="0" smtClean="0"/>
              <a:t>and 35 men landed in Newfoundland</a:t>
            </a:r>
          </a:p>
          <a:p>
            <a:r>
              <a:rPr lang="en-US" dirty="0" smtClean="0"/>
              <a:t>They tried to set up colonies there but they failed for a few reasons</a:t>
            </a:r>
          </a:p>
          <a:p>
            <a:r>
              <a:rPr lang="en-US" dirty="0" smtClean="0"/>
              <a:t>The Native Americans opposed them</a:t>
            </a:r>
          </a:p>
          <a:p>
            <a:r>
              <a:rPr lang="en-US" dirty="0" smtClean="0"/>
              <a:t>Vikings at this time did not have better weapons than the Natives</a:t>
            </a:r>
          </a:p>
          <a:p>
            <a:r>
              <a:rPr lang="en-US" dirty="0" smtClean="0"/>
              <a:t>Europeans in later years will arrive with weapons of gunpowder</a:t>
            </a:r>
            <a:endParaRPr lang="en-US" dirty="0"/>
          </a:p>
        </p:txBody>
      </p:sp>
      <p:sp>
        <p:nvSpPr>
          <p:cNvPr id="3" name="Title 2"/>
          <p:cNvSpPr>
            <a:spLocks noGrp="1"/>
          </p:cNvSpPr>
          <p:nvPr>
            <p:ph type="title"/>
          </p:nvPr>
        </p:nvSpPr>
        <p:spPr/>
        <p:txBody>
          <a:bodyPr/>
          <a:lstStyle/>
          <a:p>
            <a:r>
              <a:rPr lang="en-US" dirty="0" smtClean="0"/>
              <a:t>Vikings Arrive in America</a:t>
            </a:r>
            <a:endParaRPr lang="en-US" dirty="0"/>
          </a:p>
        </p:txBody>
      </p:sp>
    </p:spTree>
    <p:extLst>
      <p:ext uri="{BB962C8B-B14F-4D97-AF65-F5344CB8AC3E}">
        <p14:creationId xmlns:p14="http://schemas.microsoft.com/office/powerpoint/2010/main" val="3871698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ap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9" name="Title 8"/>
          <p:cNvSpPr>
            <a:spLocks noGrp="1"/>
          </p:cNvSpPr>
          <p:nvPr>
            <p:ph type="title"/>
          </p:nvPr>
        </p:nvSpPr>
        <p:spPr/>
        <p:txBody>
          <a:bodyPr/>
          <a:lstStyle/>
          <a:p>
            <a:r>
              <a:rPr lang="en-US" dirty="0" smtClean="0"/>
              <a:t>Leif Ericson</a:t>
            </a:r>
            <a:endParaRPr lang="en-US" dirty="0"/>
          </a:p>
        </p:txBody>
      </p:sp>
    </p:spTree>
    <p:extLst>
      <p:ext uri="{BB962C8B-B14F-4D97-AF65-F5344CB8AC3E}">
        <p14:creationId xmlns:p14="http://schemas.microsoft.com/office/powerpoint/2010/main" val="13078366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Renaissance renewed the European interest in America</a:t>
            </a:r>
          </a:p>
          <a:p>
            <a:r>
              <a:rPr lang="en-US" dirty="0" smtClean="0"/>
              <a:t>Many European states were eager to find a water route to Asia</a:t>
            </a:r>
          </a:p>
          <a:p>
            <a:r>
              <a:rPr lang="en-US" b="1" dirty="0" smtClean="0"/>
              <a:t>Christopher Columbus</a:t>
            </a:r>
            <a:r>
              <a:rPr lang="en-US" dirty="0" smtClean="0"/>
              <a:t>, an Italian explorer, was sent on a mission by the king and queen of Spain to find this water route</a:t>
            </a:r>
            <a:endParaRPr lang="en-US" b="1" dirty="0" smtClean="0"/>
          </a:p>
        </p:txBody>
      </p:sp>
      <p:sp>
        <p:nvSpPr>
          <p:cNvPr id="3" name="Title 2"/>
          <p:cNvSpPr>
            <a:spLocks noGrp="1"/>
          </p:cNvSpPr>
          <p:nvPr>
            <p:ph type="title"/>
          </p:nvPr>
        </p:nvSpPr>
        <p:spPr/>
        <p:txBody>
          <a:bodyPr/>
          <a:lstStyle/>
          <a:p>
            <a:r>
              <a:rPr lang="en-US" dirty="0" smtClean="0"/>
              <a:t>Spain Sends Columbus West</a:t>
            </a:r>
            <a:endParaRPr lang="en-US" dirty="0"/>
          </a:p>
        </p:txBody>
      </p:sp>
    </p:spTree>
    <p:extLst>
      <p:ext uri="{BB962C8B-B14F-4D97-AF65-F5344CB8AC3E}">
        <p14:creationId xmlns:p14="http://schemas.microsoft.com/office/powerpoint/2010/main" val="1248756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Around the 1400s the only labeled bodies of land on all maps were that of Africa, Europe, the Middle East, and Asia</a:t>
            </a:r>
          </a:p>
          <a:p>
            <a:r>
              <a:rPr lang="en-US" dirty="0" smtClean="0"/>
              <a:t>Then a book appeared that would revolutionize European exploration</a:t>
            </a:r>
          </a:p>
          <a:p>
            <a:r>
              <a:rPr lang="en-US" dirty="0" smtClean="0"/>
              <a:t>12 centuries earlier, a Greek-educated Egyptian geographer/astronomer </a:t>
            </a:r>
            <a:r>
              <a:rPr lang="en-US" b="1" dirty="0" smtClean="0"/>
              <a:t>Claudius Ptolemy</a:t>
            </a:r>
            <a:r>
              <a:rPr lang="en-US" dirty="0" smtClean="0"/>
              <a:t> had drawn maps of a round world</a:t>
            </a:r>
          </a:p>
          <a:p>
            <a:r>
              <a:rPr lang="en-US" dirty="0" smtClean="0"/>
              <a:t>It was complete with 360 lines of longitude</a:t>
            </a:r>
            <a:endParaRPr lang="en-US" dirty="0"/>
          </a:p>
        </p:txBody>
      </p:sp>
      <p:sp>
        <p:nvSpPr>
          <p:cNvPr id="3" name="Title 2"/>
          <p:cNvSpPr>
            <a:spLocks noGrp="1"/>
          </p:cNvSpPr>
          <p:nvPr>
            <p:ph type="title"/>
          </p:nvPr>
        </p:nvSpPr>
        <p:spPr/>
        <p:txBody>
          <a:bodyPr/>
          <a:lstStyle/>
          <a:p>
            <a:r>
              <a:rPr lang="en-US" dirty="0" smtClean="0"/>
              <a:t>New Geography</a:t>
            </a:r>
            <a:endParaRPr lang="en-US" dirty="0"/>
          </a:p>
        </p:txBody>
      </p:sp>
    </p:spTree>
    <p:extLst>
      <p:ext uri="{BB962C8B-B14F-4D97-AF65-F5344CB8AC3E}">
        <p14:creationId xmlns:p14="http://schemas.microsoft.com/office/powerpoint/2010/main" val="2222178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was rediscovered in 1406 and printed in 1457</a:t>
            </a:r>
          </a:p>
          <a:p>
            <a:r>
              <a:rPr lang="en-US" dirty="0" smtClean="0"/>
              <a:t>European mariners also consulted the work of Arab geographer </a:t>
            </a:r>
            <a:r>
              <a:rPr lang="en-US" b="1" dirty="0" smtClean="0"/>
              <a:t>al-</a:t>
            </a:r>
            <a:r>
              <a:rPr lang="en-US" b="1" dirty="0" err="1" smtClean="0"/>
              <a:t>Idrisi</a:t>
            </a:r>
            <a:r>
              <a:rPr lang="en-US" dirty="0" smtClean="0"/>
              <a:t> who traveled widely in the Middle East</a:t>
            </a:r>
          </a:p>
          <a:p>
            <a:r>
              <a:rPr lang="en-US" dirty="0" smtClean="0"/>
              <a:t>1154: he published a geographical survey of as much of the world as was then known to Europeans and Muslims</a:t>
            </a:r>
            <a:endParaRPr lang="en-US" dirty="0"/>
          </a:p>
        </p:txBody>
      </p:sp>
      <p:sp>
        <p:nvSpPr>
          <p:cNvPr id="3" name="Title 2"/>
          <p:cNvSpPr>
            <a:spLocks noGrp="1"/>
          </p:cNvSpPr>
          <p:nvPr>
            <p:ph type="title"/>
          </p:nvPr>
        </p:nvSpPr>
        <p:spPr/>
        <p:txBody>
          <a:bodyPr/>
          <a:lstStyle/>
          <a:p>
            <a:r>
              <a:rPr lang="en-US" dirty="0" smtClean="0"/>
              <a:t>Ptolemy’s </a:t>
            </a:r>
            <a:r>
              <a:rPr lang="en-US" i="1" dirty="0" smtClean="0"/>
              <a:t>Geography</a:t>
            </a:r>
            <a:endParaRPr lang="en-US" dirty="0"/>
          </a:p>
        </p:txBody>
      </p:sp>
    </p:spTree>
    <p:extLst>
      <p:ext uri="{BB962C8B-B14F-4D97-AF65-F5344CB8AC3E}">
        <p14:creationId xmlns:p14="http://schemas.microsoft.com/office/powerpoint/2010/main" val="2686542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Ptolemy’s </a:t>
            </a:r>
            <a:r>
              <a:rPr lang="en-US" i="1" dirty="0" smtClean="0"/>
              <a:t>Geography</a:t>
            </a:r>
            <a:r>
              <a:rPr lang="en-US" dirty="0" smtClean="0"/>
              <a:t> had some serious understatements about the world</a:t>
            </a:r>
          </a:p>
          <a:p>
            <a:r>
              <a:rPr lang="en-US" dirty="0" smtClean="0"/>
              <a:t>He made the world seem much smaller than it actually was</a:t>
            </a:r>
          </a:p>
          <a:p>
            <a:r>
              <a:rPr lang="en-US" dirty="0" smtClean="0"/>
              <a:t>Columbus on the other hand thought that Spain and India were so close together that he could get there within a few days’ time</a:t>
            </a:r>
            <a:endParaRPr lang="en-US" dirty="0"/>
          </a:p>
        </p:txBody>
      </p:sp>
      <p:sp>
        <p:nvSpPr>
          <p:cNvPr id="3" name="Title 2"/>
          <p:cNvSpPr>
            <a:spLocks noGrp="1"/>
          </p:cNvSpPr>
          <p:nvPr>
            <p:ph type="title"/>
          </p:nvPr>
        </p:nvSpPr>
        <p:spPr/>
        <p:txBody>
          <a:bodyPr/>
          <a:lstStyle/>
          <a:p>
            <a:r>
              <a:rPr lang="en-US" dirty="0" smtClean="0"/>
              <a:t>Columbus’s Plan</a:t>
            </a:r>
            <a:endParaRPr lang="en-US" dirty="0"/>
          </a:p>
        </p:txBody>
      </p:sp>
    </p:spTree>
    <p:extLst>
      <p:ext uri="{BB962C8B-B14F-4D97-AF65-F5344CB8AC3E}">
        <p14:creationId xmlns:p14="http://schemas.microsoft.com/office/powerpoint/2010/main" val="14746593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first Columbus went to the Portuguese to get financial backing from them</a:t>
            </a:r>
          </a:p>
          <a:p>
            <a:r>
              <a:rPr lang="en-US" dirty="0" smtClean="0"/>
              <a:t>They agreed to support him financially</a:t>
            </a:r>
          </a:p>
          <a:p>
            <a:r>
              <a:rPr lang="en-US" dirty="0" smtClean="0"/>
              <a:t>However then news broke that </a:t>
            </a:r>
            <a:r>
              <a:rPr lang="en-US" dirty="0" err="1" smtClean="0"/>
              <a:t>Bartolomeu</a:t>
            </a:r>
            <a:r>
              <a:rPr lang="en-US" dirty="0" smtClean="0"/>
              <a:t> Dias had rounded the southern tip of Africa</a:t>
            </a:r>
          </a:p>
          <a:p>
            <a:r>
              <a:rPr lang="en-US" dirty="0" smtClean="0"/>
              <a:t>The Portuguese lost all interest in supporting Columbus</a:t>
            </a:r>
            <a:endParaRPr lang="en-US" dirty="0"/>
          </a:p>
        </p:txBody>
      </p:sp>
      <p:sp>
        <p:nvSpPr>
          <p:cNvPr id="3" name="Title 2"/>
          <p:cNvSpPr>
            <a:spLocks noGrp="1"/>
          </p:cNvSpPr>
          <p:nvPr>
            <p:ph type="title"/>
          </p:nvPr>
        </p:nvSpPr>
        <p:spPr/>
        <p:txBody>
          <a:bodyPr/>
          <a:lstStyle/>
          <a:p>
            <a:r>
              <a:rPr lang="en-US" dirty="0" smtClean="0"/>
              <a:t>Columbus’s Plan</a:t>
            </a:r>
            <a:endParaRPr lang="en-US" dirty="0"/>
          </a:p>
        </p:txBody>
      </p:sp>
    </p:spTree>
    <p:extLst>
      <p:ext uri="{BB962C8B-B14F-4D97-AF65-F5344CB8AC3E}">
        <p14:creationId xmlns:p14="http://schemas.microsoft.com/office/powerpoint/2010/main" val="23952367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 Columbus turns to his brother, Bartholomew who was a respected mapmaker in Europe</a:t>
            </a:r>
          </a:p>
          <a:p>
            <a:r>
              <a:rPr lang="en-US" dirty="0" smtClean="0"/>
              <a:t>They first went to the royalty of England and France and they found no luck there</a:t>
            </a:r>
          </a:p>
          <a:p>
            <a:r>
              <a:rPr lang="en-US" dirty="0" smtClean="0"/>
              <a:t>Then they turned their attention to Spain</a:t>
            </a:r>
          </a:p>
          <a:p>
            <a:r>
              <a:rPr lang="en-US" dirty="0" smtClean="0"/>
              <a:t>Columbus promised King Ferdinand &amp; Queen Isabella wealth and many converts to Catholicism </a:t>
            </a:r>
          </a:p>
          <a:p>
            <a:r>
              <a:rPr lang="en-US" dirty="0" smtClean="0"/>
              <a:t>1492: the king and queen agreed to support Columbus</a:t>
            </a:r>
            <a:endParaRPr lang="en-US" dirty="0"/>
          </a:p>
        </p:txBody>
      </p:sp>
      <p:sp>
        <p:nvSpPr>
          <p:cNvPr id="3" name="Title 2"/>
          <p:cNvSpPr>
            <a:spLocks noGrp="1"/>
          </p:cNvSpPr>
          <p:nvPr>
            <p:ph type="title"/>
          </p:nvPr>
        </p:nvSpPr>
        <p:spPr/>
        <p:txBody>
          <a:bodyPr/>
          <a:lstStyle/>
          <a:p>
            <a:r>
              <a:rPr lang="en-US" dirty="0" smtClean="0"/>
              <a:t>Columbus’s Plan</a:t>
            </a:r>
            <a:endParaRPr lang="en-US" dirty="0"/>
          </a:p>
        </p:txBody>
      </p:sp>
    </p:spTree>
    <p:extLst>
      <p:ext uri="{BB962C8B-B14F-4D97-AF65-F5344CB8AC3E}">
        <p14:creationId xmlns:p14="http://schemas.microsoft.com/office/powerpoint/2010/main" val="34314506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Voyage</a:t>
            </a:r>
            <a:endParaRPr lang="en-US" dirty="0"/>
          </a:p>
        </p:txBody>
      </p:sp>
      <p:pic>
        <p:nvPicPr>
          <p:cNvPr id="5" name="Picture Placeholder 4" descr="nina-pinta-santa-maria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92500" lnSpcReduction="10000"/>
          </a:bodyPr>
          <a:lstStyle/>
          <a:p>
            <a:r>
              <a:rPr lang="en-US" dirty="0" smtClean="0"/>
              <a:t>August 1492: the </a:t>
            </a:r>
            <a:r>
              <a:rPr lang="en-US" i="1" dirty="0" smtClean="0"/>
              <a:t>Nina</a:t>
            </a:r>
            <a:r>
              <a:rPr lang="en-US" dirty="0" smtClean="0"/>
              <a:t>, the </a:t>
            </a:r>
            <a:r>
              <a:rPr lang="en-US" i="1" dirty="0" err="1" smtClean="0"/>
              <a:t>Pinta</a:t>
            </a:r>
            <a:r>
              <a:rPr lang="en-US" dirty="0" smtClean="0"/>
              <a:t>, and the </a:t>
            </a:r>
            <a:r>
              <a:rPr lang="en-US" i="1" dirty="0" smtClean="0"/>
              <a:t>Santa Maria</a:t>
            </a:r>
            <a:r>
              <a:rPr lang="en-US" dirty="0" smtClean="0"/>
              <a:t> set sail</a:t>
            </a:r>
          </a:p>
          <a:p>
            <a:r>
              <a:rPr lang="en-US" dirty="0" smtClean="0"/>
              <a:t>First he and his men land in the Canary Islands to take fresh supplies</a:t>
            </a:r>
          </a:p>
          <a:p>
            <a:r>
              <a:rPr lang="en-US" dirty="0" smtClean="0"/>
              <a:t>After battling the Atlantic Ocean they reached the Caribbean and landed in the Bahamas, one what is today </a:t>
            </a:r>
            <a:r>
              <a:rPr lang="en-US" b="1" dirty="0" smtClean="0"/>
              <a:t>San Salvador Island</a:t>
            </a:r>
            <a:endParaRPr lang="en-US" dirty="0"/>
          </a:p>
        </p:txBody>
      </p:sp>
    </p:spTree>
    <p:extLst>
      <p:ext uri="{BB962C8B-B14F-4D97-AF65-F5344CB8AC3E}">
        <p14:creationId xmlns:p14="http://schemas.microsoft.com/office/powerpoint/2010/main" val="355826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Maya</a:t>
            </a:r>
            <a:endParaRPr lang="en-US" dirty="0"/>
          </a:p>
        </p:txBody>
      </p:sp>
      <p:pic>
        <p:nvPicPr>
          <p:cNvPr id="6" name="Picture Placeholder 5" descr="mayan_calendar_900x876.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a:t>They were very talented in mathematics &amp; engineering which is how they developed one of the most accurate calendars of their </a:t>
            </a:r>
            <a:r>
              <a:rPr lang="en-US" dirty="0" smtClean="0"/>
              <a:t>time</a:t>
            </a:r>
            <a:endParaRPr lang="en-US" dirty="0"/>
          </a:p>
        </p:txBody>
      </p:sp>
    </p:spTree>
    <p:extLst>
      <p:ext uri="{BB962C8B-B14F-4D97-AF65-F5344CB8AC3E}">
        <p14:creationId xmlns:p14="http://schemas.microsoft.com/office/powerpoint/2010/main" val="7262653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encounter the </a:t>
            </a:r>
            <a:r>
              <a:rPr lang="en-US" dirty="0" err="1" smtClean="0"/>
              <a:t>Taino</a:t>
            </a:r>
            <a:r>
              <a:rPr lang="en-US" dirty="0" smtClean="0"/>
              <a:t> people</a:t>
            </a:r>
          </a:p>
          <a:p>
            <a:r>
              <a:rPr lang="en-US" dirty="0" smtClean="0"/>
              <a:t>He called them </a:t>
            </a:r>
            <a:r>
              <a:rPr lang="en-US" i="1" dirty="0" smtClean="0"/>
              <a:t>Indians</a:t>
            </a:r>
            <a:r>
              <a:rPr lang="en-US" dirty="0" smtClean="0"/>
              <a:t> because he thought he had reached the Indies </a:t>
            </a:r>
          </a:p>
          <a:p>
            <a:r>
              <a:rPr lang="en-US" dirty="0" smtClean="0"/>
              <a:t>He noticed that some of the local people had a small piece of gold “hanging from a hole which they have in their nose”</a:t>
            </a:r>
          </a:p>
          <a:p>
            <a:r>
              <a:rPr lang="en-US" dirty="0" smtClean="0"/>
              <a:t>He soon learned that the gold came from “a king who had large vessels of it, and possessed much gold”</a:t>
            </a:r>
            <a:endParaRPr lang="en-US" dirty="0"/>
          </a:p>
        </p:txBody>
      </p:sp>
      <p:sp>
        <p:nvSpPr>
          <p:cNvPr id="3" name="Title 2"/>
          <p:cNvSpPr>
            <a:spLocks noGrp="1"/>
          </p:cNvSpPr>
          <p:nvPr>
            <p:ph type="title"/>
          </p:nvPr>
        </p:nvSpPr>
        <p:spPr/>
        <p:txBody>
          <a:bodyPr/>
          <a:lstStyle/>
          <a:p>
            <a:r>
              <a:rPr lang="en-US" dirty="0" smtClean="0"/>
              <a:t>The First Voyage</a:t>
            </a:r>
            <a:endParaRPr lang="en-US" dirty="0"/>
          </a:p>
        </p:txBody>
      </p:sp>
    </p:spTree>
    <p:extLst>
      <p:ext uri="{BB962C8B-B14F-4D97-AF65-F5344CB8AC3E}">
        <p14:creationId xmlns:p14="http://schemas.microsoft.com/office/powerpoint/2010/main" val="28332846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Voyage</a:t>
            </a:r>
            <a:endParaRPr lang="en-US" dirty="0"/>
          </a:p>
        </p:txBody>
      </p:sp>
      <p:pic>
        <p:nvPicPr>
          <p:cNvPr id="5" name="Picture Placeholder 4" descr="map-1758-Hispaniola-scan-300.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lnSpcReduction="10000"/>
          </a:bodyPr>
          <a:lstStyle/>
          <a:p>
            <a:r>
              <a:rPr lang="en-US" dirty="0" smtClean="0"/>
              <a:t>He was very eager to find this gold so he kept searching for it</a:t>
            </a:r>
          </a:p>
          <a:p>
            <a:r>
              <a:rPr lang="en-US" dirty="0" smtClean="0"/>
              <a:t>His search brought him to the island of Cuba and Hispaniola (Haiti &amp; Dominican Republic)</a:t>
            </a:r>
          </a:p>
          <a:p>
            <a:r>
              <a:rPr lang="en-US" dirty="0" smtClean="0"/>
              <a:t>He mistakenly concluded that Cuba was the coast of China and Hispaniola was Japan</a:t>
            </a:r>
            <a:endParaRPr lang="en-US" dirty="0"/>
          </a:p>
        </p:txBody>
      </p:sp>
    </p:spTree>
    <p:extLst>
      <p:ext uri="{BB962C8B-B14F-4D97-AF65-F5344CB8AC3E}">
        <p14:creationId xmlns:p14="http://schemas.microsoft.com/office/powerpoint/2010/main" val="4309599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Upon meeting the Natives, Columbus said that </a:t>
            </a:r>
          </a:p>
          <a:p>
            <a:pPr marL="0" indent="0" algn="ctr">
              <a:buNone/>
            </a:pPr>
            <a:endParaRPr lang="en-US" dirty="0" smtClean="0"/>
          </a:p>
          <a:p>
            <a:pPr marL="0" indent="0" algn="ctr">
              <a:buNone/>
            </a:pPr>
            <a:r>
              <a:rPr lang="en-US" dirty="0" smtClean="0"/>
              <a:t>“</a:t>
            </a:r>
            <a:r>
              <a:rPr lang="en-US" i="1" dirty="0" smtClean="0"/>
              <a:t>They are artless and generous with what they have, to such a degree as no one would believe but he who had seen it. Of anything they have, if it be asked for, they never say no, but do rather invite the person to accept it, and show as much lovingness as though they would giver their hearts</a:t>
            </a:r>
            <a:r>
              <a:rPr lang="en-US" dirty="0" smtClean="0"/>
              <a:t>”</a:t>
            </a:r>
            <a:endParaRPr lang="en-US" dirty="0"/>
          </a:p>
        </p:txBody>
      </p:sp>
      <p:sp>
        <p:nvSpPr>
          <p:cNvPr id="3" name="Title 2"/>
          <p:cNvSpPr>
            <a:spLocks noGrp="1"/>
          </p:cNvSpPr>
          <p:nvPr>
            <p:ph type="title"/>
          </p:nvPr>
        </p:nvSpPr>
        <p:spPr/>
        <p:txBody>
          <a:bodyPr/>
          <a:lstStyle/>
          <a:p>
            <a:r>
              <a:rPr lang="en-US" dirty="0" smtClean="0"/>
              <a:t>Columbus’s Reaction to </a:t>
            </a:r>
            <a:r>
              <a:rPr lang="en-US" smtClean="0"/>
              <a:t>the Natives</a:t>
            </a:r>
            <a:endParaRPr lang="en-US"/>
          </a:p>
        </p:txBody>
      </p:sp>
    </p:spTree>
    <p:extLst>
      <p:ext uri="{BB962C8B-B14F-4D97-AF65-F5344CB8AC3E}">
        <p14:creationId xmlns:p14="http://schemas.microsoft.com/office/powerpoint/2010/main" val="22602626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Natives were just as curious about Europeans as they were of the Natives</a:t>
            </a:r>
          </a:p>
          <a:p>
            <a:endParaRPr lang="en-US" dirty="0"/>
          </a:p>
          <a:p>
            <a:pPr marL="0" indent="0" algn="ctr">
              <a:buNone/>
            </a:pPr>
            <a:r>
              <a:rPr lang="en-US" dirty="0" smtClean="0"/>
              <a:t>“</a:t>
            </a:r>
            <a:r>
              <a:rPr lang="en-US" i="1" dirty="0" smtClean="0"/>
              <a:t>The people kept coming down the beach, calling to us and giving thanks God. Some brought us water, some food; others, seeing that I did not wish to go ashore, swam out to us . . One old man climbed into the boat, and the others, men and women, kept shouting ‘Come and see the men who have come from Heaven; bring them food and drink’</a:t>
            </a:r>
            <a:r>
              <a:rPr lang="en-US" dirty="0" smtClean="0"/>
              <a:t>”</a:t>
            </a:r>
            <a:endParaRPr lang="en-US" dirty="0"/>
          </a:p>
        </p:txBody>
      </p:sp>
      <p:sp>
        <p:nvSpPr>
          <p:cNvPr id="3" name="Title 2"/>
          <p:cNvSpPr>
            <a:spLocks noGrp="1"/>
          </p:cNvSpPr>
          <p:nvPr>
            <p:ph type="title"/>
          </p:nvPr>
        </p:nvSpPr>
        <p:spPr/>
        <p:txBody>
          <a:bodyPr/>
          <a:lstStyle/>
          <a:p>
            <a:r>
              <a:rPr lang="en-US" dirty="0" smtClean="0"/>
              <a:t>Natives Reaction to Columbus</a:t>
            </a:r>
            <a:endParaRPr lang="en-US" dirty="0"/>
          </a:p>
        </p:txBody>
      </p:sp>
    </p:spTree>
    <p:extLst>
      <p:ext uri="{BB962C8B-B14F-4D97-AF65-F5344CB8AC3E}">
        <p14:creationId xmlns:p14="http://schemas.microsoft.com/office/powerpoint/2010/main" val="1819849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Christmas Eve, the </a:t>
            </a:r>
            <a:r>
              <a:rPr lang="en-US" i="1" dirty="0" smtClean="0"/>
              <a:t>Santa Maria</a:t>
            </a:r>
            <a:r>
              <a:rPr lang="en-US" dirty="0" smtClean="0"/>
              <a:t> struck a reef off Hispaniola and broke apart</a:t>
            </a:r>
          </a:p>
          <a:p>
            <a:r>
              <a:rPr lang="en-US" dirty="0" smtClean="0"/>
              <a:t>He and his crew built a small fort called a La </a:t>
            </a:r>
            <a:r>
              <a:rPr lang="en-US" dirty="0" err="1" smtClean="0"/>
              <a:t>Navidad</a:t>
            </a:r>
            <a:r>
              <a:rPr lang="en-US" dirty="0" smtClean="0"/>
              <a:t> and had 40 crew members go and look for gold</a:t>
            </a:r>
          </a:p>
          <a:p>
            <a:r>
              <a:rPr lang="en-US" dirty="0" smtClean="0"/>
              <a:t>March 1493: Columbus returned to Spain with gold, parrots, spices, and Native Americans</a:t>
            </a:r>
          </a:p>
          <a:p>
            <a:r>
              <a:rPr lang="en-US" dirty="0" smtClean="0"/>
              <a:t>He was awarded with titles such as “Admiral of the Ocean Sea” &amp; “Viceroy and Governor of the Indies”</a:t>
            </a:r>
          </a:p>
          <a:p>
            <a:r>
              <a:rPr lang="en-US" dirty="0" smtClean="0"/>
              <a:t>He promised the King and Queen with as much gold as they want</a:t>
            </a:r>
            <a:endParaRPr lang="en-US" dirty="0"/>
          </a:p>
        </p:txBody>
      </p:sp>
      <p:sp>
        <p:nvSpPr>
          <p:cNvPr id="3" name="Title 2"/>
          <p:cNvSpPr>
            <a:spLocks noGrp="1"/>
          </p:cNvSpPr>
          <p:nvPr>
            <p:ph type="title"/>
          </p:nvPr>
        </p:nvSpPr>
        <p:spPr/>
        <p:txBody>
          <a:bodyPr/>
          <a:lstStyle/>
          <a:p>
            <a:r>
              <a:rPr lang="en-US" dirty="0" smtClean="0"/>
              <a:t>Columbus’s First Voyage</a:t>
            </a:r>
            <a:endParaRPr lang="en-US" dirty="0"/>
          </a:p>
        </p:txBody>
      </p:sp>
    </p:spTree>
    <p:extLst>
      <p:ext uri="{BB962C8B-B14F-4D97-AF65-F5344CB8AC3E}">
        <p14:creationId xmlns:p14="http://schemas.microsoft.com/office/powerpoint/2010/main" val="25968639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time he goes back with 17 ships and over 1,200 Spanish colonists</a:t>
            </a:r>
          </a:p>
          <a:p>
            <a:r>
              <a:rPr lang="en-US" dirty="0" smtClean="0"/>
              <a:t>He learns that the men he left behind from his 1</a:t>
            </a:r>
            <a:r>
              <a:rPr lang="en-US" baseline="30000" dirty="0" smtClean="0"/>
              <a:t>st</a:t>
            </a:r>
            <a:r>
              <a:rPr lang="en-US" dirty="0" smtClean="0"/>
              <a:t> voyage had been killed and their fort destroyed</a:t>
            </a:r>
          </a:p>
          <a:p>
            <a:r>
              <a:rPr lang="en-US" dirty="0" smtClean="0"/>
              <a:t>Many of the colonists he brought over were nobles who wanted to get rich instantly</a:t>
            </a:r>
          </a:p>
          <a:p>
            <a:r>
              <a:rPr lang="en-US" dirty="0" smtClean="0"/>
              <a:t>They did not want to work let alone do manual labor</a:t>
            </a:r>
          </a:p>
          <a:p>
            <a:r>
              <a:rPr lang="en-US" dirty="0" smtClean="0"/>
              <a:t>They accused Columbus of misleading them with false promises of gold, many headed back to Spain to complain</a:t>
            </a:r>
            <a:endParaRPr lang="en-US" dirty="0"/>
          </a:p>
        </p:txBody>
      </p:sp>
      <p:sp>
        <p:nvSpPr>
          <p:cNvPr id="3" name="Title 2"/>
          <p:cNvSpPr>
            <a:spLocks noGrp="1"/>
          </p:cNvSpPr>
          <p:nvPr>
            <p:ph type="title"/>
          </p:nvPr>
        </p:nvSpPr>
        <p:spPr/>
        <p:txBody>
          <a:bodyPr/>
          <a:lstStyle/>
          <a:p>
            <a:r>
              <a:rPr lang="en-US" dirty="0" smtClean="0"/>
              <a:t>Columbus’s Later Voyages</a:t>
            </a:r>
            <a:endParaRPr lang="en-US" dirty="0"/>
          </a:p>
        </p:txBody>
      </p:sp>
    </p:spTree>
    <p:extLst>
      <p:ext uri="{BB962C8B-B14F-4D97-AF65-F5344CB8AC3E}">
        <p14:creationId xmlns:p14="http://schemas.microsoft.com/office/powerpoint/2010/main" val="387050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an attempt to save his reputation, Columbus found a place that had gold they could mine</a:t>
            </a:r>
          </a:p>
          <a:p>
            <a:r>
              <a:rPr lang="en-US" dirty="0" smtClean="0"/>
              <a:t>He enslaved the local </a:t>
            </a:r>
            <a:r>
              <a:rPr lang="en-US" dirty="0" err="1" smtClean="0"/>
              <a:t>Taino</a:t>
            </a:r>
            <a:r>
              <a:rPr lang="en-US" dirty="0"/>
              <a:t> </a:t>
            </a:r>
            <a:r>
              <a:rPr lang="en-US" dirty="0" smtClean="0"/>
              <a:t>Natives and forced them to work for the Spanish: mining and planting crops</a:t>
            </a:r>
          </a:p>
          <a:p>
            <a:r>
              <a:rPr lang="en-US" dirty="0" smtClean="0"/>
              <a:t>1496: his brother, Bartholomew, in the meantime founded a new town called </a:t>
            </a:r>
            <a:r>
              <a:rPr lang="en-US" b="1" dirty="0" smtClean="0"/>
              <a:t>Santo Domingo</a:t>
            </a:r>
            <a:r>
              <a:rPr lang="en-US" dirty="0" smtClean="0"/>
              <a:t> closer to the gold mines</a:t>
            </a:r>
            <a:endParaRPr lang="en-US" dirty="0"/>
          </a:p>
        </p:txBody>
      </p:sp>
      <p:sp>
        <p:nvSpPr>
          <p:cNvPr id="3" name="Title 2"/>
          <p:cNvSpPr>
            <a:spLocks noGrp="1"/>
          </p:cNvSpPr>
          <p:nvPr>
            <p:ph type="title"/>
          </p:nvPr>
        </p:nvSpPr>
        <p:spPr/>
        <p:txBody>
          <a:bodyPr/>
          <a:lstStyle/>
          <a:p>
            <a:r>
              <a:rPr lang="en-US" dirty="0" smtClean="0"/>
              <a:t>Columbus’s Later Voyages</a:t>
            </a:r>
            <a:endParaRPr lang="en-US" dirty="0"/>
          </a:p>
        </p:txBody>
      </p:sp>
    </p:spTree>
    <p:extLst>
      <p:ext uri="{BB962C8B-B14F-4D97-AF65-F5344CB8AC3E}">
        <p14:creationId xmlns:p14="http://schemas.microsoft.com/office/powerpoint/2010/main" val="15331278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his 3</a:t>
            </a:r>
            <a:r>
              <a:rPr lang="en-US" baseline="30000" dirty="0" smtClean="0"/>
              <a:t>rd</a:t>
            </a:r>
            <a:r>
              <a:rPr lang="en-US" dirty="0" smtClean="0"/>
              <a:t> voyage he wrote: “I believe that this is a very great continent, which until today has been unknown”</a:t>
            </a:r>
          </a:p>
          <a:p>
            <a:r>
              <a:rPr lang="en-US" dirty="0"/>
              <a:t>1</a:t>
            </a:r>
            <a:r>
              <a:rPr lang="en-US" dirty="0" smtClean="0"/>
              <a:t>502: he made one final voyage and mapped the American coastline from Guatemala to Panama before returning back</a:t>
            </a:r>
            <a:endParaRPr lang="en-US" dirty="0"/>
          </a:p>
        </p:txBody>
      </p:sp>
      <p:sp>
        <p:nvSpPr>
          <p:cNvPr id="3" name="Title 2"/>
          <p:cNvSpPr>
            <a:spLocks noGrp="1"/>
          </p:cNvSpPr>
          <p:nvPr>
            <p:ph type="title"/>
          </p:nvPr>
        </p:nvSpPr>
        <p:spPr/>
        <p:txBody>
          <a:bodyPr/>
          <a:lstStyle/>
          <a:p>
            <a:r>
              <a:rPr lang="en-US" dirty="0" smtClean="0"/>
              <a:t>Columbus’s Later Voyages</a:t>
            </a:r>
            <a:endParaRPr lang="en-US" dirty="0"/>
          </a:p>
        </p:txBody>
      </p:sp>
    </p:spTree>
    <p:extLst>
      <p:ext uri="{BB962C8B-B14F-4D97-AF65-F5344CB8AC3E}">
        <p14:creationId xmlns:p14="http://schemas.microsoft.com/office/powerpoint/2010/main" val="27209779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of Columbus, Spain was able to send many explorers and settlers to the New World</a:t>
            </a:r>
          </a:p>
          <a:p>
            <a:r>
              <a:rPr lang="en-US" dirty="0" smtClean="0"/>
              <a:t>They explored and inhabited the islands of Cuba, Jamaica, Hispaniola, and Puerto Rico</a:t>
            </a:r>
          </a:p>
          <a:p>
            <a:r>
              <a:rPr lang="en-US" dirty="0" smtClean="0"/>
              <a:t>Eventually they made their way to the American mainland</a:t>
            </a:r>
            <a:endParaRPr lang="en-US" dirty="0"/>
          </a:p>
        </p:txBody>
      </p:sp>
      <p:sp>
        <p:nvSpPr>
          <p:cNvPr id="3" name="Title 2"/>
          <p:cNvSpPr>
            <a:spLocks noGrp="1"/>
          </p:cNvSpPr>
          <p:nvPr>
            <p:ph type="title"/>
          </p:nvPr>
        </p:nvSpPr>
        <p:spPr/>
        <p:txBody>
          <a:bodyPr/>
          <a:lstStyle/>
          <a:p>
            <a:r>
              <a:rPr lang="en-US" dirty="0" smtClean="0"/>
              <a:t>Spain Claims America</a:t>
            </a:r>
            <a:endParaRPr lang="en-US" dirty="0"/>
          </a:p>
        </p:txBody>
      </p:sp>
    </p:spTree>
    <p:extLst>
      <p:ext uri="{BB962C8B-B14F-4D97-AF65-F5344CB8AC3E}">
        <p14:creationId xmlns:p14="http://schemas.microsoft.com/office/powerpoint/2010/main" val="15259993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Portugal claimed the right to control the Atlantic routes to Asia, it made things difficult for the Spanish</a:t>
            </a:r>
          </a:p>
          <a:p>
            <a:r>
              <a:rPr lang="en-US" dirty="0" smtClean="0"/>
              <a:t>The Spanish then went to the pope to appeal for a decision to use the Atlantic to go to the New World and colonize</a:t>
            </a:r>
            <a:endParaRPr lang="en-US" dirty="0"/>
          </a:p>
        </p:txBody>
      </p:sp>
      <p:sp>
        <p:nvSpPr>
          <p:cNvPr id="3" name="Title 2"/>
          <p:cNvSpPr>
            <a:spLocks noGrp="1"/>
          </p:cNvSpPr>
          <p:nvPr>
            <p:ph type="title"/>
          </p:nvPr>
        </p:nvSpPr>
        <p:spPr/>
        <p:txBody>
          <a:bodyPr/>
          <a:lstStyle/>
          <a:p>
            <a:r>
              <a:rPr lang="en-US" dirty="0" smtClean="0"/>
              <a:t>Treaty of </a:t>
            </a:r>
            <a:r>
              <a:rPr lang="en-US" dirty="0" err="1" smtClean="0"/>
              <a:t>Tordesillas</a:t>
            </a:r>
            <a:endParaRPr lang="en-US" dirty="0"/>
          </a:p>
        </p:txBody>
      </p:sp>
    </p:spTree>
    <p:extLst>
      <p:ext uri="{BB962C8B-B14F-4D97-AF65-F5344CB8AC3E}">
        <p14:creationId xmlns:p14="http://schemas.microsoft.com/office/powerpoint/2010/main" val="318551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Maya</a:t>
            </a:r>
            <a:endParaRPr lang="en-US" dirty="0"/>
          </a:p>
        </p:txBody>
      </p:sp>
      <p:pic>
        <p:nvPicPr>
          <p:cNvPr id="8" name="Picture Placeholder 7" descr="Tulum_-_Mayan_Pyramid.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rmAutofit fontScale="85000" lnSpcReduction="20000"/>
          </a:bodyPr>
          <a:lstStyle/>
          <a:p>
            <a:pPr marL="285750" indent="-285750">
              <a:buFont typeface="Arial"/>
              <a:buChar char="•"/>
            </a:pPr>
            <a:r>
              <a:rPr lang="en-US" dirty="0" smtClean="0"/>
              <a:t>They also built pyramids like other ancient peoples which served as temples</a:t>
            </a:r>
          </a:p>
          <a:p>
            <a:pPr marL="285750" indent="-285750">
              <a:buFont typeface="Arial"/>
              <a:buChar char="•"/>
            </a:pPr>
            <a:r>
              <a:rPr lang="en-US" dirty="0" smtClean="0"/>
              <a:t>They were the centerpiece of the Mayan cities of Tikal &amp; </a:t>
            </a:r>
            <a:r>
              <a:rPr lang="en-US" dirty="0" err="1" smtClean="0"/>
              <a:t>Chichen</a:t>
            </a:r>
            <a:r>
              <a:rPr lang="en-US" dirty="0" smtClean="0"/>
              <a:t> Itza</a:t>
            </a:r>
          </a:p>
          <a:p>
            <a:pPr marL="285750" indent="-285750">
              <a:buFont typeface="Arial"/>
              <a:buChar char="•"/>
            </a:pPr>
            <a:r>
              <a:rPr lang="en-US" dirty="0" smtClean="0"/>
              <a:t>The Mayan were a great civilization but because they were not unified they usually fought wars against each other</a:t>
            </a:r>
            <a:endParaRPr lang="en-US" dirty="0"/>
          </a:p>
        </p:txBody>
      </p:sp>
    </p:spTree>
    <p:extLst>
      <p:ext uri="{BB962C8B-B14F-4D97-AF65-F5344CB8AC3E}">
        <p14:creationId xmlns:p14="http://schemas.microsoft.com/office/powerpoint/2010/main" val="3505423172"/>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1493: </a:t>
            </a:r>
            <a:r>
              <a:rPr lang="en-US" b="1" dirty="0" smtClean="0"/>
              <a:t>Pope Alexander VI</a:t>
            </a:r>
            <a:r>
              <a:rPr lang="en-US" dirty="0" smtClean="0"/>
              <a:t> established the </a:t>
            </a:r>
            <a:r>
              <a:rPr lang="en-US" b="1" dirty="0" smtClean="0"/>
              <a:t>line of demarcation</a:t>
            </a:r>
            <a:r>
              <a:rPr lang="en-US" dirty="0" smtClean="0"/>
              <a:t> to prevent a war between Spain &amp; Portugal</a:t>
            </a:r>
          </a:p>
          <a:p>
            <a:r>
              <a:rPr lang="en-US" dirty="0" smtClean="0"/>
              <a:t>This is an imaginary north-to-south line running down the middle of the Atlantic</a:t>
            </a:r>
          </a:p>
          <a:p>
            <a:r>
              <a:rPr lang="en-US" dirty="0" smtClean="0"/>
              <a:t>It stated that Spain would control everything to the west of this line</a:t>
            </a:r>
          </a:p>
          <a:p>
            <a:r>
              <a:rPr lang="en-US" dirty="0" smtClean="0"/>
              <a:t>While Portugal would control everything to the east of this line</a:t>
            </a:r>
            <a:endParaRPr lang="en-US" dirty="0"/>
          </a:p>
        </p:txBody>
      </p:sp>
      <p:sp>
        <p:nvSpPr>
          <p:cNvPr id="3" name="Title 2"/>
          <p:cNvSpPr>
            <a:spLocks noGrp="1"/>
          </p:cNvSpPr>
          <p:nvPr>
            <p:ph type="title"/>
          </p:nvPr>
        </p:nvSpPr>
        <p:spPr/>
        <p:txBody>
          <a:bodyPr/>
          <a:lstStyle/>
          <a:p>
            <a:r>
              <a:rPr lang="en-US" dirty="0" smtClean="0"/>
              <a:t>Treaty of </a:t>
            </a:r>
            <a:r>
              <a:rPr lang="en-US" dirty="0" err="1" smtClean="0"/>
              <a:t>Tordesillas</a:t>
            </a:r>
            <a:endParaRPr lang="en-US" dirty="0"/>
          </a:p>
        </p:txBody>
      </p:sp>
    </p:spTree>
    <p:extLst>
      <p:ext uri="{BB962C8B-B14F-4D97-AF65-F5344CB8AC3E}">
        <p14:creationId xmlns:p14="http://schemas.microsoft.com/office/powerpoint/2010/main" val="8737832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Later on both countries signed a treaty to resolve their differences on the line of demarcation</a:t>
            </a:r>
          </a:p>
          <a:p>
            <a:r>
              <a:rPr lang="en-US" b="1" dirty="0" smtClean="0"/>
              <a:t>Treaty of </a:t>
            </a:r>
            <a:r>
              <a:rPr lang="en-US" b="1" dirty="0" err="1" smtClean="0"/>
              <a:t>Tordesillas</a:t>
            </a:r>
            <a:r>
              <a:rPr lang="en-US" dirty="0" smtClean="0"/>
              <a:t> stated that the line would be moved almost 1,000 miles to the west</a:t>
            </a:r>
          </a:p>
          <a:p>
            <a:r>
              <a:rPr lang="en-US" dirty="0" smtClean="0"/>
              <a:t>It did 2 things:</a:t>
            </a:r>
          </a:p>
          <a:p>
            <a:pPr lvl="1"/>
            <a:r>
              <a:rPr lang="en-US" dirty="0" smtClean="0"/>
              <a:t>Confirmed Portugal’s right to control the route around Africa to India</a:t>
            </a:r>
          </a:p>
          <a:p>
            <a:pPr lvl="1"/>
            <a:r>
              <a:rPr lang="en-US" dirty="0" smtClean="0"/>
              <a:t>Confirmed Spain’s claim to the New World</a:t>
            </a:r>
          </a:p>
          <a:p>
            <a:pPr lvl="1"/>
            <a:r>
              <a:rPr lang="en-US" dirty="0" smtClean="0"/>
              <a:t>Unknowingly the line was so far out west that it cut through South America, giving Brazil to the Portuguese</a:t>
            </a:r>
            <a:endParaRPr lang="en-US" dirty="0"/>
          </a:p>
        </p:txBody>
      </p:sp>
      <p:sp>
        <p:nvSpPr>
          <p:cNvPr id="3" name="Title 2"/>
          <p:cNvSpPr>
            <a:spLocks noGrp="1"/>
          </p:cNvSpPr>
          <p:nvPr>
            <p:ph type="title"/>
          </p:nvPr>
        </p:nvSpPr>
        <p:spPr/>
        <p:txBody>
          <a:bodyPr/>
          <a:lstStyle/>
          <a:p>
            <a:r>
              <a:rPr lang="en-US" dirty="0" smtClean="0"/>
              <a:t>Treaty of </a:t>
            </a:r>
            <a:r>
              <a:rPr lang="en-US" dirty="0" err="1" smtClean="0"/>
              <a:t>Tordesillas</a:t>
            </a:r>
            <a:endParaRPr lang="en-US" dirty="0"/>
          </a:p>
        </p:txBody>
      </p:sp>
    </p:spTree>
    <p:extLst>
      <p:ext uri="{BB962C8B-B14F-4D97-AF65-F5344CB8AC3E}">
        <p14:creationId xmlns:p14="http://schemas.microsoft.com/office/powerpoint/2010/main" val="8189497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Treaty of </a:t>
            </a:r>
            <a:r>
              <a:rPr lang="en-US" dirty="0" err="1" smtClean="0"/>
              <a:t>Tordesillas</a:t>
            </a:r>
            <a:endParaRPr lang="en-US" dirty="0"/>
          </a:p>
        </p:txBody>
      </p:sp>
      <p:pic>
        <p:nvPicPr>
          <p:cNvPr id="8" name="Picture Placeholder 7" descr="tord1-745638.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497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1499: an Italian explorer, </a:t>
            </a:r>
            <a:r>
              <a:rPr lang="en-US" b="1" dirty="0" err="1" smtClean="0"/>
              <a:t>Amerigo</a:t>
            </a:r>
            <a:r>
              <a:rPr lang="en-US" b="1" dirty="0" smtClean="0"/>
              <a:t> Vespucci</a:t>
            </a:r>
            <a:r>
              <a:rPr lang="en-US" dirty="0" smtClean="0"/>
              <a:t>, sailed for Spain to the New World</a:t>
            </a:r>
          </a:p>
          <a:p>
            <a:r>
              <a:rPr lang="en-US" dirty="0" smtClean="0"/>
              <a:t>He too took the same route as Columbus thinking he landed in Asia</a:t>
            </a:r>
          </a:p>
          <a:p>
            <a:r>
              <a:rPr lang="en-US" dirty="0" smtClean="0"/>
              <a:t>1501: he sails for Portugal and lands in a different region of the continent</a:t>
            </a:r>
          </a:p>
          <a:p>
            <a:r>
              <a:rPr lang="en-US" dirty="0" smtClean="0"/>
              <a:t>He comes to the conclusion that this could not be Asia and publishes a book</a:t>
            </a:r>
          </a:p>
          <a:p>
            <a:r>
              <a:rPr lang="en-US" dirty="0" smtClean="0"/>
              <a:t>German scholar </a:t>
            </a:r>
            <a:r>
              <a:rPr lang="en-US" b="1" dirty="0" smtClean="0"/>
              <a:t>Martin </a:t>
            </a:r>
            <a:r>
              <a:rPr lang="en-US" b="1" dirty="0" err="1" smtClean="0"/>
              <a:t>Waldseemuller</a:t>
            </a:r>
            <a:r>
              <a:rPr lang="en-US" dirty="0" smtClean="0"/>
              <a:t> says that the land should be named after “</a:t>
            </a:r>
            <a:r>
              <a:rPr lang="en-US" dirty="0" err="1" smtClean="0"/>
              <a:t>Amerigo</a:t>
            </a:r>
            <a:r>
              <a:rPr lang="en-US" dirty="0" smtClean="0"/>
              <a:t> the discoverer”</a:t>
            </a:r>
            <a:endParaRPr lang="en-US" dirty="0"/>
          </a:p>
        </p:txBody>
      </p:sp>
      <p:sp>
        <p:nvSpPr>
          <p:cNvPr id="5" name="Title 4"/>
          <p:cNvSpPr>
            <a:spLocks noGrp="1"/>
          </p:cNvSpPr>
          <p:nvPr>
            <p:ph type="title"/>
          </p:nvPr>
        </p:nvSpPr>
        <p:spPr/>
        <p:txBody>
          <a:bodyPr/>
          <a:lstStyle/>
          <a:p>
            <a:r>
              <a:rPr lang="en-US" dirty="0" smtClean="0"/>
              <a:t>Naming America</a:t>
            </a:r>
            <a:endParaRPr lang="en-US" dirty="0"/>
          </a:p>
        </p:txBody>
      </p:sp>
    </p:spTree>
    <p:extLst>
      <p:ext uri="{BB962C8B-B14F-4D97-AF65-F5344CB8AC3E}">
        <p14:creationId xmlns:p14="http://schemas.microsoft.com/office/powerpoint/2010/main" val="6439305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Continuing Spanish Expeditions</a:t>
            </a:r>
            <a:endParaRPr lang="en-US" dirty="0"/>
          </a:p>
        </p:txBody>
      </p:sp>
      <p:pic>
        <p:nvPicPr>
          <p:cNvPr id="5" name="Picture Placeholder 4" descr="03_27_2013_ponce-de-leon.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85000" lnSpcReduction="20000"/>
          </a:bodyPr>
          <a:lstStyle/>
          <a:p>
            <a:r>
              <a:rPr lang="en-US" b="1" dirty="0" smtClean="0"/>
              <a:t>Juan Ponce de Leon</a:t>
            </a:r>
            <a:r>
              <a:rPr lang="en-US" dirty="0" smtClean="0"/>
              <a:t>, a Spanish governor in Puerto Rico, sailed further north</a:t>
            </a:r>
          </a:p>
          <a:p>
            <a:r>
              <a:rPr lang="en-US" dirty="0" smtClean="0"/>
              <a:t>He had heard of a place where a fountain had magical abilities</a:t>
            </a:r>
          </a:p>
          <a:p>
            <a:r>
              <a:rPr lang="en-US" dirty="0" smtClean="0"/>
              <a:t>These abilities were believed to have restored a person’s youth</a:t>
            </a:r>
          </a:p>
          <a:p>
            <a:r>
              <a:rPr lang="en-US" dirty="0" smtClean="0"/>
              <a:t>He did discover a land full of wildflowers and named this place </a:t>
            </a:r>
            <a:r>
              <a:rPr lang="en-US" b="1" dirty="0" smtClean="0"/>
              <a:t>Florida</a:t>
            </a:r>
            <a:r>
              <a:rPr lang="en-US" dirty="0" smtClean="0"/>
              <a:t> – land of the flowers</a:t>
            </a:r>
            <a:endParaRPr lang="en-US" dirty="0"/>
          </a:p>
        </p:txBody>
      </p:sp>
    </p:spTree>
    <p:extLst>
      <p:ext uri="{BB962C8B-B14F-4D97-AF65-F5344CB8AC3E}">
        <p14:creationId xmlns:p14="http://schemas.microsoft.com/office/powerpoint/2010/main" val="17615595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Continuing Spanish Expeditions</a:t>
            </a:r>
            <a:endParaRPr lang="en-US" dirty="0"/>
          </a:p>
        </p:txBody>
      </p:sp>
      <p:pic>
        <p:nvPicPr>
          <p:cNvPr id="8" name="Picture Placeholder 7" descr="82303-050-5FF3BF58.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rmAutofit fontScale="85000" lnSpcReduction="10000"/>
          </a:bodyPr>
          <a:lstStyle/>
          <a:p>
            <a:r>
              <a:rPr lang="en-US" dirty="0" smtClean="0"/>
              <a:t>1510: </a:t>
            </a:r>
            <a:r>
              <a:rPr lang="en-US" b="1" dirty="0" smtClean="0"/>
              <a:t>Vasco de Balboa</a:t>
            </a:r>
            <a:r>
              <a:rPr lang="en-US" dirty="0" smtClean="0"/>
              <a:t> was a planter from Hispaniola who wanted to escape his creditors</a:t>
            </a:r>
          </a:p>
          <a:p>
            <a:r>
              <a:rPr lang="en-US" dirty="0" smtClean="0"/>
              <a:t>He got on a ship and sailed south and founded a colony on the Isthmus of Panama</a:t>
            </a:r>
          </a:p>
          <a:p>
            <a:r>
              <a:rPr lang="en-US" dirty="0" smtClean="0"/>
              <a:t>He heard tales of a “south sea” that led to an empire of gold</a:t>
            </a:r>
          </a:p>
          <a:p>
            <a:r>
              <a:rPr lang="en-US" dirty="0" smtClean="0"/>
              <a:t>He became the first European to reach the Pacific coast of America</a:t>
            </a:r>
            <a:endParaRPr lang="en-US" dirty="0"/>
          </a:p>
        </p:txBody>
      </p:sp>
    </p:spTree>
    <p:extLst>
      <p:ext uri="{BB962C8B-B14F-4D97-AF65-F5344CB8AC3E}">
        <p14:creationId xmlns:p14="http://schemas.microsoft.com/office/powerpoint/2010/main" val="11436986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Continuing Spanish Expedition</a:t>
            </a:r>
            <a:endParaRPr lang="en-US" dirty="0"/>
          </a:p>
        </p:txBody>
      </p:sp>
      <p:pic>
        <p:nvPicPr>
          <p:cNvPr id="8" name="Picture Placeholder 7" descr="Ferdinand-Magellan.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6" name="Content Placeholder 5"/>
          <p:cNvSpPr>
            <a:spLocks noGrp="1"/>
          </p:cNvSpPr>
          <p:nvPr>
            <p:ph type="body" sz="half" idx="2"/>
          </p:nvPr>
        </p:nvSpPr>
        <p:spPr/>
        <p:txBody>
          <a:bodyPr>
            <a:normAutofit fontScale="77500" lnSpcReduction="20000"/>
          </a:bodyPr>
          <a:lstStyle/>
          <a:p>
            <a:r>
              <a:rPr lang="en-US" dirty="0" smtClean="0"/>
              <a:t>1520: </a:t>
            </a:r>
            <a:r>
              <a:rPr lang="en-US" b="1" dirty="0" smtClean="0"/>
              <a:t>Ferdinand Magellan</a:t>
            </a:r>
            <a:r>
              <a:rPr lang="en-US" dirty="0" smtClean="0"/>
              <a:t> was a Portuguese mariner who worked for the Spanish</a:t>
            </a:r>
          </a:p>
          <a:p>
            <a:r>
              <a:rPr lang="en-US" dirty="0" smtClean="0"/>
              <a:t>He later discovered a strait which was later named after him</a:t>
            </a:r>
          </a:p>
          <a:p>
            <a:r>
              <a:rPr lang="en-US" dirty="0" smtClean="0"/>
              <a:t>He also sailed into the same ocean as Balboa did</a:t>
            </a:r>
          </a:p>
          <a:p>
            <a:r>
              <a:rPr lang="en-US" dirty="0" smtClean="0"/>
              <a:t>The waters seemed so peaceful that he named it that, </a:t>
            </a:r>
            <a:r>
              <a:rPr lang="en-US" i="1" dirty="0" smtClean="0"/>
              <a:t>pacific</a:t>
            </a:r>
            <a:endParaRPr lang="en-US" dirty="0" smtClean="0"/>
          </a:p>
          <a:p>
            <a:r>
              <a:rPr lang="en-US" dirty="0" smtClean="0"/>
              <a:t>He died in the Philippine Islands but his crew eventually made it back to Spain</a:t>
            </a:r>
          </a:p>
          <a:p>
            <a:r>
              <a:rPr lang="en-US" dirty="0" smtClean="0"/>
              <a:t>They became the first to </a:t>
            </a:r>
            <a:r>
              <a:rPr lang="en-US" b="1" dirty="0" smtClean="0"/>
              <a:t>circumnavigate</a:t>
            </a:r>
            <a:r>
              <a:rPr lang="en-US" dirty="0" smtClean="0"/>
              <a:t> the globe</a:t>
            </a:r>
            <a:endParaRPr lang="en-US" dirty="0"/>
          </a:p>
        </p:txBody>
      </p:sp>
    </p:spTree>
    <p:extLst>
      <p:ext uri="{BB962C8B-B14F-4D97-AF65-F5344CB8AC3E}">
        <p14:creationId xmlns:p14="http://schemas.microsoft.com/office/powerpoint/2010/main" val="17410079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265.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idx="2"/>
          </p:nvPr>
        </p:nvSpPr>
        <p:spPr/>
        <p:txBody>
          <a:bodyPr/>
          <a:lstStyle/>
          <a:p>
            <a:r>
              <a:rPr lang="en-US" dirty="0"/>
              <a:t>The interactions between Europeans and Natives changed the world forever</a:t>
            </a:r>
          </a:p>
          <a:p>
            <a:r>
              <a:rPr lang="en-US" dirty="0"/>
              <a:t>It was known as the </a:t>
            </a:r>
            <a:r>
              <a:rPr lang="en-US" b="1" dirty="0"/>
              <a:t>Columbian Exchange</a:t>
            </a:r>
            <a:r>
              <a:rPr lang="en-US" dirty="0"/>
              <a:t> </a:t>
            </a:r>
          </a:p>
          <a:p>
            <a:endParaRPr lang="en-US" dirty="0"/>
          </a:p>
        </p:txBody>
      </p:sp>
      <p:sp>
        <p:nvSpPr>
          <p:cNvPr id="3" name="Title 2"/>
          <p:cNvSpPr>
            <a:spLocks noGrp="1"/>
          </p:cNvSpPr>
          <p:nvPr>
            <p:ph type="title"/>
          </p:nvPr>
        </p:nvSpPr>
        <p:spPr/>
        <p:txBody>
          <a:bodyPr/>
          <a:lstStyle/>
          <a:p>
            <a:r>
              <a:rPr lang="en-US" dirty="0" smtClean="0"/>
              <a:t>The Columbian Exchange</a:t>
            </a:r>
            <a:endParaRPr lang="en-US" dirty="0"/>
          </a:p>
        </p:txBody>
      </p:sp>
    </p:spTree>
    <p:extLst>
      <p:ext uri="{BB962C8B-B14F-4D97-AF65-F5344CB8AC3E}">
        <p14:creationId xmlns:p14="http://schemas.microsoft.com/office/powerpoint/2010/main" val="41394082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Local Native Americans taught the Europeans who arrived there how to farm the local crops</a:t>
            </a:r>
          </a:p>
          <a:p>
            <a:r>
              <a:rPr lang="en-US" dirty="0" smtClean="0"/>
              <a:t>Corn became essential to the Europeans and it eventually made its way back to Europe</a:t>
            </a:r>
          </a:p>
          <a:p>
            <a:r>
              <a:rPr lang="en-US" dirty="0" smtClean="0"/>
              <a:t>As did other crops:</a:t>
            </a:r>
            <a:r>
              <a:rPr lang="en-US" dirty="0"/>
              <a:t> </a:t>
            </a:r>
            <a:r>
              <a:rPr lang="en-US" dirty="0" smtClean="0"/>
              <a:t>pumpkins, beans, sweet potatoes, tomatoes, chili peppers, peanuts, chocolate, and squash</a:t>
            </a:r>
          </a:p>
        </p:txBody>
      </p:sp>
      <p:sp>
        <p:nvSpPr>
          <p:cNvPr id="5" name="Title 4"/>
          <p:cNvSpPr>
            <a:spLocks noGrp="1"/>
          </p:cNvSpPr>
          <p:nvPr>
            <p:ph type="title"/>
          </p:nvPr>
        </p:nvSpPr>
        <p:spPr/>
        <p:txBody>
          <a:bodyPr/>
          <a:lstStyle/>
          <a:p>
            <a:r>
              <a:rPr lang="en-US" dirty="0" smtClean="0"/>
              <a:t>From America ~&gt; Europe</a:t>
            </a:r>
            <a:endParaRPr lang="en-US" dirty="0"/>
          </a:p>
        </p:txBody>
      </p:sp>
    </p:spTree>
    <p:extLst>
      <p:ext uri="{BB962C8B-B14F-4D97-AF65-F5344CB8AC3E}">
        <p14:creationId xmlns:p14="http://schemas.microsoft.com/office/powerpoint/2010/main" val="12372399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potato was perhaps the most important discovery for the Europeans</a:t>
            </a:r>
          </a:p>
          <a:p>
            <a:r>
              <a:rPr lang="en-US" dirty="0" smtClean="0"/>
              <a:t>Instead of using rye, they could use potatoes to feed more people on the same piece of land </a:t>
            </a:r>
          </a:p>
          <a:p>
            <a:r>
              <a:rPr lang="en-US" dirty="0" smtClean="0"/>
              <a:t>They also learned new devices invented by Natives</a:t>
            </a:r>
          </a:p>
          <a:p>
            <a:pPr lvl="1"/>
            <a:r>
              <a:rPr lang="en-US" dirty="0" smtClean="0"/>
              <a:t>Canoe</a:t>
            </a:r>
          </a:p>
          <a:p>
            <a:pPr lvl="1"/>
            <a:r>
              <a:rPr lang="en-US" dirty="0" smtClean="0"/>
              <a:t>Snowshoe</a:t>
            </a:r>
          </a:p>
          <a:p>
            <a:pPr lvl="1"/>
            <a:r>
              <a:rPr lang="en-US" dirty="0" smtClean="0"/>
              <a:t>Hammock</a:t>
            </a:r>
          </a:p>
          <a:p>
            <a:pPr lvl="1"/>
            <a:r>
              <a:rPr lang="en-US" dirty="0" smtClean="0"/>
              <a:t>Poncho</a:t>
            </a:r>
          </a:p>
        </p:txBody>
      </p:sp>
      <p:sp>
        <p:nvSpPr>
          <p:cNvPr id="3" name="Title 2"/>
          <p:cNvSpPr>
            <a:spLocks noGrp="1"/>
          </p:cNvSpPr>
          <p:nvPr>
            <p:ph type="title"/>
          </p:nvPr>
        </p:nvSpPr>
        <p:spPr/>
        <p:txBody>
          <a:bodyPr/>
          <a:lstStyle/>
          <a:p>
            <a:r>
              <a:rPr lang="en-US" dirty="0" smtClean="0"/>
              <a:t>From America ~&gt; Europe</a:t>
            </a:r>
            <a:endParaRPr lang="en-US" dirty="0"/>
          </a:p>
        </p:txBody>
      </p:sp>
    </p:spTree>
    <p:extLst>
      <p:ext uri="{BB962C8B-B14F-4D97-AF65-F5344CB8AC3E}">
        <p14:creationId xmlns:p14="http://schemas.microsoft.com/office/powerpoint/2010/main" val="371280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After the Mayan civilization disappeared, a new one emerged called the Toltec</a:t>
            </a:r>
          </a:p>
          <a:p>
            <a:r>
              <a:rPr lang="en-US" dirty="0" smtClean="0"/>
              <a:t>They built their city in Tula and they were master architects</a:t>
            </a:r>
            <a:endParaRPr lang="en-US" dirty="0"/>
          </a:p>
          <a:p>
            <a:r>
              <a:rPr lang="en-US" dirty="0" smtClean="0"/>
              <a:t>They were one of the first Native Americans to use gold and copper for art and jewelry</a:t>
            </a:r>
          </a:p>
          <a:p>
            <a:r>
              <a:rPr lang="en-US" dirty="0" smtClean="0"/>
              <a:t>However around 1,200AD they also fell to northern invaders called the Chichimec</a:t>
            </a:r>
          </a:p>
        </p:txBody>
      </p:sp>
      <p:sp>
        <p:nvSpPr>
          <p:cNvPr id="5" name="Title 4"/>
          <p:cNvSpPr>
            <a:spLocks noGrp="1"/>
          </p:cNvSpPr>
          <p:nvPr>
            <p:ph type="title"/>
          </p:nvPr>
        </p:nvSpPr>
        <p:spPr/>
        <p:txBody>
          <a:bodyPr/>
          <a:lstStyle/>
          <a:p>
            <a:r>
              <a:rPr lang="en-US" dirty="0" smtClean="0"/>
              <a:t>The Toltec</a:t>
            </a:r>
            <a:endParaRPr lang="en-US" dirty="0"/>
          </a:p>
        </p:txBody>
      </p:sp>
    </p:spTree>
    <p:extLst>
      <p:ext uri="{BB962C8B-B14F-4D97-AF65-F5344CB8AC3E}">
        <p14:creationId xmlns:p14="http://schemas.microsoft.com/office/powerpoint/2010/main" val="1681150150"/>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Native Americans were introduced to wheat, oats, barley, rue, rice, coffee, dandelions, onions, bananas, and oranges</a:t>
            </a:r>
          </a:p>
          <a:p>
            <a:r>
              <a:rPr lang="en-US" dirty="0" smtClean="0"/>
              <a:t>Animals included: chickens, cattle, pigs, sheep, and horses</a:t>
            </a:r>
          </a:p>
          <a:p>
            <a:r>
              <a:rPr lang="en-US" dirty="0" smtClean="0"/>
              <a:t>Technologies: new types of metalworking, new techniques of shipbuilding, and new weapons (firearms)</a:t>
            </a:r>
            <a:endParaRPr lang="en-US" dirty="0"/>
          </a:p>
        </p:txBody>
      </p:sp>
      <p:sp>
        <p:nvSpPr>
          <p:cNvPr id="3" name="Title 2"/>
          <p:cNvSpPr>
            <a:spLocks noGrp="1"/>
          </p:cNvSpPr>
          <p:nvPr>
            <p:ph type="title"/>
          </p:nvPr>
        </p:nvSpPr>
        <p:spPr/>
        <p:txBody>
          <a:bodyPr/>
          <a:lstStyle/>
          <a:p>
            <a:r>
              <a:rPr lang="en-US" dirty="0" smtClean="0"/>
              <a:t>From Europe ~&gt; America</a:t>
            </a:r>
            <a:endParaRPr lang="en-US" dirty="0"/>
          </a:p>
        </p:txBody>
      </p:sp>
    </p:spTree>
    <p:extLst>
      <p:ext uri="{BB962C8B-B14F-4D97-AF65-F5344CB8AC3E}">
        <p14:creationId xmlns:p14="http://schemas.microsoft.com/office/powerpoint/2010/main" val="17621403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worst import was an invisible one</a:t>
            </a:r>
          </a:p>
          <a:p>
            <a:r>
              <a:rPr lang="en-US" dirty="0" smtClean="0"/>
              <a:t>Europeans brought bacteria and viruses that caused many diseases:</a:t>
            </a:r>
          </a:p>
          <a:p>
            <a:pPr lvl="1"/>
            <a:r>
              <a:rPr lang="en-US" dirty="0" smtClean="0"/>
              <a:t>Influenza</a:t>
            </a:r>
          </a:p>
          <a:p>
            <a:pPr lvl="1"/>
            <a:r>
              <a:rPr lang="en-US" dirty="0" smtClean="0"/>
              <a:t>Measles</a:t>
            </a:r>
          </a:p>
          <a:p>
            <a:pPr lvl="1"/>
            <a:r>
              <a:rPr lang="en-US" dirty="0" smtClean="0"/>
              <a:t>Chicken pox</a:t>
            </a:r>
          </a:p>
          <a:p>
            <a:pPr lvl="1"/>
            <a:r>
              <a:rPr lang="en-US" dirty="0" smtClean="0"/>
              <a:t>Mumps</a:t>
            </a:r>
          </a:p>
          <a:p>
            <a:pPr lvl="1"/>
            <a:r>
              <a:rPr lang="en-US" dirty="0" smtClean="0"/>
              <a:t>Smallpox </a:t>
            </a:r>
            <a:endParaRPr lang="en-US" dirty="0"/>
          </a:p>
        </p:txBody>
      </p:sp>
      <p:sp>
        <p:nvSpPr>
          <p:cNvPr id="3" name="Title 2"/>
          <p:cNvSpPr>
            <a:spLocks noGrp="1"/>
          </p:cNvSpPr>
          <p:nvPr>
            <p:ph type="title"/>
          </p:nvPr>
        </p:nvSpPr>
        <p:spPr/>
        <p:txBody>
          <a:bodyPr/>
          <a:lstStyle/>
          <a:p>
            <a:r>
              <a:rPr lang="en-US" dirty="0" smtClean="0"/>
              <a:t>For Europe ~&gt; America</a:t>
            </a:r>
            <a:endParaRPr lang="en-US" dirty="0"/>
          </a:p>
        </p:txBody>
      </p:sp>
    </p:spTree>
    <p:extLst>
      <p:ext uri="{BB962C8B-B14F-4D97-AF65-F5344CB8AC3E}">
        <p14:creationId xmlns:p14="http://schemas.microsoft.com/office/powerpoint/2010/main" val="3850668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unfortunate that the cons outweigh the pros</a:t>
            </a:r>
          </a:p>
          <a:p>
            <a:r>
              <a:rPr lang="en-US" dirty="0" smtClean="0"/>
              <a:t>The amount of trade between the the two continents were overshadowed</a:t>
            </a:r>
          </a:p>
          <a:p>
            <a:r>
              <a:rPr lang="en-US" dirty="0" smtClean="0"/>
              <a:t>Overshadowed by the amount of disease, military conquests, and slavery that devastated the Native </a:t>
            </a:r>
            <a:r>
              <a:rPr lang="en-US" smtClean="0"/>
              <a:t>American population</a:t>
            </a:r>
            <a:endParaRPr lang="en-US" dirty="0"/>
          </a:p>
        </p:txBody>
      </p:sp>
      <p:sp>
        <p:nvSpPr>
          <p:cNvPr id="3" name="Title 2"/>
          <p:cNvSpPr>
            <a:spLocks noGrp="1"/>
          </p:cNvSpPr>
          <p:nvPr>
            <p:ph type="title"/>
          </p:nvPr>
        </p:nvSpPr>
        <p:spPr/>
        <p:txBody>
          <a:bodyPr/>
          <a:lstStyle/>
          <a:p>
            <a:r>
              <a:rPr lang="en-US" dirty="0" smtClean="0"/>
              <a:t>From Europe ~&gt; America</a:t>
            </a:r>
            <a:endParaRPr lang="en-US" dirty="0"/>
          </a:p>
        </p:txBody>
      </p:sp>
    </p:spTree>
    <p:extLst>
      <p:ext uri="{BB962C8B-B14F-4D97-AF65-F5344CB8AC3E}">
        <p14:creationId xmlns:p14="http://schemas.microsoft.com/office/powerpoint/2010/main" val="202226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group from the Chichimec called the </a:t>
            </a:r>
            <a:r>
              <a:rPr lang="en-US" dirty="0" err="1" smtClean="0"/>
              <a:t>Mexica</a:t>
            </a:r>
            <a:r>
              <a:rPr lang="en-US" dirty="0" smtClean="0"/>
              <a:t>, built their city called Tenochtitlan in 1325</a:t>
            </a:r>
          </a:p>
          <a:p>
            <a:r>
              <a:rPr lang="en-US" dirty="0" smtClean="0"/>
              <a:t>It is located in present-day Mexico City</a:t>
            </a:r>
          </a:p>
          <a:p>
            <a:r>
              <a:rPr lang="en-US" dirty="0" smtClean="0"/>
              <a:t>This group however adopted the name Aztec for themselves from their original homeland: </a:t>
            </a:r>
            <a:r>
              <a:rPr lang="en-US" dirty="0" err="1" smtClean="0"/>
              <a:t>Aztlan</a:t>
            </a:r>
            <a:endParaRPr lang="en-US" dirty="0" smtClean="0"/>
          </a:p>
          <a:p>
            <a:r>
              <a:rPr lang="en-US" dirty="0" smtClean="0"/>
              <a:t>They created a huge empire by using military force and also controlled trade this way</a:t>
            </a:r>
          </a:p>
          <a:p>
            <a:r>
              <a:rPr lang="en-US" dirty="0" smtClean="0"/>
              <a:t>They even brought some captives as human sacrifices in their religious ceremonies</a:t>
            </a:r>
            <a:endParaRPr lang="en-US" dirty="0"/>
          </a:p>
        </p:txBody>
      </p:sp>
      <p:sp>
        <p:nvSpPr>
          <p:cNvPr id="3" name="Title 2"/>
          <p:cNvSpPr>
            <a:spLocks noGrp="1"/>
          </p:cNvSpPr>
          <p:nvPr>
            <p:ph type="title"/>
          </p:nvPr>
        </p:nvSpPr>
        <p:spPr/>
        <p:txBody>
          <a:bodyPr/>
          <a:lstStyle/>
          <a:p>
            <a:r>
              <a:rPr lang="en-US" dirty="0" smtClean="0"/>
              <a:t>The Aztec</a:t>
            </a:r>
            <a:endParaRPr lang="en-US" dirty="0"/>
          </a:p>
        </p:txBody>
      </p:sp>
    </p:spTree>
    <p:extLst>
      <p:ext uri="{BB962C8B-B14F-4D97-AF65-F5344CB8AC3E}">
        <p14:creationId xmlns:p14="http://schemas.microsoft.com/office/powerpoint/2010/main" val="19038164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Aztec</a:t>
            </a:r>
            <a:endParaRPr lang="en-US" dirty="0"/>
          </a:p>
        </p:txBody>
      </p:sp>
      <p:pic>
        <p:nvPicPr>
          <p:cNvPr id="7" name="Picture Placeholder 6" descr="Aztec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p:txBody>
          <a:bodyPr/>
          <a:lstStyle/>
          <a:p>
            <a:r>
              <a:rPr lang="en-US" dirty="0" smtClean="0"/>
              <a:t>Ceremonies</a:t>
            </a:r>
            <a:endParaRPr lang="en-US" dirty="0"/>
          </a:p>
        </p:txBody>
      </p:sp>
    </p:spTree>
    <p:extLst>
      <p:ext uri="{BB962C8B-B14F-4D97-AF65-F5344CB8AC3E}">
        <p14:creationId xmlns:p14="http://schemas.microsoft.com/office/powerpoint/2010/main" val="34937718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300AD: In central Arizona a group called the </a:t>
            </a:r>
            <a:r>
              <a:rPr lang="en-US" b="1" dirty="0" smtClean="0"/>
              <a:t>Hohokam</a:t>
            </a:r>
            <a:r>
              <a:rPr lang="en-US" dirty="0" smtClean="0"/>
              <a:t> built a civilization with an elaborate system of irrigation canals</a:t>
            </a:r>
          </a:p>
          <a:p>
            <a:r>
              <a:rPr lang="en-US" dirty="0" smtClean="0"/>
              <a:t>Their canals carried water hundreds of miles away to their farms</a:t>
            </a:r>
          </a:p>
          <a:p>
            <a:r>
              <a:rPr lang="en-US" dirty="0" smtClean="0"/>
              <a:t>They grew corn, cotton, beans, and squash</a:t>
            </a:r>
          </a:p>
          <a:p>
            <a:r>
              <a:rPr lang="en-US" dirty="0" smtClean="0"/>
              <a:t>The Hohokam culture flourished for more than 1,000 years </a:t>
            </a:r>
          </a:p>
          <a:p>
            <a:r>
              <a:rPr lang="en-US" dirty="0" smtClean="0"/>
              <a:t>1300: they began to abandon their irrigation system because of floods and by 1500 they vanished</a:t>
            </a:r>
            <a:endParaRPr lang="en-US" dirty="0"/>
          </a:p>
        </p:txBody>
      </p:sp>
      <p:sp>
        <p:nvSpPr>
          <p:cNvPr id="5" name="Title 4"/>
          <p:cNvSpPr>
            <a:spLocks noGrp="1"/>
          </p:cNvSpPr>
          <p:nvPr>
            <p:ph type="title"/>
          </p:nvPr>
        </p:nvSpPr>
        <p:spPr/>
        <p:txBody>
          <a:bodyPr/>
          <a:lstStyle/>
          <a:p>
            <a:r>
              <a:rPr lang="en-US" dirty="0" smtClean="0"/>
              <a:t>The </a:t>
            </a:r>
            <a:r>
              <a:rPr lang="en-US" dirty="0"/>
              <a:t>H</a:t>
            </a:r>
            <a:r>
              <a:rPr lang="en-US" dirty="0" smtClean="0"/>
              <a:t>ohokam</a:t>
            </a:r>
            <a:endParaRPr lang="en-US" dirty="0"/>
          </a:p>
        </p:txBody>
      </p:sp>
    </p:spTree>
    <p:extLst>
      <p:ext uri="{BB962C8B-B14F-4D97-AF65-F5344CB8AC3E}">
        <p14:creationId xmlns:p14="http://schemas.microsoft.com/office/powerpoint/2010/main" val="19346017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700AD - 900AD: the people of the </a:t>
            </a:r>
            <a:r>
              <a:rPr lang="en-US" b="1" dirty="0" smtClean="0"/>
              <a:t>Four Corners</a:t>
            </a:r>
            <a:r>
              <a:rPr lang="en-US" dirty="0" smtClean="0"/>
              <a:t> area came together to create a civilization</a:t>
            </a:r>
          </a:p>
          <a:p>
            <a:pPr lvl="1"/>
            <a:r>
              <a:rPr lang="en-US" dirty="0" smtClean="0"/>
              <a:t>Utah</a:t>
            </a:r>
          </a:p>
          <a:p>
            <a:pPr lvl="1"/>
            <a:r>
              <a:rPr lang="en-US" dirty="0" smtClean="0"/>
              <a:t>Colorado</a:t>
            </a:r>
          </a:p>
          <a:p>
            <a:pPr lvl="1"/>
            <a:r>
              <a:rPr lang="en-US" dirty="0" smtClean="0"/>
              <a:t>Arizona</a:t>
            </a:r>
          </a:p>
          <a:p>
            <a:pPr lvl="1"/>
            <a:r>
              <a:rPr lang="en-US" dirty="0" smtClean="0"/>
              <a:t>New Mexico</a:t>
            </a:r>
          </a:p>
          <a:p>
            <a:r>
              <a:rPr lang="en-US" dirty="0" smtClean="0"/>
              <a:t>They were called the </a:t>
            </a:r>
            <a:r>
              <a:rPr lang="en-US" i="1" dirty="0" smtClean="0"/>
              <a:t>Anasazi</a:t>
            </a:r>
            <a:r>
              <a:rPr lang="en-US" dirty="0"/>
              <a:t> </a:t>
            </a:r>
            <a:r>
              <a:rPr lang="en-US" dirty="0" smtClean="0"/>
              <a:t>– “ancient ones”</a:t>
            </a:r>
          </a:p>
          <a:p>
            <a:r>
              <a:rPr lang="en-US" dirty="0" smtClean="0"/>
              <a:t>They built basins and ditches to channel rain in their harsh desert environment</a:t>
            </a:r>
            <a:endParaRPr lang="en-US" dirty="0"/>
          </a:p>
        </p:txBody>
      </p:sp>
      <p:sp>
        <p:nvSpPr>
          <p:cNvPr id="3" name="Title 2"/>
          <p:cNvSpPr>
            <a:spLocks noGrp="1"/>
          </p:cNvSpPr>
          <p:nvPr>
            <p:ph type="title"/>
          </p:nvPr>
        </p:nvSpPr>
        <p:spPr/>
        <p:txBody>
          <a:bodyPr/>
          <a:lstStyle/>
          <a:p>
            <a:r>
              <a:rPr lang="en-US" dirty="0" smtClean="0"/>
              <a:t>The Anasazi</a:t>
            </a:r>
            <a:endParaRPr lang="en-US" dirty="0"/>
          </a:p>
        </p:txBody>
      </p:sp>
    </p:spTree>
    <p:extLst>
      <p:ext uri="{BB962C8B-B14F-4D97-AF65-F5344CB8AC3E}">
        <p14:creationId xmlns:p14="http://schemas.microsoft.com/office/powerpoint/2010/main" val="15769958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Anasazi</a:t>
            </a:r>
            <a:endParaRPr lang="en-US" dirty="0"/>
          </a:p>
        </p:txBody>
      </p:sp>
      <p:pic>
        <p:nvPicPr>
          <p:cNvPr id="5" name="Picture Placeholder 4" descr="mesa-verde-ruins-687679-sw.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a:xfrm>
            <a:off x="6629400" y="1600199"/>
            <a:ext cx="2057400" cy="4776477"/>
          </a:xfrm>
        </p:spPr>
        <p:txBody>
          <a:bodyPr>
            <a:normAutofit/>
          </a:bodyPr>
          <a:lstStyle/>
          <a:p>
            <a:pPr marL="285750" indent="-285750">
              <a:buFont typeface="Arial"/>
              <a:buChar char="•"/>
            </a:pPr>
            <a:r>
              <a:rPr lang="en-US" sz="1400" dirty="0" smtClean="0"/>
              <a:t>850 – 1100: they built large, multi-story buildings of adobe with connecting passageways</a:t>
            </a:r>
          </a:p>
          <a:p>
            <a:pPr marL="285750" indent="-285750">
              <a:buFont typeface="Arial"/>
              <a:buChar char="•"/>
            </a:pPr>
            <a:r>
              <a:rPr lang="en-US" sz="1400" dirty="0" smtClean="0"/>
              <a:t>It also included circular ceremonial rooms called </a:t>
            </a:r>
            <a:r>
              <a:rPr lang="en-US" sz="1400" b="1" dirty="0" smtClean="0"/>
              <a:t>kivas</a:t>
            </a:r>
            <a:endParaRPr lang="en-US" sz="1400" dirty="0" smtClean="0"/>
          </a:p>
          <a:p>
            <a:pPr marL="285750" indent="-285750">
              <a:buFont typeface="Arial"/>
              <a:buChar char="•"/>
            </a:pPr>
            <a:r>
              <a:rPr lang="en-US" sz="1400" dirty="0" smtClean="0"/>
              <a:t>Spanish explorers called these structures </a:t>
            </a:r>
            <a:r>
              <a:rPr lang="en-US" sz="1400" b="1" dirty="0" smtClean="0"/>
              <a:t>pueblos</a:t>
            </a:r>
            <a:r>
              <a:rPr lang="en-US" sz="1400" dirty="0" smtClean="0"/>
              <a:t> – Spanish for “village”</a:t>
            </a:r>
          </a:p>
          <a:p>
            <a:pPr marL="285750" indent="-285750">
              <a:buFont typeface="Arial"/>
              <a:buChar char="•"/>
            </a:pPr>
            <a:endParaRPr lang="en-US" sz="1400" dirty="0"/>
          </a:p>
        </p:txBody>
      </p:sp>
    </p:spTree>
    <p:extLst>
      <p:ext uri="{BB962C8B-B14F-4D97-AF65-F5344CB8AC3E}">
        <p14:creationId xmlns:p14="http://schemas.microsoft.com/office/powerpoint/2010/main" val="4058595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These people of the eastern woodlands developed woodworking tools such as stone axes and gouges</a:t>
            </a:r>
          </a:p>
          <a:p>
            <a:r>
              <a:rPr lang="en-US" dirty="0" smtClean="0"/>
              <a:t>They built dugout canoes and made nets to snare birds</a:t>
            </a:r>
          </a:p>
          <a:p>
            <a:r>
              <a:rPr lang="en-US" dirty="0" smtClean="0"/>
              <a:t>They also made clay pots</a:t>
            </a:r>
          </a:p>
          <a:p>
            <a:r>
              <a:rPr lang="en-US" dirty="0" smtClean="0"/>
              <a:t>1000BC: these people began burying their dead under massive dome-shaped mounds of dirt</a:t>
            </a:r>
          </a:p>
          <a:p>
            <a:r>
              <a:rPr lang="en-US" dirty="0" smtClean="0"/>
              <a:t>The </a:t>
            </a:r>
            <a:r>
              <a:rPr lang="en-US" dirty="0" err="1" smtClean="0"/>
              <a:t>Adena</a:t>
            </a:r>
            <a:r>
              <a:rPr lang="en-US" dirty="0"/>
              <a:t> </a:t>
            </a:r>
            <a:r>
              <a:rPr lang="en-US" dirty="0" smtClean="0"/>
              <a:t>lasted from 1000BC until 200BC</a:t>
            </a:r>
          </a:p>
          <a:p>
            <a:r>
              <a:rPr lang="en-US" dirty="0" smtClean="0"/>
              <a:t>The Hopewell lasted from about 200BC until 400AD</a:t>
            </a:r>
            <a:endParaRPr lang="en-US" dirty="0"/>
          </a:p>
        </p:txBody>
      </p:sp>
      <p:sp>
        <p:nvSpPr>
          <p:cNvPr id="5" name="Title 4"/>
          <p:cNvSpPr>
            <a:spLocks noGrp="1"/>
          </p:cNvSpPr>
          <p:nvPr>
            <p:ph type="title"/>
          </p:nvPr>
        </p:nvSpPr>
        <p:spPr/>
        <p:txBody>
          <a:bodyPr/>
          <a:lstStyle/>
          <a:p>
            <a:r>
              <a:rPr lang="en-US" dirty="0" smtClean="0"/>
              <a:t>The </a:t>
            </a:r>
            <a:r>
              <a:rPr lang="en-US" dirty="0" err="1" smtClean="0"/>
              <a:t>Adena</a:t>
            </a:r>
            <a:r>
              <a:rPr lang="en-US" dirty="0" smtClean="0"/>
              <a:t> &amp; Hopewell Cultures</a:t>
            </a:r>
            <a:endParaRPr lang="en-US" dirty="0"/>
          </a:p>
        </p:txBody>
      </p:sp>
    </p:spTree>
    <p:extLst>
      <p:ext uri="{BB962C8B-B14F-4D97-AF65-F5344CB8AC3E}">
        <p14:creationId xmlns:p14="http://schemas.microsoft.com/office/powerpoint/2010/main" val="511366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Chapter 1</a:t>
            </a:r>
            <a:endParaRPr lang="en-US" dirty="0"/>
          </a:p>
        </p:txBody>
      </p:sp>
      <p:sp>
        <p:nvSpPr>
          <p:cNvPr id="4" name="Title 3"/>
          <p:cNvSpPr>
            <a:spLocks noGrp="1"/>
          </p:cNvSpPr>
          <p:nvPr>
            <p:ph type="ctrTitle"/>
          </p:nvPr>
        </p:nvSpPr>
        <p:spPr/>
        <p:txBody>
          <a:bodyPr/>
          <a:lstStyle/>
          <a:p>
            <a:r>
              <a:rPr lang="en-US" dirty="0" smtClean="0"/>
              <a:t>Converging Cultures</a:t>
            </a:r>
            <a:br>
              <a:rPr lang="en-US" dirty="0" smtClean="0"/>
            </a:br>
            <a:r>
              <a:rPr lang="en-US" dirty="0" smtClean="0"/>
              <a:t>Prehistory - 1520</a:t>
            </a:r>
            <a:endParaRPr lang="en-US" dirty="0"/>
          </a:p>
        </p:txBody>
      </p:sp>
    </p:spTree>
    <p:extLst>
      <p:ext uri="{BB962C8B-B14F-4D97-AF65-F5344CB8AC3E}">
        <p14:creationId xmlns:p14="http://schemas.microsoft.com/office/powerpoint/2010/main" val="1568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700AD - 900AD: agricultural technologies began to spread through the Mississippi River</a:t>
            </a:r>
          </a:p>
          <a:p>
            <a:r>
              <a:rPr lang="en-US" dirty="0" smtClean="0"/>
              <a:t>This created another new culture called the </a:t>
            </a:r>
            <a:r>
              <a:rPr lang="en-US" dirty="0" err="1" smtClean="0"/>
              <a:t>Mississippean</a:t>
            </a:r>
            <a:r>
              <a:rPr lang="en-US" dirty="0" smtClean="0"/>
              <a:t> </a:t>
            </a:r>
          </a:p>
          <a:p>
            <a:r>
              <a:rPr lang="en-US" dirty="0" smtClean="0"/>
              <a:t>They were great builders who left an 8 mile stretch of remains in Missouri</a:t>
            </a:r>
          </a:p>
          <a:p>
            <a:r>
              <a:rPr lang="en-US" dirty="0" smtClean="0"/>
              <a:t>Their main city was home to about 16,000 people and they also had pyramids</a:t>
            </a:r>
            <a:endParaRPr lang="en-US" dirty="0"/>
          </a:p>
        </p:txBody>
      </p:sp>
      <p:sp>
        <p:nvSpPr>
          <p:cNvPr id="3" name="Title 2"/>
          <p:cNvSpPr>
            <a:spLocks noGrp="1"/>
          </p:cNvSpPr>
          <p:nvPr>
            <p:ph type="title"/>
          </p:nvPr>
        </p:nvSpPr>
        <p:spPr/>
        <p:txBody>
          <a:bodyPr/>
          <a:lstStyle/>
          <a:p>
            <a:r>
              <a:rPr lang="en-US" dirty="0" smtClean="0"/>
              <a:t>The </a:t>
            </a:r>
            <a:r>
              <a:rPr lang="en-US" dirty="0"/>
              <a:t>M</a:t>
            </a:r>
            <a:r>
              <a:rPr lang="en-US" dirty="0" smtClean="0"/>
              <a:t>ississippian Culture</a:t>
            </a:r>
            <a:endParaRPr lang="en-US" dirty="0"/>
          </a:p>
        </p:txBody>
      </p:sp>
    </p:spTree>
    <p:extLst>
      <p:ext uri="{BB962C8B-B14F-4D97-AF65-F5344CB8AC3E}">
        <p14:creationId xmlns:p14="http://schemas.microsoft.com/office/powerpoint/2010/main" val="18072584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Chapter 1 – Section 2</a:t>
            </a:r>
            <a:endParaRPr lang="en-US" dirty="0"/>
          </a:p>
        </p:txBody>
      </p:sp>
      <p:sp>
        <p:nvSpPr>
          <p:cNvPr id="4" name="Title 3"/>
          <p:cNvSpPr>
            <a:spLocks noGrp="1"/>
          </p:cNvSpPr>
          <p:nvPr>
            <p:ph type="ctrTitle"/>
          </p:nvPr>
        </p:nvSpPr>
        <p:spPr/>
        <p:txBody>
          <a:bodyPr/>
          <a:lstStyle/>
          <a:p>
            <a:r>
              <a:rPr lang="en-US" dirty="0" smtClean="0"/>
              <a:t>Native American Cultures</a:t>
            </a:r>
            <a:endParaRPr lang="en-US" dirty="0"/>
          </a:p>
        </p:txBody>
      </p:sp>
    </p:spTree>
    <p:extLst>
      <p:ext uri="{BB962C8B-B14F-4D97-AF65-F5344CB8AC3E}">
        <p14:creationId xmlns:p14="http://schemas.microsoft.com/office/powerpoint/2010/main" val="35508352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the time the Europeans arrived, Native Americans were scattered into many small groups</a:t>
            </a:r>
          </a:p>
          <a:p>
            <a:r>
              <a:rPr lang="en-US" dirty="0" smtClean="0"/>
              <a:t>The Southwest inhabited the descendants of the </a:t>
            </a:r>
            <a:r>
              <a:rPr lang="en-US" dirty="0" err="1" smtClean="0"/>
              <a:t>Anaszi</a:t>
            </a:r>
            <a:r>
              <a:rPr lang="en-US" dirty="0" smtClean="0"/>
              <a:t> and the Hohokam</a:t>
            </a:r>
          </a:p>
          <a:p>
            <a:r>
              <a:rPr lang="en-US" dirty="0" smtClean="0"/>
              <a:t>They included the Zuni, Hopi, and other Pueblo peoples</a:t>
            </a:r>
          </a:p>
          <a:p>
            <a:r>
              <a:rPr lang="en-US" dirty="0" smtClean="0"/>
              <a:t>They depended on corn to survive</a:t>
            </a:r>
            <a:endParaRPr lang="en-US" dirty="0"/>
          </a:p>
        </p:txBody>
      </p:sp>
      <p:sp>
        <p:nvSpPr>
          <p:cNvPr id="3" name="Title 2"/>
          <p:cNvSpPr>
            <a:spLocks noGrp="1"/>
          </p:cNvSpPr>
          <p:nvPr>
            <p:ph type="title"/>
          </p:nvPr>
        </p:nvSpPr>
        <p:spPr/>
        <p:txBody>
          <a:bodyPr/>
          <a:lstStyle/>
          <a:p>
            <a:r>
              <a:rPr lang="en-US" dirty="0" smtClean="0"/>
              <a:t>The West - Southwest</a:t>
            </a:r>
            <a:endParaRPr lang="en-US" dirty="0"/>
          </a:p>
        </p:txBody>
      </p:sp>
    </p:spTree>
    <p:extLst>
      <p:ext uri="{BB962C8B-B14F-4D97-AF65-F5344CB8AC3E}">
        <p14:creationId xmlns:p14="http://schemas.microsoft.com/office/powerpoint/2010/main" val="1935239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 man married, he joined the household of his bride’s mother</a:t>
            </a:r>
          </a:p>
          <a:p>
            <a:r>
              <a:rPr lang="en-US" dirty="0" smtClean="0"/>
              <a:t>Men’s and women’s work was separate</a:t>
            </a:r>
          </a:p>
          <a:p>
            <a:pPr lvl="1"/>
            <a:r>
              <a:rPr lang="en-US" dirty="0" smtClean="0"/>
              <a:t>Men farmed and herded sheep and performed most ceremonies, made moccasins, and wove clothing and blankets</a:t>
            </a:r>
          </a:p>
          <a:p>
            <a:pPr lvl="1"/>
            <a:r>
              <a:rPr lang="en-US" dirty="0" smtClean="0"/>
              <a:t>Women had to take care of the house and they also crafted pottery and baskets, and hauled water, they also helped men in farming and constructing houses</a:t>
            </a:r>
            <a:endParaRPr lang="en-US" dirty="0"/>
          </a:p>
        </p:txBody>
      </p:sp>
      <p:sp>
        <p:nvSpPr>
          <p:cNvPr id="3" name="Title 2"/>
          <p:cNvSpPr>
            <a:spLocks noGrp="1"/>
          </p:cNvSpPr>
          <p:nvPr>
            <p:ph type="title"/>
          </p:nvPr>
        </p:nvSpPr>
        <p:spPr/>
        <p:txBody>
          <a:bodyPr/>
          <a:lstStyle/>
          <a:p>
            <a:r>
              <a:rPr lang="en-US" dirty="0" smtClean="0"/>
              <a:t>Southwest </a:t>
            </a:r>
            <a:endParaRPr lang="en-US" dirty="0"/>
          </a:p>
        </p:txBody>
      </p:sp>
    </p:spTree>
    <p:extLst>
      <p:ext uri="{BB962C8B-B14F-4D97-AF65-F5344CB8AC3E}">
        <p14:creationId xmlns:p14="http://schemas.microsoft.com/office/powerpoint/2010/main" val="175015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9400" y="457200"/>
            <a:ext cx="2057400" cy="331025"/>
          </a:xfrm>
        </p:spPr>
        <p:txBody>
          <a:bodyPr>
            <a:normAutofit fontScale="90000"/>
          </a:bodyPr>
          <a:lstStyle/>
          <a:p>
            <a:r>
              <a:rPr lang="en-US" dirty="0" smtClean="0"/>
              <a:t>Southwest </a:t>
            </a:r>
            <a:endParaRPr lang="en-US" dirty="0"/>
          </a:p>
        </p:txBody>
      </p:sp>
      <p:pic>
        <p:nvPicPr>
          <p:cNvPr id="5" name="Picture Placeholder 4" descr="Ray-Naha-Kiva-Kachina-Dance.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a:xfrm>
            <a:off x="6629400" y="987732"/>
            <a:ext cx="2057400" cy="5413282"/>
          </a:xfrm>
        </p:spPr>
        <p:txBody>
          <a:bodyPr>
            <a:normAutofit fontScale="92500" lnSpcReduction="10000"/>
          </a:bodyPr>
          <a:lstStyle/>
          <a:p>
            <a:pPr marL="285750" indent="-285750">
              <a:buFont typeface="Arial"/>
              <a:buChar char="•"/>
            </a:pPr>
            <a:r>
              <a:rPr lang="en-US" dirty="0" smtClean="0"/>
              <a:t>When boys turned 6 they joined the </a:t>
            </a:r>
            <a:r>
              <a:rPr lang="en-US" b="1" dirty="0" err="1" smtClean="0"/>
              <a:t>kachina</a:t>
            </a:r>
            <a:r>
              <a:rPr lang="en-US" dirty="0" smtClean="0"/>
              <a:t> cult</a:t>
            </a:r>
          </a:p>
          <a:p>
            <a:pPr lvl="1"/>
            <a:r>
              <a:rPr lang="en-US" b="1" dirty="0" err="1" smtClean="0"/>
              <a:t>Kachina</a:t>
            </a:r>
            <a:r>
              <a:rPr lang="en-US" dirty="0" smtClean="0"/>
              <a:t> – good spirit</a:t>
            </a:r>
          </a:p>
          <a:p>
            <a:pPr marL="285750" indent="-285750">
              <a:buFont typeface="Arial"/>
              <a:buChar char="•"/>
            </a:pPr>
            <a:r>
              <a:rPr lang="en-US" dirty="0" smtClean="0"/>
              <a:t>They believed that the </a:t>
            </a:r>
            <a:r>
              <a:rPr lang="en-US" dirty="0" err="1" smtClean="0"/>
              <a:t>kachina</a:t>
            </a:r>
            <a:r>
              <a:rPr lang="en-US" dirty="0" smtClean="0"/>
              <a:t> visit that the </a:t>
            </a:r>
            <a:r>
              <a:rPr lang="en-US" dirty="0" err="1" smtClean="0"/>
              <a:t>kachina</a:t>
            </a:r>
            <a:r>
              <a:rPr lang="en-US" dirty="0" smtClean="0"/>
              <a:t> visited their town each year with messages from the gods</a:t>
            </a:r>
          </a:p>
          <a:p>
            <a:pPr marL="285750" indent="-285750">
              <a:buFont typeface="Arial"/>
              <a:buChar char="•"/>
            </a:pPr>
            <a:r>
              <a:rPr lang="en-US" dirty="0" smtClean="0"/>
              <a:t>These cult members wore masks symbolizing the spirits and they also danced to bring the spirits to the town</a:t>
            </a:r>
            <a:endParaRPr lang="en-US" dirty="0"/>
          </a:p>
        </p:txBody>
      </p:sp>
    </p:spTree>
    <p:extLst>
      <p:ext uri="{BB962C8B-B14F-4D97-AF65-F5344CB8AC3E}">
        <p14:creationId xmlns:p14="http://schemas.microsoft.com/office/powerpoint/2010/main" val="323106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more famous groups, the Apache &amp; Navajo, also inhabited the southwest</a:t>
            </a:r>
          </a:p>
          <a:p>
            <a:r>
              <a:rPr lang="en-US" dirty="0" smtClean="0"/>
              <a:t>The Apache remained nomadic</a:t>
            </a:r>
          </a:p>
          <a:p>
            <a:r>
              <a:rPr lang="en-US" dirty="0" smtClean="0"/>
              <a:t>The Navajo settled down and learned how to grow corn, beans, and squash</a:t>
            </a:r>
            <a:endParaRPr lang="en-US" dirty="0"/>
          </a:p>
        </p:txBody>
      </p:sp>
      <p:sp>
        <p:nvSpPr>
          <p:cNvPr id="5" name="Title 4"/>
          <p:cNvSpPr>
            <a:spLocks noGrp="1"/>
          </p:cNvSpPr>
          <p:nvPr>
            <p:ph type="title"/>
          </p:nvPr>
        </p:nvSpPr>
        <p:spPr/>
        <p:txBody>
          <a:bodyPr/>
          <a:lstStyle/>
          <a:p>
            <a:r>
              <a:rPr lang="en-US" dirty="0" smtClean="0"/>
              <a:t>Southwest</a:t>
            </a:r>
            <a:endParaRPr lang="en-US" dirty="0"/>
          </a:p>
        </p:txBody>
      </p:sp>
    </p:spTree>
    <p:extLst>
      <p:ext uri="{BB962C8B-B14F-4D97-AF65-F5344CB8AC3E}">
        <p14:creationId xmlns:p14="http://schemas.microsoft.com/office/powerpoint/2010/main" val="328654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region included many different groups such as the Tlingit, </a:t>
            </a:r>
            <a:r>
              <a:rPr lang="en-US" dirty="0" err="1" smtClean="0"/>
              <a:t>Haida</a:t>
            </a:r>
            <a:r>
              <a:rPr lang="en-US" dirty="0" smtClean="0"/>
              <a:t>, Kwakiutls, </a:t>
            </a:r>
            <a:r>
              <a:rPr lang="en-US" dirty="0" err="1" smtClean="0"/>
              <a:t>Nootkas</a:t>
            </a:r>
            <a:r>
              <a:rPr lang="en-US" dirty="0" smtClean="0"/>
              <a:t>, Chinook, and Salish peoples</a:t>
            </a:r>
          </a:p>
          <a:p>
            <a:r>
              <a:rPr lang="en-US" dirty="0" smtClean="0"/>
              <a:t>They occupied the lands from present-day Alaska down to Washington state</a:t>
            </a:r>
          </a:p>
          <a:p>
            <a:r>
              <a:rPr lang="en-US" dirty="0" smtClean="0"/>
              <a:t>They did not practice agriculture and luckily for them they had forests nearby for lumber</a:t>
            </a:r>
          </a:p>
          <a:p>
            <a:r>
              <a:rPr lang="en-US" dirty="0" smtClean="0"/>
              <a:t>They built homes, canoes, made ceremonial masks, and totem poles</a:t>
            </a:r>
            <a:endParaRPr lang="en-US" dirty="0"/>
          </a:p>
        </p:txBody>
      </p:sp>
      <p:sp>
        <p:nvSpPr>
          <p:cNvPr id="3" name="Title 2"/>
          <p:cNvSpPr>
            <a:spLocks noGrp="1"/>
          </p:cNvSpPr>
          <p:nvPr>
            <p:ph type="title"/>
          </p:nvPr>
        </p:nvSpPr>
        <p:spPr/>
        <p:txBody>
          <a:bodyPr/>
          <a:lstStyle/>
          <a:p>
            <a:r>
              <a:rPr lang="en-US" dirty="0" smtClean="0"/>
              <a:t>Pacific Coast</a:t>
            </a:r>
            <a:endParaRPr lang="en-US" dirty="0"/>
          </a:p>
        </p:txBody>
      </p:sp>
    </p:spTree>
    <p:extLst>
      <p:ext uri="{BB962C8B-B14F-4D97-AF65-F5344CB8AC3E}">
        <p14:creationId xmlns:p14="http://schemas.microsoft.com/office/powerpoint/2010/main" val="8905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Pacific Coast</a:t>
            </a:r>
            <a:endParaRPr lang="en-US" dirty="0"/>
          </a:p>
        </p:txBody>
      </p:sp>
      <p:pic>
        <p:nvPicPr>
          <p:cNvPr id="5" name="Picture Placeholder 4" descr="aa_lewisandclark_shoshone_1_e.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92500"/>
          </a:bodyPr>
          <a:lstStyle/>
          <a:p>
            <a:pPr marL="285750" indent="-285750">
              <a:buFont typeface="Arial"/>
              <a:buChar char="•"/>
            </a:pPr>
            <a:r>
              <a:rPr lang="en-US" dirty="0" smtClean="0"/>
              <a:t>Between the Sierra Nevada &amp; Rocky Mountains the climate was drier</a:t>
            </a:r>
          </a:p>
          <a:p>
            <a:pPr marL="285750" indent="-285750">
              <a:buFont typeface="Arial"/>
              <a:buChar char="•"/>
            </a:pPr>
            <a:r>
              <a:rPr lang="en-US" dirty="0" smtClean="0"/>
              <a:t>These groups (the Ute and Shoshone) live a nomadic life</a:t>
            </a:r>
          </a:p>
          <a:p>
            <a:pPr marL="285750" indent="-285750">
              <a:buFont typeface="Arial"/>
              <a:buChar char="•"/>
            </a:pPr>
            <a:r>
              <a:rPr lang="en-US" dirty="0" smtClean="0"/>
              <a:t>The land was too arid (having little or no rain) so they roamed in search for food </a:t>
            </a:r>
            <a:endParaRPr lang="en-US" dirty="0"/>
          </a:p>
        </p:txBody>
      </p:sp>
    </p:spTree>
    <p:extLst>
      <p:ext uri="{BB962C8B-B14F-4D97-AF65-F5344CB8AC3E}">
        <p14:creationId xmlns:p14="http://schemas.microsoft.com/office/powerpoint/2010/main" val="384892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Pacific Coast</a:t>
            </a:r>
            <a:endParaRPr lang="en-US" dirty="0"/>
          </a:p>
        </p:txBody>
      </p:sp>
      <p:pic>
        <p:nvPicPr>
          <p:cNvPr id="8" name="Picture Placeholder 7" descr="9756159_orig.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6" name="Content Placeholder 5"/>
          <p:cNvSpPr>
            <a:spLocks noGrp="1"/>
          </p:cNvSpPr>
          <p:nvPr>
            <p:ph type="body" sz="half" idx="2"/>
          </p:nvPr>
        </p:nvSpPr>
        <p:spPr/>
        <p:txBody>
          <a:bodyPr/>
          <a:lstStyle/>
          <a:p>
            <a:pPr marL="285750" indent="-285750">
              <a:buFont typeface="Arial"/>
              <a:buChar char="•"/>
            </a:pPr>
            <a:r>
              <a:rPr lang="en-US" dirty="0" smtClean="0"/>
              <a:t>In California, there were other groups who enjoyed wildlife and a mild climate</a:t>
            </a:r>
          </a:p>
          <a:p>
            <a:pPr marL="285750" indent="-285750">
              <a:buFont typeface="Arial"/>
              <a:buChar char="•"/>
            </a:pPr>
            <a:r>
              <a:rPr lang="en-US" dirty="0" smtClean="0"/>
              <a:t>The Pomo gathered acorns, caught fish, and snared small game and birds</a:t>
            </a:r>
          </a:p>
          <a:p>
            <a:pPr marL="285750" indent="-285750">
              <a:buFont typeface="Arial"/>
              <a:buChar char="•"/>
            </a:pPr>
            <a:endParaRPr lang="en-US" dirty="0"/>
          </a:p>
        </p:txBody>
      </p:sp>
    </p:spTree>
    <p:extLst>
      <p:ext uri="{BB962C8B-B14F-4D97-AF65-F5344CB8AC3E}">
        <p14:creationId xmlns:p14="http://schemas.microsoft.com/office/powerpoint/2010/main" val="333932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These people were influenced by </a:t>
            </a:r>
            <a:r>
              <a:rPr lang="en-US" dirty="0" err="1" smtClean="0"/>
              <a:t>Mississipean</a:t>
            </a:r>
            <a:r>
              <a:rPr lang="en-US" dirty="0" smtClean="0"/>
              <a:t> &amp; Hopewell cultures and they lived near the Missouri and other rivers</a:t>
            </a:r>
          </a:p>
          <a:p>
            <a:r>
              <a:rPr lang="en-US" dirty="0" smtClean="0"/>
              <a:t>They practiced agriculture up until the 1500s where it is believed that they began living a nomadic life</a:t>
            </a:r>
          </a:p>
          <a:p>
            <a:r>
              <a:rPr lang="en-US" dirty="0" smtClean="0"/>
              <a:t>This change could have been caused by drought or war</a:t>
            </a:r>
          </a:p>
          <a:p>
            <a:r>
              <a:rPr lang="en-US" dirty="0" smtClean="0"/>
              <a:t>They included the Pawnee, Kansas, and Iowa peoples</a:t>
            </a:r>
            <a:endParaRPr lang="en-US" dirty="0"/>
          </a:p>
        </p:txBody>
      </p:sp>
      <p:sp>
        <p:nvSpPr>
          <p:cNvPr id="5" name="Title 4"/>
          <p:cNvSpPr>
            <a:spLocks noGrp="1"/>
          </p:cNvSpPr>
          <p:nvPr>
            <p:ph type="title"/>
          </p:nvPr>
        </p:nvSpPr>
        <p:spPr/>
        <p:txBody>
          <a:bodyPr/>
          <a:lstStyle/>
          <a:p>
            <a:r>
              <a:rPr lang="en-US" dirty="0" smtClean="0"/>
              <a:t>The Great Plains</a:t>
            </a:r>
            <a:endParaRPr lang="en-US" dirty="0"/>
          </a:p>
        </p:txBody>
      </p:sp>
    </p:spTree>
    <p:extLst>
      <p:ext uri="{BB962C8B-B14F-4D97-AF65-F5344CB8AC3E}">
        <p14:creationId xmlns:p14="http://schemas.microsoft.com/office/powerpoint/2010/main" val="5856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No one </a:t>
            </a:r>
            <a:r>
              <a:rPr lang="en-US" dirty="0" smtClean="0"/>
              <a:t>knows for sure when the first people migrated to North America</a:t>
            </a:r>
          </a:p>
          <a:p>
            <a:r>
              <a:rPr lang="en-US" dirty="0" smtClean="0"/>
              <a:t>Folsom discoveries tell us that people were here at least 10,000 years ago or even earlier</a:t>
            </a:r>
          </a:p>
          <a:p>
            <a:r>
              <a:rPr lang="en-US" dirty="0" smtClean="0"/>
              <a:t>Examining DNA helps determine the origin of ancient people</a:t>
            </a:r>
          </a:p>
          <a:p>
            <a:r>
              <a:rPr lang="en-US" b="1" dirty="0" smtClean="0"/>
              <a:t>Radiocarbon Dating</a:t>
            </a:r>
            <a:r>
              <a:rPr lang="en-US" dirty="0" smtClean="0"/>
              <a:t> – to determine how old objects are; done by measuring the radioactivity left in a special type of carbon, called carbon 14, which can be taken from bone or wood</a:t>
            </a:r>
            <a:endParaRPr lang="en-US" b="1" dirty="0"/>
          </a:p>
        </p:txBody>
      </p:sp>
      <p:sp>
        <p:nvSpPr>
          <p:cNvPr id="3" name="Title 2"/>
          <p:cNvSpPr>
            <a:spLocks noGrp="1"/>
          </p:cNvSpPr>
          <p:nvPr>
            <p:ph type="title"/>
          </p:nvPr>
        </p:nvSpPr>
        <p:spPr/>
        <p:txBody>
          <a:bodyPr/>
          <a:lstStyle/>
          <a:p>
            <a:r>
              <a:rPr lang="en-US" dirty="0" smtClean="0"/>
              <a:t>Migration to America</a:t>
            </a:r>
            <a:endParaRPr lang="en-US" dirty="0"/>
          </a:p>
        </p:txBody>
      </p:sp>
    </p:spTree>
    <p:extLst>
      <p:ext uri="{BB962C8B-B14F-4D97-AF65-F5344CB8AC3E}">
        <p14:creationId xmlns:p14="http://schemas.microsoft.com/office/powerpoint/2010/main" val="336710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9400" y="444371"/>
            <a:ext cx="2057400" cy="510613"/>
          </a:xfrm>
        </p:spPr>
        <p:txBody>
          <a:bodyPr/>
          <a:lstStyle/>
          <a:p>
            <a:r>
              <a:rPr lang="en-US" dirty="0" smtClean="0"/>
              <a:t>The Great Plains</a:t>
            </a:r>
            <a:endParaRPr lang="en-US" dirty="0"/>
          </a:p>
        </p:txBody>
      </p:sp>
      <p:pic>
        <p:nvPicPr>
          <p:cNvPr id="5" name="Picture Placeholder 4" descr="Sioux-Chiefs.jpe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a:xfrm>
            <a:off x="6629400" y="954983"/>
            <a:ext cx="2057400" cy="5548651"/>
          </a:xfrm>
        </p:spPr>
        <p:txBody>
          <a:bodyPr>
            <a:noAutofit/>
          </a:bodyPr>
          <a:lstStyle/>
          <a:p>
            <a:pPr marL="285750" indent="-285750">
              <a:buFont typeface="Arial"/>
              <a:buChar char="•"/>
            </a:pPr>
            <a:r>
              <a:rPr lang="en-US" sz="1400" dirty="0" smtClean="0"/>
              <a:t>The Sioux people and others changed drastically after the began taming horses</a:t>
            </a:r>
          </a:p>
          <a:p>
            <a:pPr marL="285750" indent="-285750">
              <a:buFont typeface="Arial"/>
              <a:buChar char="•"/>
            </a:pPr>
            <a:r>
              <a:rPr lang="en-US" sz="1400" dirty="0" smtClean="0"/>
              <a:t>The Spanish brought horses in the 1500s and over the years horses either escaped or were stolen</a:t>
            </a:r>
          </a:p>
          <a:p>
            <a:pPr marL="285750" indent="-285750">
              <a:buFont typeface="Arial"/>
              <a:buChar char="•"/>
            </a:pPr>
            <a:r>
              <a:rPr lang="en-US" sz="1400" dirty="0" smtClean="0"/>
              <a:t>The Sioux encountered and mastered these horses and in the process became some of the world’s greatest mounted hunters and warriors</a:t>
            </a:r>
            <a:endParaRPr lang="en-US" sz="1400" dirty="0"/>
          </a:p>
        </p:txBody>
      </p:sp>
    </p:spTree>
    <p:extLst>
      <p:ext uri="{BB962C8B-B14F-4D97-AF65-F5344CB8AC3E}">
        <p14:creationId xmlns:p14="http://schemas.microsoft.com/office/powerpoint/2010/main" val="2668020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Sioux men gained achievement through bravery in hunting and war</a:t>
            </a:r>
          </a:p>
          <a:p>
            <a:r>
              <a:rPr lang="en-US" dirty="0" smtClean="0"/>
              <a:t>They could gain more fame by scalping their enemies they had killed</a:t>
            </a:r>
          </a:p>
          <a:p>
            <a:r>
              <a:rPr lang="en-US" dirty="0" smtClean="0"/>
              <a:t>But the greatest achievement of all was through a nonviolent act called “counting coup”</a:t>
            </a:r>
          </a:p>
        </p:txBody>
      </p:sp>
      <p:sp>
        <p:nvSpPr>
          <p:cNvPr id="5" name="Title 4"/>
          <p:cNvSpPr>
            <a:spLocks noGrp="1"/>
          </p:cNvSpPr>
          <p:nvPr>
            <p:ph type="title"/>
          </p:nvPr>
        </p:nvSpPr>
        <p:spPr/>
        <p:txBody>
          <a:bodyPr/>
          <a:lstStyle/>
          <a:p>
            <a:r>
              <a:rPr lang="en-US" dirty="0" smtClean="0"/>
              <a:t>The Great Plains</a:t>
            </a:r>
            <a:endParaRPr lang="en-US" dirty="0"/>
          </a:p>
        </p:txBody>
      </p:sp>
    </p:spTree>
    <p:extLst>
      <p:ext uri="{BB962C8B-B14F-4D97-AF65-F5344CB8AC3E}">
        <p14:creationId xmlns:p14="http://schemas.microsoft.com/office/powerpoint/2010/main" val="384173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Counting Coup</a:t>
            </a:r>
            <a:endParaRPr lang="en-US" dirty="0"/>
          </a:p>
        </p:txBody>
      </p:sp>
      <p:pic>
        <p:nvPicPr>
          <p:cNvPr id="7" name="Picture Placeholder 6" descr="CountingCoup.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p:txBody>
          <a:bodyPr>
            <a:normAutofit lnSpcReduction="10000"/>
          </a:bodyPr>
          <a:lstStyle/>
          <a:p>
            <a:pPr marL="285750" indent="-285750">
              <a:buFont typeface="Arial"/>
              <a:buChar char="•"/>
            </a:pPr>
            <a:r>
              <a:rPr lang="en-US" dirty="0" smtClean="0"/>
              <a:t>This was a process where a warrior would charge into a group of the enemy</a:t>
            </a:r>
          </a:p>
          <a:p>
            <a:pPr marL="285750" indent="-285750">
              <a:buFont typeface="Arial"/>
              <a:buChar char="•"/>
            </a:pPr>
            <a:r>
              <a:rPr lang="en-US" dirty="0" smtClean="0"/>
              <a:t>Then he would just touch one of them with a stick</a:t>
            </a:r>
          </a:p>
          <a:p>
            <a:pPr marL="285750" indent="-285750">
              <a:buFont typeface="Arial"/>
              <a:buChar char="•"/>
            </a:pPr>
            <a:r>
              <a:rPr lang="en-US" dirty="0" smtClean="0"/>
              <a:t>This was meant to humiliate the enemy and then gallop away</a:t>
            </a:r>
            <a:endParaRPr lang="en-US" dirty="0"/>
          </a:p>
        </p:txBody>
      </p:sp>
    </p:spTree>
    <p:extLst>
      <p:ext uri="{BB962C8B-B14F-4D97-AF65-F5344CB8AC3E}">
        <p14:creationId xmlns:p14="http://schemas.microsoft.com/office/powerpoint/2010/main" val="305706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smtClean="0"/>
              <a:t>Inuit</a:t>
            </a:r>
            <a:r>
              <a:rPr lang="en-US" dirty="0" smtClean="0"/>
              <a:t> – were the most northern and widespread of Native Americans and their territory stretched across the Arctic from present-day Alaska to Greenland </a:t>
            </a:r>
          </a:p>
          <a:p>
            <a:r>
              <a:rPr lang="en-US" dirty="0" smtClean="0"/>
              <a:t>The </a:t>
            </a:r>
            <a:r>
              <a:rPr lang="en-US" b="1" dirty="0" err="1" smtClean="0"/>
              <a:t>Aluet</a:t>
            </a:r>
            <a:r>
              <a:rPr lang="en-US" dirty="0" smtClean="0"/>
              <a:t> settled in Alaska as well</a:t>
            </a:r>
          </a:p>
          <a:p>
            <a:r>
              <a:rPr lang="en-US" dirty="0" smtClean="0"/>
              <a:t>These two groups depended heavily on hunting such as seals, walruses, whales, polar bears, caribou, musk oxen, and other animals</a:t>
            </a:r>
          </a:p>
          <a:p>
            <a:r>
              <a:rPr lang="en-US" dirty="0" smtClean="0"/>
              <a:t>They developed harpoons, the kayak, the dogsled, boots with spikes for walking on ice, and special goggles to prevent snow blindness</a:t>
            </a:r>
            <a:endParaRPr lang="en-US" dirty="0"/>
          </a:p>
        </p:txBody>
      </p:sp>
      <p:sp>
        <p:nvSpPr>
          <p:cNvPr id="5" name="Title 4"/>
          <p:cNvSpPr>
            <a:spLocks noGrp="1"/>
          </p:cNvSpPr>
          <p:nvPr>
            <p:ph type="title"/>
          </p:nvPr>
        </p:nvSpPr>
        <p:spPr/>
        <p:txBody>
          <a:bodyPr/>
          <a:lstStyle/>
          <a:p>
            <a:r>
              <a:rPr lang="en-US" dirty="0" smtClean="0"/>
              <a:t>The Far North</a:t>
            </a:r>
            <a:endParaRPr lang="en-US" dirty="0"/>
          </a:p>
        </p:txBody>
      </p:sp>
    </p:spTree>
    <p:extLst>
      <p:ext uri="{BB962C8B-B14F-4D97-AF65-F5344CB8AC3E}">
        <p14:creationId xmlns:p14="http://schemas.microsoft.com/office/powerpoint/2010/main" val="1870489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East of the Mississippi and south of the Great Lakes</a:t>
            </a:r>
          </a:p>
          <a:p>
            <a:r>
              <a:rPr lang="en-US" dirty="0" smtClean="0"/>
              <a:t>Almost all of the Native Americans here provided for themselves by combining hunting and fishing with farming</a:t>
            </a:r>
          </a:p>
          <a:p>
            <a:r>
              <a:rPr lang="en-US" dirty="0" smtClean="0"/>
              <a:t>They ate a lot of deer meat with corn, beans, and squash</a:t>
            </a:r>
          </a:p>
          <a:p>
            <a:r>
              <a:rPr lang="en-US" dirty="0" smtClean="0"/>
              <a:t>The deer hide was also used for clothing</a:t>
            </a:r>
            <a:endParaRPr lang="en-US" dirty="0"/>
          </a:p>
        </p:txBody>
      </p:sp>
      <p:sp>
        <p:nvSpPr>
          <p:cNvPr id="3" name="Title 2"/>
          <p:cNvSpPr>
            <a:spLocks noGrp="1"/>
          </p:cNvSpPr>
          <p:nvPr>
            <p:ph type="title"/>
          </p:nvPr>
        </p:nvSpPr>
        <p:spPr/>
        <p:txBody>
          <a:bodyPr/>
          <a:lstStyle/>
          <a:p>
            <a:r>
              <a:rPr lang="en-US" dirty="0" smtClean="0"/>
              <a:t>Eastern Woodlands</a:t>
            </a:r>
            <a:endParaRPr lang="en-US" dirty="0"/>
          </a:p>
        </p:txBody>
      </p:sp>
    </p:spTree>
    <p:extLst>
      <p:ext uri="{BB962C8B-B14F-4D97-AF65-F5344CB8AC3E}">
        <p14:creationId xmlns:p14="http://schemas.microsoft.com/office/powerpoint/2010/main" val="253575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People of the Northeast</a:t>
            </a:r>
            <a:endParaRPr lang="en-US" dirty="0"/>
          </a:p>
        </p:txBody>
      </p:sp>
      <p:pic>
        <p:nvPicPr>
          <p:cNvPr id="5" name="Picture Placeholder 4" descr="griffingcouncil.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p:txBody>
          <a:bodyPr>
            <a:normAutofit fontScale="92500" lnSpcReduction="10000"/>
          </a:bodyPr>
          <a:lstStyle/>
          <a:p>
            <a:pPr marL="285750" indent="-285750">
              <a:buFont typeface="Arial"/>
              <a:buChar char="•"/>
            </a:pPr>
            <a:r>
              <a:rPr lang="en-US" sz="1800" dirty="0" smtClean="0"/>
              <a:t>Most of the Northeast people were divided into two major language groups</a:t>
            </a:r>
          </a:p>
          <a:p>
            <a:pPr marL="285750" indent="-285750">
              <a:buFont typeface="Arial"/>
              <a:buChar char="•"/>
            </a:pPr>
            <a:r>
              <a:rPr lang="en-US" sz="1800" dirty="0" smtClean="0"/>
              <a:t>Those who spoke </a:t>
            </a:r>
            <a:r>
              <a:rPr lang="en-US" sz="1800" b="1" dirty="0" smtClean="0"/>
              <a:t>Algonquian</a:t>
            </a:r>
            <a:endParaRPr lang="en-US" sz="1800" dirty="0"/>
          </a:p>
          <a:p>
            <a:pPr marL="285750" indent="-285750">
              <a:buFont typeface="Arial"/>
              <a:buChar char="•"/>
            </a:pPr>
            <a:r>
              <a:rPr lang="en-US" sz="1800" dirty="0" smtClean="0"/>
              <a:t>Those who spoke </a:t>
            </a:r>
            <a:r>
              <a:rPr lang="en-US" sz="1800" b="1" dirty="0" smtClean="0"/>
              <a:t>Iroquoian</a:t>
            </a:r>
          </a:p>
          <a:p>
            <a:pPr marL="285750" indent="-285750">
              <a:buFont typeface="Arial"/>
              <a:buChar char="•"/>
            </a:pPr>
            <a:endParaRPr lang="en-US" sz="1800" dirty="0"/>
          </a:p>
        </p:txBody>
      </p:sp>
    </p:spTree>
    <p:extLst>
      <p:ext uri="{BB962C8B-B14F-4D97-AF65-F5344CB8AC3E}">
        <p14:creationId xmlns:p14="http://schemas.microsoft.com/office/powerpoint/2010/main" val="258329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Algonquian-speaking peoples:</a:t>
            </a:r>
          </a:p>
          <a:p>
            <a:pPr lvl="1"/>
            <a:r>
              <a:rPr lang="en-US" dirty="0" smtClean="0"/>
              <a:t>Those located in the New England territory</a:t>
            </a:r>
          </a:p>
          <a:p>
            <a:pPr lvl="1"/>
            <a:r>
              <a:rPr lang="en-US" dirty="0" smtClean="0"/>
              <a:t>Wampanoag in Massachusetts</a:t>
            </a:r>
          </a:p>
          <a:p>
            <a:pPr lvl="1"/>
            <a:r>
              <a:rPr lang="en-US" dirty="0" smtClean="0"/>
              <a:t>Narragansett in Rhode Island</a:t>
            </a:r>
          </a:p>
          <a:p>
            <a:pPr lvl="1"/>
            <a:r>
              <a:rPr lang="en-US" dirty="0" smtClean="0"/>
              <a:t>Pequot in Connecticut</a:t>
            </a:r>
          </a:p>
          <a:p>
            <a:pPr lvl="1"/>
            <a:r>
              <a:rPr lang="en-US" dirty="0" smtClean="0"/>
              <a:t>Powhatan Confederacy in Virginia</a:t>
            </a:r>
          </a:p>
          <a:p>
            <a:pPr lvl="1"/>
            <a:r>
              <a:rPr lang="en-US" dirty="0" smtClean="0"/>
              <a:t>Delaware along the Delaware River</a:t>
            </a:r>
          </a:p>
          <a:p>
            <a:pPr lvl="1"/>
            <a:r>
              <a:rPr lang="en-US" dirty="0" smtClean="0"/>
              <a:t>Shawnee in the Ohio River Valley</a:t>
            </a:r>
          </a:p>
          <a:p>
            <a:r>
              <a:rPr lang="en-US" dirty="0" smtClean="0"/>
              <a:t>Some Algonquian words used in English today: hominy, moccasin, papoose, etc.</a:t>
            </a:r>
            <a:endParaRPr lang="en-US" dirty="0"/>
          </a:p>
        </p:txBody>
      </p:sp>
      <p:sp>
        <p:nvSpPr>
          <p:cNvPr id="5" name="Title 4"/>
          <p:cNvSpPr>
            <a:spLocks noGrp="1"/>
          </p:cNvSpPr>
          <p:nvPr>
            <p:ph type="title"/>
          </p:nvPr>
        </p:nvSpPr>
        <p:spPr/>
        <p:txBody>
          <a:bodyPr/>
          <a:lstStyle/>
          <a:p>
            <a:r>
              <a:rPr lang="en-US" dirty="0" smtClean="0"/>
              <a:t>Peoples of the Northeast</a:t>
            </a:r>
            <a:endParaRPr lang="en-US" dirty="0"/>
          </a:p>
        </p:txBody>
      </p:sp>
    </p:spTree>
    <p:extLst>
      <p:ext uri="{BB962C8B-B14F-4D97-AF65-F5344CB8AC3E}">
        <p14:creationId xmlns:p14="http://schemas.microsoft.com/office/powerpoint/2010/main" val="12221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Iroquoian-speaking people included:</a:t>
            </a:r>
          </a:p>
          <a:p>
            <a:pPr lvl="1"/>
            <a:r>
              <a:rPr lang="en-US" dirty="0" smtClean="0"/>
              <a:t>The Huron</a:t>
            </a:r>
          </a:p>
          <a:p>
            <a:pPr lvl="1"/>
            <a:r>
              <a:rPr lang="en-US" dirty="0" smtClean="0"/>
              <a:t>Neutral</a:t>
            </a:r>
          </a:p>
          <a:p>
            <a:pPr lvl="1"/>
            <a:r>
              <a:rPr lang="en-US" dirty="0" smtClean="0"/>
              <a:t>Erie</a:t>
            </a:r>
          </a:p>
          <a:p>
            <a:pPr lvl="1"/>
            <a:r>
              <a:rPr lang="en-US" dirty="0" err="1" smtClean="0"/>
              <a:t>Wenro</a:t>
            </a:r>
            <a:endParaRPr lang="en-US" dirty="0" smtClean="0"/>
          </a:p>
          <a:p>
            <a:pPr lvl="1"/>
            <a:r>
              <a:rPr lang="en-US" dirty="0" smtClean="0"/>
              <a:t>Seneca</a:t>
            </a:r>
          </a:p>
          <a:p>
            <a:pPr lvl="1"/>
            <a:r>
              <a:rPr lang="en-US" dirty="0" smtClean="0"/>
              <a:t>Cayuga</a:t>
            </a:r>
          </a:p>
          <a:p>
            <a:pPr lvl="1"/>
            <a:r>
              <a:rPr lang="en-US" dirty="0" smtClean="0"/>
              <a:t>Onondaga</a:t>
            </a:r>
          </a:p>
          <a:p>
            <a:pPr lvl="1"/>
            <a:r>
              <a:rPr lang="en-US" dirty="0" smtClean="0"/>
              <a:t>Oneida</a:t>
            </a:r>
          </a:p>
          <a:p>
            <a:pPr lvl="1"/>
            <a:r>
              <a:rPr lang="en-US" dirty="0" smtClean="0"/>
              <a:t>Mohawk </a:t>
            </a:r>
            <a:endParaRPr lang="en-US" dirty="0"/>
          </a:p>
        </p:txBody>
      </p:sp>
      <p:sp>
        <p:nvSpPr>
          <p:cNvPr id="3" name="Title 2"/>
          <p:cNvSpPr>
            <a:spLocks noGrp="1"/>
          </p:cNvSpPr>
          <p:nvPr>
            <p:ph type="title"/>
          </p:nvPr>
        </p:nvSpPr>
        <p:spPr/>
        <p:txBody>
          <a:bodyPr/>
          <a:lstStyle/>
          <a:p>
            <a:r>
              <a:rPr lang="en-US" dirty="0" smtClean="0"/>
              <a:t>Peoples of the Northeast</a:t>
            </a:r>
            <a:endParaRPr lang="en-US" dirty="0"/>
          </a:p>
        </p:txBody>
      </p:sp>
    </p:spTree>
    <p:extLst>
      <p:ext uri="{BB962C8B-B14F-4D97-AF65-F5344CB8AC3E}">
        <p14:creationId xmlns:p14="http://schemas.microsoft.com/office/powerpoint/2010/main" val="3217560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of these people practiced </a:t>
            </a:r>
            <a:r>
              <a:rPr lang="en-US" b="1" dirty="0" smtClean="0"/>
              <a:t>slash-and-burn agriculture</a:t>
            </a:r>
            <a:r>
              <a:rPr lang="en-US" dirty="0" smtClean="0"/>
              <a:t> by cutting down parts of forests and then burning the cleared land to make it more fertile</a:t>
            </a:r>
          </a:p>
          <a:p>
            <a:r>
              <a:rPr lang="en-US" dirty="0" smtClean="0"/>
              <a:t>They used different types of houses such as </a:t>
            </a:r>
            <a:r>
              <a:rPr lang="en-US" b="1" dirty="0" smtClean="0"/>
              <a:t>longhouses</a:t>
            </a:r>
            <a:r>
              <a:rPr lang="en-US" dirty="0" smtClean="0"/>
              <a:t> and </a:t>
            </a:r>
            <a:r>
              <a:rPr lang="en-US" b="1" dirty="0" smtClean="0"/>
              <a:t>wigwams</a:t>
            </a:r>
            <a:endParaRPr lang="en-US" dirty="0"/>
          </a:p>
        </p:txBody>
      </p:sp>
      <p:sp>
        <p:nvSpPr>
          <p:cNvPr id="3" name="Title 2"/>
          <p:cNvSpPr>
            <a:spLocks noGrp="1"/>
          </p:cNvSpPr>
          <p:nvPr>
            <p:ph type="title"/>
          </p:nvPr>
        </p:nvSpPr>
        <p:spPr/>
        <p:txBody>
          <a:bodyPr/>
          <a:lstStyle/>
          <a:p>
            <a:r>
              <a:rPr lang="en-US" dirty="0" smtClean="0"/>
              <a:t>Peoples of the Northeast</a:t>
            </a:r>
            <a:endParaRPr lang="en-US" dirty="0"/>
          </a:p>
        </p:txBody>
      </p:sp>
    </p:spTree>
    <p:extLst>
      <p:ext uri="{BB962C8B-B14F-4D97-AF65-F5344CB8AC3E}">
        <p14:creationId xmlns:p14="http://schemas.microsoft.com/office/powerpoint/2010/main" val="2703720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Longhouse </a:t>
            </a:r>
            <a:endParaRPr lang="en-US" dirty="0"/>
          </a:p>
        </p:txBody>
      </p:sp>
      <p:pic>
        <p:nvPicPr>
          <p:cNvPr id="7" name="Picture Placeholder 6" descr="Gonondagon longhouse.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6" name="Text Placeholder 5"/>
          <p:cNvSpPr>
            <a:spLocks noGrp="1"/>
          </p:cNvSpPr>
          <p:nvPr>
            <p:ph type="body" sz="half" idx="2"/>
          </p:nvPr>
        </p:nvSpPr>
        <p:spPr/>
        <p:txBody>
          <a:bodyPr/>
          <a:lstStyle/>
          <a:p>
            <a:r>
              <a:rPr lang="en-US" dirty="0" smtClean="0"/>
              <a:t>Barrel-shaped roofs </a:t>
            </a:r>
          </a:p>
          <a:p>
            <a:r>
              <a:rPr lang="en-US" dirty="0" smtClean="0"/>
              <a:t>Large and rectangular</a:t>
            </a:r>
            <a:endParaRPr lang="en-US" dirty="0"/>
          </a:p>
        </p:txBody>
      </p:sp>
    </p:spTree>
    <p:extLst>
      <p:ext uri="{BB962C8B-B14F-4D97-AF65-F5344CB8AC3E}">
        <p14:creationId xmlns:p14="http://schemas.microsoft.com/office/powerpoint/2010/main" val="418134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Asian Migration to America</a:t>
            </a:r>
            <a:endParaRPr lang="en-US" dirty="0"/>
          </a:p>
        </p:txBody>
      </p:sp>
      <p:pic>
        <p:nvPicPr>
          <p:cNvPr id="6" name="Picture Placeholder 5" descr="Map_of_gene_flow_in_and_out_of_Beringia.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92500"/>
          </a:bodyPr>
          <a:lstStyle/>
          <a:p>
            <a:pPr marL="285750" indent="-285750">
              <a:buFont typeface="Arial"/>
              <a:buChar char="•"/>
            </a:pPr>
            <a:r>
              <a:rPr lang="en-US" dirty="0" smtClean="0"/>
              <a:t>It is believed that people from Asia crossed the Beringia from northern Asia and into Alaska</a:t>
            </a:r>
          </a:p>
          <a:p>
            <a:pPr marL="285750" indent="-285750">
              <a:buFont typeface="Arial"/>
              <a:buChar char="•"/>
            </a:pPr>
            <a:r>
              <a:rPr lang="en-US" dirty="0" smtClean="0"/>
              <a:t>They did this because they constantly hunted for food and their adventures brought them to the American continent</a:t>
            </a:r>
            <a:endParaRPr lang="en-US" dirty="0"/>
          </a:p>
        </p:txBody>
      </p:sp>
    </p:spTree>
    <p:extLst>
      <p:ext uri="{BB962C8B-B14F-4D97-AF65-F5344CB8AC3E}">
        <p14:creationId xmlns:p14="http://schemas.microsoft.com/office/powerpoint/2010/main" val="2768024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Wigwams </a:t>
            </a:r>
            <a:endParaRPr lang="en-US" dirty="0"/>
          </a:p>
        </p:txBody>
      </p:sp>
      <p:pic>
        <p:nvPicPr>
          <p:cNvPr id="5" name="Picture Placeholder 4" descr="wigwam-00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smtClean="0"/>
              <a:t>Either conical or dome-shaped</a:t>
            </a:r>
          </a:p>
          <a:p>
            <a:r>
              <a:rPr lang="en-US" dirty="0" smtClean="0"/>
              <a:t>Were made using bent poles </a:t>
            </a:r>
          </a:p>
          <a:p>
            <a:r>
              <a:rPr lang="en-US" dirty="0" smtClean="0"/>
              <a:t>Covered with hides or bark</a:t>
            </a:r>
            <a:endParaRPr lang="en-US" dirty="0"/>
          </a:p>
        </p:txBody>
      </p:sp>
    </p:spTree>
    <p:extLst>
      <p:ext uri="{BB962C8B-B14F-4D97-AF65-F5344CB8AC3E}">
        <p14:creationId xmlns:p14="http://schemas.microsoft.com/office/powerpoint/2010/main" val="3112280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Algonquian and Iroquois people shared some common traits such as decorating their belts (wampum) with white and purple shells</a:t>
            </a:r>
          </a:p>
          <a:p>
            <a:r>
              <a:rPr lang="en-US" dirty="0" smtClean="0"/>
              <a:t>They both viewed land as a resource to be used for the entire group</a:t>
            </a:r>
          </a:p>
          <a:p>
            <a:r>
              <a:rPr lang="en-US" dirty="0" smtClean="0"/>
              <a:t>They also believed that the land was not for one person to buy or sell</a:t>
            </a:r>
            <a:endParaRPr lang="en-US" dirty="0"/>
          </a:p>
        </p:txBody>
      </p:sp>
      <p:sp>
        <p:nvSpPr>
          <p:cNvPr id="5" name="Title 4"/>
          <p:cNvSpPr>
            <a:spLocks noGrp="1"/>
          </p:cNvSpPr>
          <p:nvPr>
            <p:ph type="title"/>
          </p:nvPr>
        </p:nvSpPr>
        <p:spPr/>
        <p:txBody>
          <a:bodyPr/>
          <a:lstStyle/>
          <a:p>
            <a:r>
              <a:rPr lang="en-US" dirty="0" smtClean="0"/>
              <a:t>Iroquois League</a:t>
            </a:r>
            <a:endParaRPr lang="en-US" dirty="0"/>
          </a:p>
        </p:txBody>
      </p:sp>
    </p:spTree>
    <p:extLst>
      <p:ext uri="{BB962C8B-B14F-4D97-AF65-F5344CB8AC3E}">
        <p14:creationId xmlns:p14="http://schemas.microsoft.com/office/powerpoint/2010/main" val="3143234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Iroquoian people had similar cultures and lived in large </a:t>
            </a:r>
            <a:r>
              <a:rPr lang="en-US" b="1" dirty="0" smtClean="0"/>
              <a:t>kinship groups</a:t>
            </a:r>
            <a:r>
              <a:rPr lang="en-US" dirty="0" smtClean="0"/>
              <a:t> – extended families</a:t>
            </a:r>
          </a:p>
          <a:p>
            <a:pPr lvl="1"/>
            <a:r>
              <a:rPr lang="en-US" dirty="0" smtClean="0"/>
              <a:t>This was headed by the eldest woman of the clan</a:t>
            </a:r>
          </a:p>
          <a:p>
            <a:pPr lvl="1"/>
            <a:r>
              <a:rPr lang="en-US" dirty="0" smtClean="0"/>
              <a:t>Women occupied positions of power and importance </a:t>
            </a:r>
          </a:p>
          <a:p>
            <a:pPr lvl="1"/>
            <a:r>
              <a:rPr lang="en-US" dirty="0" smtClean="0"/>
              <a:t>They were responsible for the planting and harvesting of crops</a:t>
            </a:r>
          </a:p>
          <a:p>
            <a:pPr lvl="1"/>
            <a:r>
              <a:rPr lang="en-US" dirty="0" smtClean="0"/>
              <a:t>Up to 10 related families lived together in each longhouse</a:t>
            </a:r>
            <a:endParaRPr lang="en-US" dirty="0"/>
          </a:p>
        </p:txBody>
      </p:sp>
      <p:sp>
        <p:nvSpPr>
          <p:cNvPr id="3" name="Title 2"/>
          <p:cNvSpPr>
            <a:spLocks noGrp="1"/>
          </p:cNvSpPr>
          <p:nvPr>
            <p:ph type="title"/>
          </p:nvPr>
        </p:nvSpPr>
        <p:spPr/>
        <p:txBody>
          <a:bodyPr/>
          <a:lstStyle/>
          <a:p>
            <a:r>
              <a:rPr lang="en-US" dirty="0" smtClean="0"/>
              <a:t>Iroquois League</a:t>
            </a:r>
            <a:endParaRPr lang="en-US" dirty="0"/>
          </a:p>
        </p:txBody>
      </p:sp>
    </p:spTree>
    <p:extLst>
      <p:ext uri="{BB962C8B-B14F-4D97-AF65-F5344CB8AC3E}">
        <p14:creationId xmlns:p14="http://schemas.microsoft.com/office/powerpoint/2010/main" val="3027754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Despite their similar cultures they still fought wars against each other </a:t>
            </a:r>
          </a:p>
          <a:p>
            <a:r>
              <a:rPr lang="en-US" dirty="0" smtClean="0"/>
              <a:t>5 nations in New York (Seneca, Cayuga, Onondaga, Oneida, and Mohawk) formed an alliance known as the </a:t>
            </a:r>
            <a:r>
              <a:rPr lang="en-US" b="1" dirty="0" smtClean="0"/>
              <a:t>Iroquois League</a:t>
            </a:r>
            <a:endParaRPr lang="en-US" dirty="0" smtClean="0"/>
          </a:p>
          <a:p>
            <a:r>
              <a:rPr lang="en-US" dirty="0" smtClean="0"/>
              <a:t>A shaman and a chief of the Mohawk founded the league because they were worried that war was tearing the five nations apart</a:t>
            </a:r>
          </a:p>
          <a:p>
            <a:r>
              <a:rPr lang="en-US" dirty="0" smtClean="0"/>
              <a:t>These leaders were all men but they were all appointed by women</a:t>
            </a:r>
            <a:endParaRPr lang="en-US" dirty="0"/>
          </a:p>
        </p:txBody>
      </p:sp>
      <p:sp>
        <p:nvSpPr>
          <p:cNvPr id="3" name="Title 2"/>
          <p:cNvSpPr>
            <a:spLocks noGrp="1"/>
          </p:cNvSpPr>
          <p:nvPr>
            <p:ph type="title"/>
          </p:nvPr>
        </p:nvSpPr>
        <p:spPr/>
        <p:txBody>
          <a:bodyPr/>
          <a:lstStyle/>
          <a:p>
            <a:r>
              <a:rPr lang="en-US" dirty="0" smtClean="0"/>
              <a:t>Iroquois League</a:t>
            </a:r>
            <a:endParaRPr lang="en-US" dirty="0"/>
          </a:p>
        </p:txBody>
      </p:sp>
    </p:spTree>
    <p:extLst>
      <p:ext uri="{BB962C8B-B14F-4D97-AF65-F5344CB8AC3E}">
        <p14:creationId xmlns:p14="http://schemas.microsoft.com/office/powerpoint/2010/main" val="1624770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almost all lived in towns where women did most of the farming and men hunted deer, bear, wildfowl and even alligator </a:t>
            </a:r>
          </a:p>
          <a:p>
            <a:r>
              <a:rPr lang="en-US" dirty="0" smtClean="0"/>
              <a:t>They were influenced by the Mississippian culture</a:t>
            </a:r>
          </a:p>
          <a:p>
            <a:r>
              <a:rPr lang="en-US" dirty="0" smtClean="0"/>
              <a:t>The Cherokee were the largest group and lived in what is today North Carolina and eastern Tennessee</a:t>
            </a:r>
          </a:p>
          <a:p>
            <a:r>
              <a:rPr lang="en-US" dirty="0" smtClean="0"/>
              <a:t>They were Iroquoian speakers along with the Choctaw, Chickasaw, Natchez, and Creek</a:t>
            </a:r>
            <a:endParaRPr lang="en-US" dirty="0"/>
          </a:p>
        </p:txBody>
      </p:sp>
      <p:sp>
        <p:nvSpPr>
          <p:cNvPr id="3" name="Title 2"/>
          <p:cNvSpPr>
            <a:spLocks noGrp="1"/>
          </p:cNvSpPr>
          <p:nvPr>
            <p:ph type="title"/>
          </p:nvPr>
        </p:nvSpPr>
        <p:spPr/>
        <p:txBody>
          <a:bodyPr/>
          <a:lstStyle/>
          <a:p>
            <a:r>
              <a:rPr lang="en-US" dirty="0" smtClean="0"/>
              <a:t>People of the Southeast</a:t>
            </a:r>
            <a:endParaRPr lang="en-US" dirty="0"/>
          </a:p>
        </p:txBody>
      </p:sp>
    </p:spTree>
    <p:extLst>
      <p:ext uri="{BB962C8B-B14F-4D97-AF65-F5344CB8AC3E}">
        <p14:creationId xmlns:p14="http://schemas.microsoft.com/office/powerpoint/2010/main" val="258736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Chapter 1 – Section 3</a:t>
            </a:r>
            <a:endParaRPr lang="en-US" dirty="0"/>
          </a:p>
        </p:txBody>
      </p:sp>
      <p:sp>
        <p:nvSpPr>
          <p:cNvPr id="4" name="Title 3"/>
          <p:cNvSpPr>
            <a:spLocks noGrp="1"/>
          </p:cNvSpPr>
          <p:nvPr>
            <p:ph type="ctrTitle"/>
          </p:nvPr>
        </p:nvSpPr>
        <p:spPr/>
        <p:txBody>
          <a:bodyPr/>
          <a:lstStyle/>
          <a:p>
            <a:r>
              <a:rPr lang="en-US" dirty="0" smtClean="0"/>
              <a:t>African Cultures</a:t>
            </a:r>
            <a:endParaRPr lang="en-US" dirty="0"/>
          </a:p>
        </p:txBody>
      </p:sp>
    </p:spTree>
    <p:extLst>
      <p:ext uri="{BB962C8B-B14F-4D97-AF65-F5344CB8AC3E}">
        <p14:creationId xmlns:p14="http://schemas.microsoft.com/office/powerpoint/2010/main" val="172816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West Africa</a:t>
            </a:r>
            <a:endParaRPr lang="en-US" dirty="0"/>
          </a:p>
        </p:txBody>
      </p:sp>
      <p:pic>
        <p:nvPicPr>
          <p:cNvPr id="5" name="Picture Placeholder 4" descr="africa_kingdoms.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a:bodyPr>
          <a:lstStyle/>
          <a:p>
            <a:pPr marL="285750" indent="-285750">
              <a:buFont typeface="Arial"/>
              <a:buChar char="•"/>
            </a:pPr>
            <a:r>
              <a:rPr lang="en-US" sz="1800" dirty="0" smtClean="0"/>
              <a:t>Between the 400s &amp; 500s there were 3 great empires that rose and fell in West Africa</a:t>
            </a:r>
          </a:p>
          <a:p>
            <a:pPr lvl="1"/>
            <a:r>
              <a:rPr lang="en-US" sz="1800" dirty="0" smtClean="0"/>
              <a:t>Ghana</a:t>
            </a:r>
          </a:p>
          <a:p>
            <a:pPr lvl="1"/>
            <a:r>
              <a:rPr lang="en-US" sz="1800" dirty="0" smtClean="0"/>
              <a:t>Mali</a:t>
            </a:r>
          </a:p>
          <a:p>
            <a:pPr lvl="1"/>
            <a:r>
              <a:rPr lang="en-US" sz="1800" dirty="0" smtClean="0"/>
              <a:t>Songhai</a:t>
            </a:r>
            <a:endParaRPr lang="en-US" sz="1800" dirty="0"/>
          </a:p>
        </p:txBody>
      </p:sp>
    </p:spTree>
    <p:extLst>
      <p:ext uri="{BB962C8B-B14F-4D97-AF65-F5344CB8AC3E}">
        <p14:creationId xmlns:p14="http://schemas.microsoft.com/office/powerpoint/2010/main" val="336076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Africa’s geography determined where empires would thrive</a:t>
            </a:r>
          </a:p>
          <a:p>
            <a:r>
              <a:rPr lang="en-US" b="1" dirty="0" smtClean="0"/>
              <a:t>Sahara</a:t>
            </a:r>
            <a:r>
              <a:rPr lang="en-US" dirty="0" smtClean="0"/>
              <a:t> – ancient Arabic word meaning </a:t>
            </a:r>
            <a:r>
              <a:rPr lang="en-US" i="1" dirty="0" smtClean="0"/>
              <a:t>desert</a:t>
            </a:r>
            <a:endParaRPr lang="en-US" dirty="0" smtClean="0"/>
          </a:p>
          <a:p>
            <a:r>
              <a:rPr lang="en-US" b="1" dirty="0" smtClean="0"/>
              <a:t>Savannah</a:t>
            </a:r>
            <a:r>
              <a:rPr lang="en-US" dirty="0" smtClean="0"/>
              <a:t> – regions of scrub forest and rolling grassland</a:t>
            </a:r>
          </a:p>
          <a:p>
            <a:r>
              <a:rPr lang="en-US" dirty="0" smtClean="0"/>
              <a:t>The Niger River served as a path for trade and migration</a:t>
            </a:r>
          </a:p>
        </p:txBody>
      </p:sp>
      <p:sp>
        <p:nvSpPr>
          <p:cNvPr id="5" name="Title 4"/>
          <p:cNvSpPr>
            <a:spLocks noGrp="1"/>
          </p:cNvSpPr>
          <p:nvPr>
            <p:ph type="title"/>
          </p:nvPr>
        </p:nvSpPr>
        <p:spPr/>
        <p:txBody>
          <a:bodyPr/>
          <a:lstStyle/>
          <a:p>
            <a:r>
              <a:rPr lang="en-US" dirty="0" smtClean="0"/>
              <a:t>Lay of the Land</a:t>
            </a:r>
            <a:endParaRPr lang="en-US" dirty="0"/>
          </a:p>
        </p:txBody>
      </p:sp>
    </p:spTree>
    <p:extLst>
      <p:ext uri="{BB962C8B-B14F-4D97-AF65-F5344CB8AC3E}">
        <p14:creationId xmlns:p14="http://schemas.microsoft.com/office/powerpoint/2010/main" val="3975215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Crossing the Sahara was risky but camels allowed merchants to open long-distance routes across the desert</a:t>
            </a:r>
          </a:p>
          <a:p>
            <a:r>
              <a:rPr lang="en-US" dirty="0" smtClean="0"/>
              <a:t>Some things that became available to other parts of the world because of trade:</a:t>
            </a:r>
          </a:p>
          <a:p>
            <a:pPr lvl="1"/>
            <a:r>
              <a:rPr lang="en-US" dirty="0" smtClean="0"/>
              <a:t>Gold</a:t>
            </a:r>
          </a:p>
          <a:p>
            <a:pPr lvl="1"/>
            <a:r>
              <a:rPr lang="en-US" dirty="0" smtClean="0"/>
              <a:t>Ivory</a:t>
            </a:r>
          </a:p>
          <a:p>
            <a:pPr lvl="1"/>
            <a:r>
              <a:rPr lang="en-US" dirty="0" smtClean="0"/>
              <a:t>Ostrich</a:t>
            </a:r>
          </a:p>
          <a:p>
            <a:pPr lvl="1"/>
            <a:r>
              <a:rPr lang="en-US" dirty="0" smtClean="0"/>
              <a:t>Feathers</a:t>
            </a:r>
          </a:p>
          <a:p>
            <a:pPr lvl="1"/>
            <a:r>
              <a:rPr lang="en-US" dirty="0" smtClean="0"/>
              <a:t>Furs </a:t>
            </a:r>
            <a:endParaRPr lang="en-US" dirty="0"/>
          </a:p>
        </p:txBody>
      </p:sp>
      <p:sp>
        <p:nvSpPr>
          <p:cNvPr id="3" name="Title 2"/>
          <p:cNvSpPr>
            <a:spLocks noGrp="1"/>
          </p:cNvSpPr>
          <p:nvPr>
            <p:ph type="title"/>
          </p:nvPr>
        </p:nvSpPr>
        <p:spPr/>
        <p:txBody>
          <a:bodyPr/>
          <a:lstStyle/>
          <a:p>
            <a:r>
              <a:rPr lang="en-US" dirty="0" smtClean="0"/>
              <a:t>Lay of the Land</a:t>
            </a:r>
            <a:endParaRPr lang="en-US" dirty="0"/>
          </a:p>
        </p:txBody>
      </p:sp>
    </p:spTree>
    <p:extLst>
      <p:ext uri="{BB962C8B-B14F-4D97-AF65-F5344CB8AC3E}">
        <p14:creationId xmlns:p14="http://schemas.microsoft.com/office/powerpoint/2010/main" val="614945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most significant of the ideas that traveled to West Africa were the religious ideas of Islam</a:t>
            </a:r>
          </a:p>
          <a:p>
            <a:r>
              <a:rPr lang="en-US" dirty="0" smtClean="0"/>
              <a:t>By 711 Islam had spread all the way across northern African to the Atlantic Ocean</a:t>
            </a:r>
          </a:p>
          <a:p>
            <a:r>
              <a:rPr lang="en-US" dirty="0" smtClean="0"/>
              <a:t>It gained massive acceptance</a:t>
            </a:r>
          </a:p>
          <a:p>
            <a:r>
              <a:rPr lang="en-US" dirty="0"/>
              <a:t>B</a:t>
            </a:r>
            <a:r>
              <a:rPr lang="en-US" dirty="0" smtClean="0"/>
              <a:t>y the 900s nomadic traders converted to Islam and carried these ideas across the Sahara and into West Africa</a:t>
            </a:r>
            <a:endParaRPr lang="en-US" dirty="0"/>
          </a:p>
        </p:txBody>
      </p:sp>
      <p:sp>
        <p:nvSpPr>
          <p:cNvPr id="3" name="Title 2"/>
          <p:cNvSpPr>
            <a:spLocks noGrp="1"/>
          </p:cNvSpPr>
          <p:nvPr>
            <p:ph type="title"/>
          </p:nvPr>
        </p:nvSpPr>
        <p:spPr/>
        <p:txBody>
          <a:bodyPr/>
          <a:lstStyle/>
          <a:p>
            <a:r>
              <a:rPr lang="en-US" dirty="0" smtClean="0"/>
              <a:t>Islam &amp; West African Civilizations</a:t>
            </a:r>
            <a:endParaRPr lang="en-US" dirty="0"/>
          </a:p>
        </p:txBody>
      </p:sp>
    </p:spTree>
    <p:extLst>
      <p:ext uri="{BB962C8B-B14F-4D97-AF65-F5344CB8AC3E}">
        <p14:creationId xmlns:p14="http://schemas.microsoft.com/office/powerpoint/2010/main" val="229214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Mesoamerica comes from the Greek work </a:t>
            </a:r>
            <a:r>
              <a:rPr lang="en-US" i="1" dirty="0" err="1" smtClean="0"/>
              <a:t>meso</a:t>
            </a:r>
            <a:r>
              <a:rPr lang="en-US" dirty="0" smtClean="0"/>
              <a:t> meaning “middle”; this was located in southern Mexico and central America</a:t>
            </a:r>
          </a:p>
          <a:p>
            <a:r>
              <a:rPr lang="en-US" dirty="0" smtClean="0"/>
              <a:t>The people there learned how to plant &amp; raise crop during the </a:t>
            </a:r>
            <a:r>
              <a:rPr lang="en-US" b="1" dirty="0" smtClean="0"/>
              <a:t>agricultural revolution</a:t>
            </a:r>
            <a:r>
              <a:rPr lang="en-US" dirty="0" smtClean="0"/>
              <a:t> (9,000-10,000 years ago)</a:t>
            </a:r>
          </a:p>
          <a:p>
            <a:r>
              <a:rPr lang="en-US" dirty="0" smtClean="0"/>
              <a:t>The first crops included pumpkins, peppers, squashes, gourds, and beans</a:t>
            </a:r>
            <a:endParaRPr lang="en-US" dirty="0"/>
          </a:p>
        </p:txBody>
      </p:sp>
      <p:sp>
        <p:nvSpPr>
          <p:cNvPr id="5" name="Title 4"/>
          <p:cNvSpPr>
            <a:spLocks noGrp="1"/>
          </p:cNvSpPr>
          <p:nvPr>
            <p:ph type="title"/>
          </p:nvPr>
        </p:nvSpPr>
        <p:spPr/>
        <p:txBody>
          <a:bodyPr/>
          <a:lstStyle/>
          <a:p>
            <a:r>
              <a:rPr lang="en-US" dirty="0" smtClean="0"/>
              <a:t>Early Civilizations of Mesoamerica</a:t>
            </a:r>
            <a:endParaRPr lang="en-US" dirty="0"/>
          </a:p>
        </p:txBody>
      </p:sp>
    </p:spTree>
    <p:extLst>
      <p:ext uri="{BB962C8B-B14F-4D97-AF65-F5344CB8AC3E}">
        <p14:creationId xmlns:p14="http://schemas.microsoft.com/office/powerpoint/2010/main" val="3886702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West Africa prospered mainly because of the gold trade</a:t>
            </a:r>
          </a:p>
          <a:p>
            <a:r>
              <a:rPr lang="en-US" dirty="0" smtClean="0"/>
              <a:t>Anyone who conquered African lands quickly found out about the gold and therefore gold was in high demand</a:t>
            </a:r>
          </a:p>
          <a:p>
            <a:r>
              <a:rPr lang="en-US" dirty="0" smtClean="0"/>
              <a:t>1300s: 2/3 of the gold in Europe and North Africa came from trade with West Africa</a:t>
            </a:r>
            <a:endParaRPr lang="en-US" dirty="0"/>
          </a:p>
        </p:txBody>
      </p:sp>
      <p:sp>
        <p:nvSpPr>
          <p:cNvPr id="3" name="Title 2"/>
          <p:cNvSpPr>
            <a:spLocks noGrp="1"/>
          </p:cNvSpPr>
          <p:nvPr>
            <p:ph type="title"/>
          </p:nvPr>
        </p:nvSpPr>
        <p:spPr/>
        <p:txBody>
          <a:bodyPr/>
          <a:lstStyle/>
          <a:p>
            <a:r>
              <a:rPr lang="en-US" dirty="0" smtClean="0"/>
              <a:t>The Lure of Gold</a:t>
            </a:r>
            <a:endParaRPr lang="en-US" dirty="0"/>
          </a:p>
        </p:txBody>
      </p:sp>
    </p:spTree>
    <p:extLst>
      <p:ext uri="{BB962C8B-B14F-4D97-AF65-F5344CB8AC3E}">
        <p14:creationId xmlns:p14="http://schemas.microsoft.com/office/powerpoint/2010/main" val="2121154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400s: Ghana was the earliest amongst the empires</a:t>
            </a:r>
          </a:p>
          <a:p>
            <a:r>
              <a:rPr lang="en-US" dirty="0" smtClean="0"/>
              <a:t>It was located between the gold mines of </a:t>
            </a:r>
            <a:r>
              <a:rPr lang="en-US" dirty="0" err="1" smtClean="0"/>
              <a:t>Bambuk</a:t>
            </a:r>
            <a:r>
              <a:rPr lang="en-US" dirty="0" smtClean="0"/>
              <a:t> and the salt mines of </a:t>
            </a:r>
            <a:r>
              <a:rPr lang="en-US" dirty="0" err="1" smtClean="0"/>
              <a:t>Taghaza</a:t>
            </a:r>
            <a:endParaRPr lang="en-US" dirty="0" smtClean="0"/>
          </a:p>
          <a:p>
            <a:r>
              <a:rPr lang="en-US" dirty="0" smtClean="0"/>
              <a:t>The people called themselves the </a:t>
            </a:r>
            <a:r>
              <a:rPr lang="en-US" b="1" dirty="0" smtClean="0"/>
              <a:t>Soninke</a:t>
            </a:r>
          </a:p>
          <a:p>
            <a:r>
              <a:rPr lang="en-US" dirty="0" smtClean="0"/>
              <a:t>After Muslims conquered North Africa, Ghana’s merchants became very rich </a:t>
            </a:r>
          </a:p>
          <a:p>
            <a:r>
              <a:rPr lang="en-US" dirty="0" smtClean="0"/>
              <a:t>Muslim traders were even allowed to build a </a:t>
            </a:r>
            <a:r>
              <a:rPr lang="en-US" b="1" dirty="0" smtClean="0"/>
              <a:t>mosque</a:t>
            </a:r>
            <a:r>
              <a:rPr lang="en-US" dirty="0" smtClean="0"/>
              <a:t> in the capital of </a:t>
            </a:r>
            <a:r>
              <a:rPr lang="en-US" dirty="0" err="1" smtClean="0"/>
              <a:t>Kumbi-Saleh</a:t>
            </a:r>
            <a:endParaRPr lang="en-US" dirty="0"/>
          </a:p>
        </p:txBody>
      </p:sp>
      <p:sp>
        <p:nvSpPr>
          <p:cNvPr id="3" name="Title 2"/>
          <p:cNvSpPr>
            <a:spLocks noGrp="1"/>
          </p:cNvSpPr>
          <p:nvPr>
            <p:ph type="title"/>
          </p:nvPr>
        </p:nvSpPr>
        <p:spPr/>
        <p:txBody>
          <a:bodyPr/>
          <a:lstStyle/>
          <a:p>
            <a:r>
              <a:rPr lang="en-US" dirty="0" smtClean="0"/>
              <a:t>Empires of West Africa - Ghana</a:t>
            </a:r>
            <a:endParaRPr lang="en-US" dirty="0"/>
          </a:p>
        </p:txBody>
      </p:sp>
    </p:spTree>
    <p:extLst>
      <p:ext uri="{BB962C8B-B14F-4D97-AF65-F5344CB8AC3E}">
        <p14:creationId xmlns:p14="http://schemas.microsoft.com/office/powerpoint/2010/main" val="2903285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Ghana</a:t>
            </a:r>
            <a:endParaRPr lang="en-US" dirty="0"/>
          </a:p>
        </p:txBody>
      </p:sp>
      <p:pic>
        <p:nvPicPr>
          <p:cNvPr id="6" name="Content Placeholder 5" descr="getimage.exe.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p:pic>
      <p:pic>
        <p:nvPicPr>
          <p:cNvPr id="7" name="Content Placeholder 6" descr="ghana-3.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05029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Despite this success, Ghana’s empire collapsed by the 1200s</a:t>
            </a:r>
          </a:p>
          <a:p>
            <a:r>
              <a:rPr lang="en-US" dirty="0" smtClean="0"/>
              <a:t>1100s: The empire became Muslim but it was hurt by frequent wars with other Muslims of the Sahara</a:t>
            </a:r>
          </a:p>
          <a:p>
            <a:r>
              <a:rPr lang="en-US" dirty="0" smtClean="0"/>
              <a:t>Also, Ghana’s land had become exhausted and its farmers could no longer feed its people</a:t>
            </a:r>
          </a:p>
          <a:p>
            <a:r>
              <a:rPr lang="en-US" dirty="0" smtClean="0"/>
              <a:t>These combined factors weakened Ghana and trade routes bypassed Ghana depriving it of any wealth and success</a:t>
            </a:r>
            <a:endParaRPr lang="en-US" dirty="0"/>
          </a:p>
        </p:txBody>
      </p:sp>
      <p:sp>
        <p:nvSpPr>
          <p:cNvPr id="3" name="Title 2"/>
          <p:cNvSpPr>
            <a:spLocks noGrp="1"/>
          </p:cNvSpPr>
          <p:nvPr>
            <p:ph type="title"/>
          </p:nvPr>
        </p:nvSpPr>
        <p:spPr/>
        <p:txBody>
          <a:bodyPr/>
          <a:lstStyle/>
          <a:p>
            <a:r>
              <a:rPr lang="en-US" dirty="0" smtClean="0"/>
              <a:t>Ghana </a:t>
            </a:r>
            <a:endParaRPr lang="en-US" dirty="0"/>
          </a:p>
        </p:txBody>
      </p:sp>
    </p:spTree>
    <p:extLst>
      <p:ext uri="{BB962C8B-B14F-4D97-AF65-F5344CB8AC3E}">
        <p14:creationId xmlns:p14="http://schemas.microsoft.com/office/powerpoint/2010/main" val="4213534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b="1" dirty="0" err="1" smtClean="0"/>
              <a:t>Malinke</a:t>
            </a:r>
            <a:r>
              <a:rPr lang="en-US" dirty="0" smtClean="0"/>
              <a:t> people lived east of Ghana and controlled the upper Niger Valley</a:t>
            </a:r>
          </a:p>
          <a:p>
            <a:r>
              <a:rPr lang="en-US" dirty="0" smtClean="0"/>
              <a:t>This allowed them to direct the gold trade</a:t>
            </a:r>
          </a:p>
          <a:p>
            <a:r>
              <a:rPr lang="en-US" dirty="0" smtClean="0"/>
              <a:t>They went on to conquer the Soninke of Ghana and build the empire of Mali</a:t>
            </a:r>
          </a:p>
          <a:p>
            <a:r>
              <a:rPr lang="en-US" dirty="0" smtClean="0"/>
              <a:t>1300s: their empire spread east down the Niger River past Timbuktu and west down the Senegal and Gambia Rivers</a:t>
            </a:r>
            <a:endParaRPr lang="en-US" dirty="0"/>
          </a:p>
        </p:txBody>
      </p:sp>
      <p:sp>
        <p:nvSpPr>
          <p:cNvPr id="3" name="Title 2"/>
          <p:cNvSpPr>
            <a:spLocks noGrp="1"/>
          </p:cNvSpPr>
          <p:nvPr>
            <p:ph type="title"/>
          </p:nvPr>
        </p:nvSpPr>
        <p:spPr/>
        <p:txBody>
          <a:bodyPr/>
          <a:lstStyle/>
          <a:p>
            <a:r>
              <a:rPr lang="en-US" dirty="0" smtClean="0"/>
              <a:t>Empires of the West – Mali</a:t>
            </a:r>
            <a:endParaRPr lang="en-US" dirty="0"/>
          </a:p>
        </p:txBody>
      </p:sp>
    </p:spTree>
    <p:extLst>
      <p:ext uri="{BB962C8B-B14F-4D97-AF65-F5344CB8AC3E}">
        <p14:creationId xmlns:p14="http://schemas.microsoft.com/office/powerpoint/2010/main" val="3978368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lg_mali.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smtClean="0"/>
              <a:t>Mali </a:t>
            </a:r>
            <a:endParaRPr lang="en-US" dirty="0"/>
          </a:p>
        </p:txBody>
      </p:sp>
    </p:spTree>
    <p:extLst>
      <p:ext uri="{BB962C8B-B14F-4D97-AF65-F5344CB8AC3E}">
        <p14:creationId xmlns:p14="http://schemas.microsoft.com/office/powerpoint/2010/main" val="3275590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ruler of Mali was called the </a:t>
            </a:r>
            <a:r>
              <a:rPr lang="en-US" b="1" i="1" dirty="0" err="1" smtClean="0"/>
              <a:t>mansa</a:t>
            </a:r>
            <a:endParaRPr lang="en-US" i="1" dirty="0" smtClean="0"/>
          </a:p>
          <a:p>
            <a:r>
              <a:rPr lang="en-US" dirty="0" smtClean="0"/>
              <a:t>Government: a bureaucracy of scribes and treasurers who lived in the capital city with the emperor</a:t>
            </a:r>
          </a:p>
          <a:p>
            <a:r>
              <a:rPr lang="en-US" b="1" dirty="0" smtClean="0"/>
              <a:t>Bureaucracy</a:t>
            </a:r>
            <a:r>
              <a:rPr lang="en-US" dirty="0" smtClean="0"/>
              <a:t> – a system of government where important decisions are made by state officials and not elected representatives</a:t>
            </a:r>
          </a:p>
          <a:p>
            <a:r>
              <a:rPr lang="en-US" dirty="0" smtClean="0"/>
              <a:t>To stay in power, leaders had to collect tribute from the farmers and send a portion to the capital </a:t>
            </a:r>
            <a:endParaRPr lang="en-US" dirty="0"/>
          </a:p>
        </p:txBody>
      </p:sp>
      <p:sp>
        <p:nvSpPr>
          <p:cNvPr id="3" name="Title 2"/>
          <p:cNvSpPr>
            <a:spLocks noGrp="1"/>
          </p:cNvSpPr>
          <p:nvPr>
            <p:ph type="title"/>
          </p:nvPr>
        </p:nvSpPr>
        <p:spPr/>
        <p:txBody>
          <a:bodyPr/>
          <a:lstStyle/>
          <a:p>
            <a:r>
              <a:rPr lang="en-US" dirty="0" smtClean="0"/>
              <a:t>Mali </a:t>
            </a:r>
            <a:endParaRPr lang="en-US" dirty="0"/>
          </a:p>
        </p:txBody>
      </p:sp>
    </p:spTree>
    <p:extLst>
      <p:ext uri="{BB962C8B-B14F-4D97-AF65-F5344CB8AC3E}">
        <p14:creationId xmlns:p14="http://schemas.microsoft.com/office/powerpoint/2010/main" val="1261687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i="1" dirty="0" err="1" smtClean="0"/>
              <a:t>mansa</a:t>
            </a:r>
            <a:r>
              <a:rPr lang="en-US" dirty="0" smtClean="0"/>
              <a:t> kept a large army ready and made army leaders important officials in his government to enforce laws</a:t>
            </a:r>
          </a:p>
          <a:p>
            <a:r>
              <a:rPr lang="en-US" dirty="0" smtClean="0"/>
              <a:t>1300s: the empire reached its peak under the leadership of </a:t>
            </a:r>
            <a:r>
              <a:rPr lang="en-US" b="1" dirty="0" smtClean="0"/>
              <a:t>Mansa Musa</a:t>
            </a:r>
            <a:r>
              <a:rPr lang="en-US" dirty="0" smtClean="0"/>
              <a:t> and his brother </a:t>
            </a:r>
            <a:r>
              <a:rPr lang="en-US" b="1" dirty="0" smtClean="0"/>
              <a:t>Mansa </a:t>
            </a:r>
            <a:r>
              <a:rPr lang="en-US" b="1" dirty="0" err="1" smtClean="0"/>
              <a:t>Sulayman</a:t>
            </a:r>
            <a:endParaRPr lang="en-US" dirty="0" smtClean="0"/>
          </a:p>
          <a:p>
            <a:r>
              <a:rPr lang="en-US" dirty="0" smtClean="0"/>
              <a:t>But by this time the gold mines had been open to other peoples</a:t>
            </a:r>
          </a:p>
          <a:p>
            <a:r>
              <a:rPr lang="en-US" dirty="0" smtClean="0"/>
              <a:t>This gave rise to Timbuktu as a center of trade and Muslim scholarship</a:t>
            </a:r>
            <a:endParaRPr lang="en-US" dirty="0"/>
          </a:p>
        </p:txBody>
      </p:sp>
      <p:sp>
        <p:nvSpPr>
          <p:cNvPr id="3" name="Title 2"/>
          <p:cNvSpPr>
            <a:spLocks noGrp="1"/>
          </p:cNvSpPr>
          <p:nvPr>
            <p:ph type="title"/>
          </p:nvPr>
        </p:nvSpPr>
        <p:spPr/>
        <p:txBody>
          <a:bodyPr/>
          <a:lstStyle/>
          <a:p>
            <a:r>
              <a:rPr lang="en-US" dirty="0" smtClean="0"/>
              <a:t>Mali </a:t>
            </a:r>
            <a:endParaRPr lang="en-US" dirty="0"/>
          </a:p>
        </p:txBody>
      </p:sp>
    </p:spTree>
    <p:extLst>
      <p:ext uri="{BB962C8B-B14F-4D97-AF65-F5344CB8AC3E}">
        <p14:creationId xmlns:p14="http://schemas.microsoft.com/office/powerpoint/2010/main" val="2770345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saMus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smtClean="0"/>
              <a:t>Mansa Musa</a:t>
            </a:r>
            <a:endParaRPr lang="en-US" dirty="0"/>
          </a:p>
        </p:txBody>
      </p:sp>
    </p:spTree>
    <p:extLst>
      <p:ext uri="{BB962C8B-B14F-4D97-AF65-F5344CB8AC3E}">
        <p14:creationId xmlns:p14="http://schemas.microsoft.com/office/powerpoint/2010/main" val="1408439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b="1" dirty="0" err="1" smtClean="0"/>
              <a:t>Sorko</a:t>
            </a:r>
            <a:r>
              <a:rPr lang="en-US" dirty="0" smtClean="0"/>
              <a:t> people lived along the middle Niger and built the Songhai empire</a:t>
            </a:r>
          </a:p>
          <a:p>
            <a:r>
              <a:rPr lang="en-US" dirty="0" smtClean="0"/>
              <a:t>They made canoes and fished for a living</a:t>
            </a:r>
          </a:p>
          <a:p>
            <a:r>
              <a:rPr lang="en-US" dirty="0" smtClean="0"/>
              <a:t>They also used their canoes to do trade and gained wealth this way</a:t>
            </a:r>
          </a:p>
          <a:p>
            <a:r>
              <a:rPr lang="en-US" dirty="0" smtClean="0"/>
              <a:t>800s: they created an empire </a:t>
            </a:r>
          </a:p>
          <a:p>
            <a:r>
              <a:rPr lang="en-US" dirty="0" smtClean="0"/>
              <a:t>Their ruler was </a:t>
            </a:r>
            <a:r>
              <a:rPr lang="en-US" b="1" dirty="0" err="1" smtClean="0"/>
              <a:t>Sonni</a:t>
            </a:r>
            <a:r>
              <a:rPr lang="en-US" b="1" dirty="0" smtClean="0"/>
              <a:t> Ali</a:t>
            </a:r>
            <a:r>
              <a:rPr lang="en-US" dirty="0"/>
              <a:t> </a:t>
            </a:r>
            <a:r>
              <a:rPr lang="en-US" dirty="0" smtClean="0"/>
              <a:t>who used a powerful army of cavalry back by a fleet of war canoes to seize Timbuktu in 1468</a:t>
            </a:r>
            <a:endParaRPr lang="en-US" dirty="0"/>
          </a:p>
        </p:txBody>
      </p:sp>
      <p:sp>
        <p:nvSpPr>
          <p:cNvPr id="3" name="Title 2"/>
          <p:cNvSpPr>
            <a:spLocks noGrp="1"/>
          </p:cNvSpPr>
          <p:nvPr>
            <p:ph type="title"/>
          </p:nvPr>
        </p:nvSpPr>
        <p:spPr/>
        <p:txBody>
          <a:bodyPr/>
          <a:lstStyle/>
          <a:p>
            <a:r>
              <a:rPr lang="en-US" dirty="0" smtClean="0"/>
              <a:t>Songhai </a:t>
            </a:r>
            <a:endParaRPr lang="en-US" dirty="0"/>
          </a:p>
        </p:txBody>
      </p:sp>
    </p:spTree>
    <p:extLst>
      <p:ext uri="{BB962C8B-B14F-4D97-AF65-F5344CB8AC3E}">
        <p14:creationId xmlns:p14="http://schemas.microsoft.com/office/powerpoint/2010/main" val="224875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Maize</a:t>
            </a:r>
            <a:r>
              <a:rPr lang="en-US" dirty="0" smtClean="0"/>
              <a:t>, also known as corn, was perhaps the most important of all crops because it could be ground into flour to make bread and dried and stored for a long period of time</a:t>
            </a:r>
          </a:p>
          <a:p>
            <a:r>
              <a:rPr lang="en-US" dirty="0" smtClean="0"/>
              <a:t>What happened to nomadic people during the </a:t>
            </a:r>
            <a:r>
              <a:rPr lang="en-US" b="1" dirty="0" smtClean="0"/>
              <a:t>agricultural revolution</a:t>
            </a:r>
            <a:endParaRPr lang="en-US" dirty="0" smtClean="0"/>
          </a:p>
        </p:txBody>
      </p:sp>
      <p:sp>
        <p:nvSpPr>
          <p:cNvPr id="3" name="Title 2"/>
          <p:cNvSpPr>
            <a:spLocks noGrp="1"/>
          </p:cNvSpPr>
          <p:nvPr>
            <p:ph type="title"/>
          </p:nvPr>
        </p:nvSpPr>
        <p:spPr/>
        <p:txBody>
          <a:bodyPr/>
          <a:lstStyle/>
          <a:p>
            <a:r>
              <a:rPr lang="en-US" dirty="0" smtClean="0"/>
              <a:t>Early Civilizations of Mesoamerica</a:t>
            </a:r>
            <a:endParaRPr lang="en-US" dirty="0"/>
          </a:p>
        </p:txBody>
      </p:sp>
    </p:spTree>
    <p:extLst>
      <p:ext uri="{BB962C8B-B14F-4D97-AF65-F5344CB8AC3E}">
        <p14:creationId xmlns:p14="http://schemas.microsoft.com/office/powerpoint/2010/main" val="704322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mblr_mhisgiZPaA1qgfbgio1_r1_128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err="1" smtClean="0"/>
              <a:t>Sonni</a:t>
            </a:r>
            <a:r>
              <a:rPr lang="en-US" dirty="0" smtClean="0"/>
              <a:t> Ali</a:t>
            </a:r>
            <a:endParaRPr lang="en-US" dirty="0"/>
          </a:p>
        </p:txBody>
      </p:sp>
    </p:spTree>
    <p:extLst>
      <p:ext uri="{BB962C8B-B14F-4D97-AF65-F5344CB8AC3E}">
        <p14:creationId xmlns:p14="http://schemas.microsoft.com/office/powerpoint/2010/main" val="2665673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taking Timbuktu, he pushed into the Sahara and south down the Niger</a:t>
            </a:r>
          </a:p>
          <a:p>
            <a:r>
              <a:rPr lang="en-US" dirty="0" smtClean="0"/>
              <a:t>He captured the town of </a:t>
            </a:r>
            <a:r>
              <a:rPr lang="en-US" dirty="0" err="1" smtClean="0"/>
              <a:t>Jenne</a:t>
            </a:r>
            <a:r>
              <a:rPr lang="en-US" dirty="0" smtClean="0"/>
              <a:t> and according to legend his army never lost a battle</a:t>
            </a:r>
          </a:p>
          <a:p>
            <a:r>
              <a:rPr lang="en-US" dirty="0" smtClean="0"/>
              <a:t>His son and successor was an ineffectual ruler</a:t>
            </a:r>
          </a:p>
          <a:p>
            <a:r>
              <a:rPr lang="en-US" dirty="0" smtClean="0"/>
              <a:t>He allowed </a:t>
            </a:r>
            <a:r>
              <a:rPr lang="en-US" b="1" dirty="0" err="1" smtClean="0"/>
              <a:t>Askiya</a:t>
            </a:r>
            <a:r>
              <a:rPr lang="en-US" b="1" dirty="0" smtClean="0"/>
              <a:t> Muhammad</a:t>
            </a:r>
            <a:r>
              <a:rPr lang="en-US" dirty="0" smtClean="0"/>
              <a:t> to seize the throne </a:t>
            </a:r>
          </a:p>
        </p:txBody>
      </p:sp>
      <p:sp>
        <p:nvSpPr>
          <p:cNvPr id="3" name="Title 2"/>
          <p:cNvSpPr>
            <a:spLocks noGrp="1"/>
          </p:cNvSpPr>
          <p:nvPr>
            <p:ph type="title"/>
          </p:nvPr>
        </p:nvSpPr>
        <p:spPr/>
        <p:txBody>
          <a:bodyPr/>
          <a:lstStyle/>
          <a:p>
            <a:r>
              <a:rPr lang="en-US" dirty="0" smtClean="0"/>
              <a:t>Songhai </a:t>
            </a:r>
            <a:endParaRPr lang="en-US" dirty="0"/>
          </a:p>
        </p:txBody>
      </p:sp>
    </p:spTree>
    <p:extLst>
      <p:ext uri="{BB962C8B-B14F-4D97-AF65-F5344CB8AC3E}">
        <p14:creationId xmlns:p14="http://schemas.microsoft.com/office/powerpoint/2010/main" val="312763954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Askiya</a:t>
            </a:r>
            <a:r>
              <a:rPr lang="en-US" dirty="0" smtClean="0"/>
              <a:t> Muhammad:</a:t>
            </a:r>
          </a:p>
          <a:p>
            <a:pPr lvl="1"/>
            <a:r>
              <a:rPr lang="en-US" dirty="0" smtClean="0"/>
              <a:t>Was a devout Muslim</a:t>
            </a:r>
          </a:p>
          <a:p>
            <a:pPr lvl="1"/>
            <a:r>
              <a:rPr lang="en-US" dirty="0" smtClean="0"/>
              <a:t>Revived Timbuktu as a great center of learning</a:t>
            </a:r>
          </a:p>
          <a:p>
            <a:pPr lvl="1"/>
            <a:r>
              <a:rPr lang="en-US" dirty="0" smtClean="0"/>
              <a:t>Encourage more trade across the Sahara</a:t>
            </a:r>
          </a:p>
          <a:p>
            <a:pPr lvl="1"/>
            <a:r>
              <a:rPr lang="en-US" dirty="0" smtClean="0"/>
              <a:t>Centralized power in the Songhai capital of </a:t>
            </a:r>
            <a:r>
              <a:rPr lang="en-US" dirty="0" err="1" smtClean="0"/>
              <a:t>Gao</a:t>
            </a:r>
            <a:endParaRPr lang="en-US" dirty="0" smtClean="0"/>
          </a:p>
          <a:p>
            <a:r>
              <a:rPr lang="en-US" dirty="0" smtClean="0"/>
              <a:t>In 1591 the Songhai empire began to declined after Moroccan troops armed with guns and cannons </a:t>
            </a:r>
            <a:r>
              <a:rPr lang="en-US" smtClean="0"/>
              <a:t>defeated them</a:t>
            </a:r>
            <a:endParaRPr lang="en-US"/>
          </a:p>
        </p:txBody>
      </p:sp>
      <p:sp>
        <p:nvSpPr>
          <p:cNvPr id="3" name="Title 2"/>
          <p:cNvSpPr>
            <a:spLocks noGrp="1"/>
          </p:cNvSpPr>
          <p:nvPr>
            <p:ph type="title"/>
          </p:nvPr>
        </p:nvSpPr>
        <p:spPr/>
        <p:txBody>
          <a:bodyPr/>
          <a:lstStyle/>
          <a:p>
            <a:r>
              <a:rPr lang="en-US" dirty="0" smtClean="0"/>
              <a:t>Songhai </a:t>
            </a:r>
            <a:endParaRPr lang="en-US" dirty="0"/>
          </a:p>
        </p:txBody>
      </p:sp>
    </p:spTree>
    <p:extLst>
      <p:ext uri="{BB962C8B-B14F-4D97-AF65-F5344CB8AC3E}">
        <p14:creationId xmlns:p14="http://schemas.microsoft.com/office/powerpoint/2010/main" val="36773606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area situated in West Africa’s southern coast is called Guinea</a:t>
            </a:r>
          </a:p>
          <a:p>
            <a:r>
              <a:rPr lang="en-US" dirty="0" smtClean="0"/>
              <a:t>Here we have some small states and kingdoms</a:t>
            </a:r>
          </a:p>
          <a:p>
            <a:r>
              <a:rPr lang="en-US" dirty="0" smtClean="0"/>
              <a:t>The </a:t>
            </a:r>
            <a:r>
              <a:rPr lang="en-US" b="1" dirty="0" smtClean="0"/>
              <a:t>Yoruba</a:t>
            </a:r>
            <a:r>
              <a:rPr lang="en-US" dirty="0" smtClean="0"/>
              <a:t> &amp; </a:t>
            </a:r>
            <a:r>
              <a:rPr lang="en-US" b="1" dirty="0" smtClean="0"/>
              <a:t>Edo</a:t>
            </a:r>
            <a:r>
              <a:rPr lang="en-US" dirty="0" smtClean="0"/>
              <a:t> people were a mixture of hunters, farmers, and traders</a:t>
            </a:r>
          </a:p>
          <a:p>
            <a:r>
              <a:rPr lang="en-US" dirty="0" smtClean="0"/>
              <a:t>The farmland allowed farmers to produce so much food that they had a </a:t>
            </a:r>
            <a:r>
              <a:rPr lang="en-US" b="1" dirty="0" smtClean="0"/>
              <a:t>surplus</a:t>
            </a:r>
            <a:r>
              <a:rPr lang="en-US" dirty="0" smtClean="0"/>
              <a:t> – more than what was needed/used</a:t>
            </a:r>
            <a:endParaRPr lang="en-US" dirty="0"/>
          </a:p>
        </p:txBody>
      </p:sp>
      <p:sp>
        <p:nvSpPr>
          <p:cNvPr id="3" name="Title 2"/>
          <p:cNvSpPr>
            <a:spLocks noGrp="1"/>
          </p:cNvSpPr>
          <p:nvPr>
            <p:ph type="title"/>
          </p:nvPr>
        </p:nvSpPr>
        <p:spPr/>
        <p:txBody>
          <a:bodyPr/>
          <a:lstStyle/>
          <a:p>
            <a:r>
              <a:rPr lang="en-US" dirty="0" smtClean="0"/>
              <a:t>Forest Kingdoms of Guinea</a:t>
            </a:r>
            <a:endParaRPr lang="en-US" dirty="0"/>
          </a:p>
        </p:txBody>
      </p:sp>
    </p:spTree>
    <p:extLst>
      <p:ext uri="{BB962C8B-B14F-4D97-AF65-F5344CB8AC3E}">
        <p14:creationId xmlns:p14="http://schemas.microsoft.com/office/powerpoint/2010/main" val="126050016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igk.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smtClean="0"/>
              <a:t>Benin</a:t>
            </a:r>
            <a:endParaRPr lang="en-US" dirty="0"/>
          </a:p>
        </p:txBody>
      </p:sp>
    </p:spTree>
    <p:extLst>
      <p:ext uri="{BB962C8B-B14F-4D97-AF65-F5344CB8AC3E}">
        <p14:creationId xmlns:p14="http://schemas.microsoft.com/office/powerpoint/2010/main" val="35451293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b="1" dirty="0" smtClean="0"/>
              <a:t>Edo</a:t>
            </a:r>
            <a:r>
              <a:rPr lang="en-US" dirty="0" smtClean="0"/>
              <a:t> people developed the city-state of Benin in the 11</a:t>
            </a:r>
            <a:r>
              <a:rPr lang="en-US" baseline="30000" dirty="0" smtClean="0"/>
              <a:t>th</a:t>
            </a:r>
            <a:r>
              <a:rPr lang="en-US" dirty="0" smtClean="0"/>
              <a:t> &amp; 12</a:t>
            </a:r>
            <a:r>
              <a:rPr lang="en-US" baseline="30000" dirty="0" smtClean="0"/>
              <a:t>th</a:t>
            </a:r>
            <a:r>
              <a:rPr lang="en-US" dirty="0" smtClean="0"/>
              <a:t> century</a:t>
            </a:r>
          </a:p>
          <a:p>
            <a:r>
              <a:rPr lang="en-US" dirty="0" smtClean="0"/>
              <a:t>By 1400: Benin was a large, walled city several miles long</a:t>
            </a:r>
          </a:p>
          <a:p>
            <a:r>
              <a:rPr lang="en-US" dirty="0" smtClean="0"/>
              <a:t>Their ruler was called </a:t>
            </a:r>
            <a:r>
              <a:rPr lang="en-US" b="1" i="1" dirty="0" err="1" smtClean="0"/>
              <a:t>oba</a:t>
            </a:r>
            <a:r>
              <a:rPr lang="en-US" dirty="0" smtClean="0"/>
              <a:t> </a:t>
            </a:r>
          </a:p>
          <a:p>
            <a:r>
              <a:rPr lang="en-US" dirty="0"/>
              <a:t>M</a:t>
            </a:r>
            <a:r>
              <a:rPr lang="en-US" dirty="0" smtClean="0"/>
              <a:t>id-1400s: </a:t>
            </a:r>
            <a:r>
              <a:rPr lang="en-US" b="1" dirty="0" smtClean="0"/>
              <a:t>Oba </a:t>
            </a:r>
            <a:r>
              <a:rPr lang="en-US" b="1" dirty="0" err="1" smtClean="0"/>
              <a:t>Ewuare</a:t>
            </a:r>
            <a:r>
              <a:rPr lang="en-US" dirty="0" smtClean="0"/>
              <a:t> put together a powerful army and built Benin into an empire</a:t>
            </a:r>
          </a:p>
          <a:p>
            <a:r>
              <a:rPr lang="en-US" dirty="0" smtClean="0"/>
              <a:t>They sold their captives as slaves to the Portuguese and in a series of civil wars, Benin citizens also fell to slavery to the Portuguese</a:t>
            </a:r>
            <a:endParaRPr lang="en-US" dirty="0"/>
          </a:p>
        </p:txBody>
      </p:sp>
      <p:sp>
        <p:nvSpPr>
          <p:cNvPr id="3" name="Title 2"/>
          <p:cNvSpPr>
            <a:spLocks noGrp="1"/>
          </p:cNvSpPr>
          <p:nvPr>
            <p:ph type="title"/>
          </p:nvPr>
        </p:nvSpPr>
        <p:spPr/>
        <p:txBody>
          <a:bodyPr/>
          <a:lstStyle/>
          <a:p>
            <a:r>
              <a:rPr lang="en-US" dirty="0" smtClean="0"/>
              <a:t>Forest Kingdoms of Guinea</a:t>
            </a:r>
            <a:endParaRPr lang="en-US" dirty="0"/>
          </a:p>
        </p:txBody>
      </p:sp>
    </p:spTree>
    <p:extLst>
      <p:ext uri="{BB962C8B-B14F-4D97-AF65-F5344CB8AC3E}">
        <p14:creationId xmlns:p14="http://schemas.microsoft.com/office/powerpoint/2010/main" val="403258998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Many Central African villages rose </a:t>
            </a:r>
            <a:r>
              <a:rPr lang="en-US" dirty="0" err="1" smtClean="0"/>
              <a:t>becase</a:t>
            </a:r>
            <a:r>
              <a:rPr lang="en-US" dirty="0" smtClean="0"/>
              <a:t> of its location to the rivers but they also grew wheat and raised livestock</a:t>
            </a:r>
          </a:p>
          <a:p>
            <a:r>
              <a:rPr lang="en-US" dirty="0" smtClean="0"/>
              <a:t>Their societies were </a:t>
            </a:r>
            <a:r>
              <a:rPr lang="en-US" b="1" dirty="0" smtClean="0"/>
              <a:t>matrilineal</a:t>
            </a:r>
            <a:r>
              <a:rPr lang="en-US" dirty="0" smtClean="0"/>
              <a:t> – tracing your lineage or descent through your mother, rather than your father</a:t>
            </a:r>
          </a:p>
          <a:p>
            <a:r>
              <a:rPr lang="en-US" dirty="0" smtClean="0"/>
              <a:t>Women also played a major role in trade while the men hunted, fished, and raised livestock</a:t>
            </a:r>
          </a:p>
          <a:p>
            <a:r>
              <a:rPr lang="en-US" dirty="0" smtClean="0"/>
              <a:t>Instead of inheriting power through the father, the son inherited power through the mother</a:t>
            </a:r>
          </a:p>
          <a:p>
            <a:pPr lvl="1"/>
            <a:r>
              <a:rPr lang="en-US" dirty="0" smtClean="0"/>
              <a:t>Ex: the son of the chief’s eldest sister took the post</a:t>
            </a:r>
            <a:endParaRPr lang="en-US" dirty="0"/>
          </a:p>
        </p:txBody>
      </p:sp>
      <p:sp>
        <p:nvSpPr>
          <p:cNvPr id="3" name="Title 2"/>
          <p:cNvSpPr>
            <a:spLocks noGrp="1"/>
          </p:cNvSpPr>
          <p:nvPr>
            <p:ph type="title"/>
          </p:nvPr>
        </p:nvSpPr>
        <p:spPr/>
        <p:txBody>
          <a:bodyPr/>
          <a:lstStyle/>
          <a:p>
            <a:r>
              <a:rPr lang="en-US" dirty="0" smtClean="0"/>
              <a:t>Central &amp; Southern Africa</a:t>
            </a:r>
            <a:endParaRPr lang="en-US" dirty="0"/>
          </a:p>
        </p:txBody>
      </p:sp>
    </p:spTree>
    <p:extLst>
      <p:ext uri="{BB962C8B-B14F-4D97-AF65-F5344CB8AC3E}">
        <p14:creationId xmlns:p14="http://schemas.microsoft.com/office/powerpoint/2010/main" val="42053705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Central &amp; Southern African</a:t>
            </a:r>
            <a:endParaRPr lang="en-US" dirty="0"/>
          </a:p>
        </p:txBody>
      </p:sp>
      <p:pic>
        <p:nvPicPr>
          <p:cNvPr id="5" name="Picture Placeholder 4" descr="ManiKongo_KongoKingdomTrans.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p:txBody>
          <a:bodyPr>
            <a:normAutofit lnSpcReduction="10000"/>
          </a:bodyPr>
          <a:lstStyle/>
          <a:p>
            <a:r>
              <a:rPr lang="en-US" b="1" dirty="0" err="1" smtClean="0"/>
              <a:t>Kongo</a:t>
            </a:r>
            <a:r>
              <a:rPr lang="en-US" dirty="0" smtClean="0"/>
              <a:t> originated around 1400 along the Zaire River </a:t>
            </a:r>
          </a:p>
          <a:p>
            <a:r>
              <a:rPr lang="en-US" dirty="0" smtClean="0"/>
              <a:t>The the fertile soil and abundant rainfall allowed the farmers to produce food surpluses</a:t>
            </a:r>
            <a:r>
              <a:rPr lang="en-US" b="1" dirty="0" smtClean="0"/>
              <a:t> </a:t>
            </a:r>
          </a:p>
          <a:p>
            <a:r>
              <a:rPr lang="en-US" dirty="0" smtClean="0"/>
              <a:t>1500s: the </a:t>
            </a:r>
            <a:r>
              <a:rPr lang="en-US" dirty="0" err="1" smtClean="0"/>
              <a:t>Kongo</a:t>
            </a:r>
            <a:r>
              <a:rPr lang="en-US" dirty="0" smtClean="0"/>
              <a:t> king ruled over a large region from the Atlantic to the </a:t>
            </a:r>
            <a:r>
              <a:rPr lang="en-US" dirty="0" err="1" smtClean="0"/>
              <a:t>Kwango</a:t>
            </a:r>
            <a:r>
              <a:rPr lang="en-US" dirty="0" smtClean="0"/>
              <a:t> River</a:t>
            </a:r>
            <a:endParaRPr lang="en-US" b="1" dirty="0"/>
          </a:p>
        </p:txBody>
      </p:sp>
    </p:spTree>
    <p:extLst>
      <p:ext uri="{BB962C8B-B14F-4D97-AF65-F5344CB8AC3E}">
        <p14:creationId xmlns:p14="http://schemas.microsoft.com/office/powerpoint/2010/main" val="157461101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Slavery existed in African society just like it had all over the world</a:t>
            </a:r>
          </a:p>
          <a:p>
            <a:r>
              <a:rPr lang="en-US" dirty="0" smtClean="0"/>
              <a:t>Most of the people had been captives during war or some convicted criminals who served a punishment</a:t>
            </a:r>
          </a:p>
          <a:p>
            <a:r>
              <a:rPr lang="en-US" dirty="0" smtClean="0"/>
              <a:t>In some rare occasions, slaves could purchase their freedom by selling produce they had grown </a:t>
            </a:r>
            <a:r>
              <a:rPr lang="en-US" smtClean="0"/>
              <a:t>or marry </a:t>
            </a:r>
            <a:r>
              <a:rPr lang="en-US" dirty="0" smtClean="0"/>
              <a:t>into their captor’s society </a:t>
            </a:r>
            <a:endParaRPr lang="en-US" dirty="0"/>
          </a:p>
        </p:txBody>
      </p:sp>
      <p:sp>
        <p:nvSpPr>
          <p:cNvPr id="3" name="Title 2"/>
          <p:cNvSpPr>
            <a:spLocks noGrp="1"/>
          </p:cNvSpPr>
          <p:nvPr>
            <p:ph type="title"/>
          </p:nvPr>
        </p:nvSpPr>
        <p:spPr/>
        <p:txBody>
          <a:bodyPr/>
          <a:lstStyle/>
          <a:p>
            <a:r>
              <a:rPr lang="en-US" dirty="0" smtClean="0"/>
              <a:t>Slavery </a:t>
            </a:r>
            <a:endParaRPr lang="en-US" dirty="0"/>
          </a:p>
        </p:txBody>
      </p:sp>
    </p:spTree>
    <p:extLst>
      <p:ext uri="{BB962C8B-B14F-4D97-AF65-F5344CB8AC3E}">
        <p14:creationId xmlns:p14="http://schemas.microsoft.com/office/powerpoint/2010/main" val="284573499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also changed slavery in West Africa</a:t>
            </a:r>
          </a:p>
          <a:p>
            <a:r>
              <a:rPr lang="en-US" dirty="0" smtClean="0"/>
              <a:t>The </a:t>
            </a:r>
            <a:r>
              <a:rPr lang="en-US" b="1" dirty="0" smtClean="0"/>
              <a:t>Akan</a:t>
            </a:r>
            <a:r>
              <a:rPr lang="en-US" dirty="0" smtClean="0"/>
              <a:t> people started mining gold and trading it to the Mali empire</a:t>
            </a:r>
          </a:p>
          <a:p>
            <a:r>
              <a:rPr lang="en-US" dirty="0" smtClean="0"/>
              <a:t>They enquired African slaves for clearing the land and mining the gold</a:t>
            </a:r>
          </a:p>
          <a:p>
            <a:r>
              <a:rPr lang="en-US" dirty="0" smtClean="0"/>
              <a:t>1420s: when the Portuguese began exploring the west coast of Africa they traded European goods for African gold, ivory, pepper, and palm oil</a:t>
            </a:r>
          </a:p>
          <a:p>
            <a:r>
              <a:rPr lang="en-US" dirty="0" smtClean="0"/>
              <a:t>They also sold enslaved Africans for gold</a:t>
            </a:r>
            <a:endParaRPr lang="en-US" dirty="0"/>
          </a:p>
        </p:txBody>
      </p:sp>
      <p:sp>
        <p:nvSpPr>
          <p:cNvPr id="3" name="Title 2"/>
          <p:cNvSpPr>
            <a:spLocks noGrp="1"/>
          </p:cNvSpPr>
          <p:nvPr>
            <p:ph type="title"/>
          </p:nvPr>
        </p:nvSpPr>
        <p:spPr/>
        <p:txBody>
          <a:bodyPr/>
          <a:lstStyle/>
          <a:p>
            <a:r>
              <a:rPr lang="en-US" dirty="0" smtClean="0"/>
              <a:t>The Gold Trade</a:t>
            </a:r>
            <a:endParaRPr lang="en-US" dirty="0"/>
          </a:p>
        </p:txBody>
      </p:sp>
    </p:spTree>
    <p:extLst>
      <p:ext uri="{BB962C8B-B14F-4D97-AF65-F5344CB8AC3E}">
        <p14:creationId xmlns:p14="http://schemas.microsoft.com/office/powerpoint/2010/main" val="385374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Civilization</a:t>
            </a:r>
            <a:r>
              <a:rPr lang="en-US" dirty="0" smtClean="0"/>
              <a:t> – highly organized society marked by trade, government, the arts, science, and sometimes a written language</a:t>
            </a:r>
          </a:p>
          <a:p>
            <a:r>
              <a:rPr lang="en-US" dirty="0" smtClean="0"/>
              <a:t>Anthropologists believe that the earliest civilization was the Olmec</a:t>
            </a:r>
          </a:p>
          <a:p>
            <a:r>
              <a:rPr lang="en-US" dirty="0" smtClean="0"/>
              <a:t>They emerged between 1500BC-12ooBC near Veracruz, Mexico</a:t>
            </a:r>
          </a:p>
        </p:txBody>
      </p:sp>
      <p:sp>
        <p:nvSpPr>
          <p:cNvPr id="3" name="Title 2"/>
          <p:cNvSpPr>
            <a:spLocks noGrp="1"/>
          </p:cNvSpPr>
          <p:nvPr>
            <p:ph type="title"/>
          </p:nvPr>
        </p:nvSpPr>
        <p:spPr/>
        <p:txBody>
          <a:bodyPr/>
          <a:lstStyle/>
          <a:p>
            <a:r>
              <a:rPr lang="en-US" dirty="0" smtClean="0"/>
              <a:t>The Olmec</a:t>
            </a:r>
            <a:endParaRPr lang="en-US" dirty="0"/>
          </a:p>
        </p:txBody>
      </p:sp>
    </p:spTree>
    <p:extLst>
      <p:ext uri="{BB962C8B-B14F-4D97-AF65-F5344CB8AC3E}">
        <p14:creationId xmlns:p14="http://schemas.microsoft.com/office/powerpoint/2010/main" val="3780684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Europeans learned about cultivation and processing sugarcane from the Muslims in the 1100s</a:t>
            </a:r>
          </a:p>
          <a:p>
            <a:r>
              <a:rPr lang="en-US" dirty="0" smtClean="0"/>
              <a:t>Demand for sugar began to rise and about 20% of all calories consumed in Europe came from sugar</a:t>
            </a:r>
          </a:p>
          <a:p>
            <a:r>
              <a:rPr lang="en-US" dirty="0" smtClean="0"/>
              <a:t>They set up sugar plantations on the Mediterranean islands of Cyprus and Sicily which provided the climate and soil for sugarcane growth</a:t>
            </a:r>
          </a:p>
          <a:p>
            <a:pPr marL="0" indent="0">
              <a:buNone/>
            </a:pPr>
            <a:endParaRPr lang="en-US" dirty="0"/>
          </a:p>
        </p:txBody>
      </p:sp>
      <p:sp>
        <p:nvSpPr>
          <p:cNvPr id="3" name="Title 2"/>
          <p:cNvSpPr>
            <a:spLocks noGrp="1"/>
          </p:cNvSpPr>
          <p:nvPr>
            <p:ph type="title"/>
          </p:nvPr>
        </p:nvSpPr>
        <p:spPr/>
        <p:txBody>
          <a:bodyPr/>
          <a:lstStyle/>
          <a:p>
            <a:r>
              <a:rPr lang="en-US" dirty="0" smtClean="0"/>
              <a:t>Sugar &amp; Slavery</a:t>
            </a:r>
            <a:endParaRPr lang="en-US" dirty="0"/>
          </a:p>
        </p:txBody>
      </p:sp>
    </p:spTree>
    <p:extLst>
      <p:ext uri="{BB962C8B-B14F-4D97-AF65-F5344CB8AC3E}">
        <p14:creationId xmlns:p14="http://schemas.microsoft.com/office/powerpoint/2010/main" val="286132427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Slavery &amp; Sugar</a:t>
            </a:r>
            <a:endParaRPr lang="en-US" dirty="0"/>
          </a:p>
        </p:txBody>
      </p:sp>
      <p:pic>
        <p:nvPicPr>
          <p:cNvPr id="6" name="Picture Placeholder 5" descr="slave-ship-2.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92500"/>
          </a:bodyPr>
          <a:lstStyle/>
          <a:p>
            <a:r>
              <a:rPr lang="en-US" dirty="0" smtClean="0"/>
              <a:t>Cultivation required heavy manual labor</a:t>
            </a:r>
          </a:p>
          <a:p>
            <a:r>
              <a:rPr lang="en-US" dirty="0" smtClean="0"/>
              <a:t>You either pay people to do the work very high wages or find a way to force people to do the work without paying them</a:t>
            </a:r>
          </a:p>
          <a:p>
            <a:r>
              <a:rPr lang="en-US" dirty="0" smtClean="0"/>
              <a:t>This encouraged Europeans to use enslaved workers and enter the slave trade</a:t>
            </a:r>
            <a:endParaRPr lang="en-US" dirty="0"/>
          </a:p>
        </p:txBody>
      </p:sp>
    </p:spTree>
    <p:extLst>
      <p:ext uri="{BB962C8B-B14F-4D97-AF65-F5344CB8AC3E}">
        <p14:creationId xmlns:p14="http://schemas.microsoft.com/office/powerpoint/2010/main" val="320251430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Slavery &amp; Sugar</a:t>
            </a:r>
            <a:endParaRPr lang="en-US" dirty="0"/>
          </a:p>
        </p:txBody>
      </p:sp>
      <p:pic>
        <p:nvPicPr>
          <p:cNvPr id="5" name="Picture Placeholder 4" descr="CA66N-12.gif"/>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6525" t="13375" r="7563"/>
          <a:stretch/>
        </p:blipFill>
        <p:spPr/>
      </p:pic>
      <p:sp>
        <p:nvSpPr>
          <p:cNvPr id="2" name="Content Placeholder 1"/>
          <p:cNvSpPr>
            <a:spLocks noGrp="1"/>
          </p:cNvSpPr>
          <p:nvPr>
            <p:ph type="body" sz="half" idx="2"/>
          </p:nvPr>
        </p:nvSpPr>
        <p:spPr/>
        <p:txBody>
          <a:bodyPr>
            <a:normAutofit fontScale="92500" lnSpcReduction="20000"/>
          </a:bodyPr>
          <a:lstStyle/>
          <a:p>
            <a:r>
              <a:rPr lang="en-US" dirty="0" smtClean="0"/>
              <a:t>The enslaved people they used were Slavic and Muslim</a:t>
            </a:r>
          </a:p>
          <a:p>
            <a:r>
              <a:rPr lang="en-US" dirty="0" smtClean="0"/>
              <a:t>Afterwards they started enslaving Africans to bring them to the Canary &amp; Madeira Islands which was close to Africa</a:t>
            </a:r>
          </a:p>
          <a:p>
            <a:r>
              <a:rPr lang="en-US" dirty="0" smtClean="0"/>
              <a:t>However the Europeans had very limited land for plantations; this would change with the discovery of a New World</a:t>
            </a:r>
            <a:endParaRPr lang="en-US" dirty="0"/>
          </a:p>
        </p:txBody>
      </p:sp>
    </p:spTree>
    <p:extLst>
      <p:ext uri="{BB962C8B-B14F-4D97-AF65-F5344CB8AC3E}">
        <p14:creationId xmlns:p14="http://schemas.microsoft.com/office/powerpoint/2010/main" val="60459284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Chapter 1 – Section 4</a:t>
            </a:r>
            <a:endParaRPr lang="en-US" dirty="0"/>
          </a:p>
        </p:txBody>
      </p:sp>
      <p:sp>
        <p:nvSpPr>
          <p:cNvPr id="5" name="Title 4"/>
          <p:cNvSpPr>
            <a:spLocks noGrp="1"/>
          </p:cNvSpPr>
          <p:nvPr>
            <p:ph type="ctrTitle"/>
          </p:nvPr>
        </p:nvSpPr>
        <p:spPr/>
        <p:txBody>
          <a:bodyPr/>
          <a:lstStyle/>
          <a:p>
            <a:r>
              <a:rPr lang="en-US" dirty="0" smtClean="0"/>
              <a:t>European Cultures</a:t>
            </a:r>
            <a:endParaRPr lang="en-US" dirty="0"/>
          </a:p>
        </p:txBody>
      </p:sp>
    </p:spTree>
    <p:extLst>
      <p:ext uri="{BB962C8B-B14F-4D97-AF65-F5344CB8AC3E}">
        <p14:creationId xmlns:p14="http://schemas.microsoft.com/office/powerpoint/2010/main" val="2117468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European Society</a:t>
            </a:r>
            <a:endParaRPr lang="en-US" dirty="0"/>
          </a:p>
        </p:txBody>
      </p:sp>
      <p:pic>
        <p:nvPicPr>
          <p:cNvPr id="5" name="Picture Placeholder 4" descr="image008.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normAutofit fontScale="85000" lnSpcReduction="20000"/>
          </a:bodyPr>
          <a:lstStyle/>
          <a:p>
            <a:r>
              <a:rPr lang="en-US" dirty="0" smtClean="0"/>
              <a:t>What was happening in Europe?</a:t>
            </a:r>
          </a:p>
          <a:p>
            <a:r>
              <a:rPr lang="en-US" dirty="0" smtClean="0"/>
              <a:t>Pope Urban Ii had called for a holy war against the Muslims living in the Holy Land of Jerusalem</a:t>
            </a:r>
          </a:p>
          <a:p>
            <a:r>
              <a:rPr lang="en-US" dirty="0" smtClean="0"/>
              <a:t>They were called the </a:t>
            </a:r>
            <a:r>
              <a:rPr lang="en-US" b="1" dirty="0" smtClean="0"/>
              <a:t>Crusades</a:t>
            </a:r>
            <a:r>
              <a:rPr lang="en-US" dirty="0" smtClean="0"/>
              <a:t> and they helped shaped European society from that point forward</a:t>
            </a:r>
          </a:p>
          <a:p>
            <a:r>
              <a:rPr lang="en-US" dirty="0" smtClean="0"/>
              <a:t>It opened up the doors to another world of spices, silks, and other goods for the Europeans</a:t>
            </a:r>
          </a:p>
        </p:txBody>
      </p:sp>
    </p:spTree>
    <p:extLst>
      <p:ext uri="{BB962C8B-B14F-4D97-AF65-F5344CB8AC3E}">
        <p14:creationId xmlns:p14="http://schemas.microsoft.com/office/powerpoint/2010/main" val="7467509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Roman Empire had control of most of Europe, controlling everything from private to public life</a:t>
            </a:r>
          </a:p>
          <a:p>
            <a:r>
              <a:rPr lang="en-US" dirty="0" smtClean="0"/>
              <a:t>By the year 500, it had lost much of its power which isolated western Europe form the rest of the world</a:t>
            </a:r>
          </a:p>
          <a:p>
            <a:r>
              <a:rPr lang="en-US" dirty="0" smtClean="0"/>
              <a:t>Trade declined, cities, bridges, and roads fell into ruin</a:t>
            </a:r>
          </a:p>
          <a:p>
            <a:r>
              <a:rPr lang="en-US" dirty="0" smtClean="0"/>
              <a:t>Life did not extend beyond the tiny villages where they were born</a:t>
            </a:r>
          </a:p>
          <a:p>
            <a:r>
              <a:rPr lang="en-US" dirty="0" smtClean="0"/>
              <a:t>This period is known as the </a:t>
            </a:r>
            <a:r>
              <a:rPr lang="en-US" b="1" dirty="0" smtClean="0"/>
              <a:t>Middle Ages</a:t>
            </a:r>
            <a:r>
              <a:rPr lang="en-US" dirty="0" smtClean="0"/>
              <a:t> or </a:t>
            </a:r>
            <a:r>
              <a:rPr lang="en-US" b="1" dirty="0" smtClean="0"/>
              <a:t>Medieval Ages</a:t>
            </a:r>
            <a:endParaRPr lang="en-US" dirty="0"/>
          </a:p>
        </p:txBody>
      </p:sp>
      <p:sp>
        <p:nvSpPr>
          <p:cNvPr id="3" name="Title 2"/>
          <p:cNvSpPr>
            <a:spLocks noGrp="1"/>
          </p:cNvSpPr>
          <p:nvPr>
            <p:ph type="title"/>
          </p:nvPr>
        </p:nvSpPr>
        <p:spPr/>
        <p:txBody>
          <a:bodyPr/>
          <a:lstStyle/>
          <a:p>
            <a:r>
              <a:rPr lang="en-US" dirty="0" smtClean="0"/>
              <a:t>European Society</a:t>
            </a:r>
            <a:endParaRPr lang="en-US" dirty="0"/>
          </a:p>
        </p:txBody>
      </p:sp>
    </p:spTree>
    <p:extLst>
      <p:ext uri="{BB962C8B-B14F-4D97-AF65-F5344CB8AC3E}">
        <p14:creationId xmlns:p14="http://schemas.microsoft.com/office/powerpoint/2010/main" val="1748661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central government was weakening and this gave rise to a new political system known as </a:t>
            </a:r>
            <a:r>
              <a:rPr lang="en-US" b="1" dirty="0" smtClean="0"/>
              <a:t>feudalism</a:t>
            </a:r>
            <a:endParaRPr lang="en-US" dirty="0" smtClean="0"/>
          </a:p>
          <a:p>
            <a:r>
              <a:rPr lang="en-US" b="1" dirty="0" smtClean="0"/>
              <a:t>Feudalism</a:t>
            </a:r>
            <a:r>
              <a:rPr lang="en-US" dirty="0" smtClean="0"/>
              <a:t> – powerful leaders gave land to nobles in exchange for pledges of loyalty and service</a:t>
            </a:r>
          </a:p>
          <a:p>
            <a:r>
              <a:rPr lang="en-US" dirty="0" smtClean="0"/>
              <a:t>After time these nobles that acquired land would also acquire some powers held by the government </a:t>
            </a:r>
          </a:p>
          <a:p>
            <a:r>
              <a:rPr lang="en-US" dirty="0" smtClean="0"/>
              <a:t>These nobles also raised their own armies, dispensed justice, and even minted coins (made their own money)</a:t>
            </a:r>
          </a:p>
          <a:p>
            <a:r>
              <a:rPr lang="en-US" dirty="0" smtClean="0"/>
              <a:t>In return these nobles swore loyalty and promised to provide knights to the royal army</a:t>
            </a:r>
            <a:endParaRPr lang="en-US" dirty="0"/>
          </a:p>
        </p:txBody>
      </p:sp>
      <p:sp>
        <p:nvSpPr>
          <p:cNvPr id="3" name="Title 2"/>
          <p:cNvSpPr>
            <a:spLocks noGrp="1"/>
          </p:cNvSpPr>
          <p:nvPr>
            <p:ph type="title"/>
          </p:nvPr>
        </p:nvSpPr>
        <p:spPr/>
        <p:txBody>
          <a:bodyPr/>
          <a:lstStyle/>
          <a:p>
            <a:r>
              <a:rPr lang="en-US" dirty="0" smtClean="0"/>
              <a:t>Feudalism </a:t>
            </a:r>
            <a:endParaRPr lang="en-US" dirty="0"/>
          </a:p>
        </p:txBody>
      </p:sp>
    </p:spTree>
    <p:extLst>
      <p:ext uri="{BB962C8B-B14F-4D97-AF65-F5344CB8AC3E}">
        <p14:creationId xmlns:p14="http://schemas.microsoft.com/office/powerpoint/2010/main" val="503528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Manorial System</a:t>
            </a:r>
            <a:endParaRPr lang="en-US" dirty="0"/>
          </a:p>
        </p:txBody>
      </p:sp>
      <p:pic>
        <p:nvPicPr>
          <p:cNvPr id="5" name="Picture Placeholder 4" descr="manor.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lstStyle/>
          <a:p>
            <a:r>
              <a:rPr lang="en-US" dirty="0" smtClean="0"/>
              <a:t>Since the fall of the Roman Empire, many peasants had worked for large landowners because they could not obtain their own land and for protection</a:t>
            </a:r>
          </a:p>
          <a:p>
            <a:pPr marL="0" indent="0">
              <a:buNone/>
            </a:pPr>
            <a:endParaRPr lang="en-US" dirty="0" smtClean="0"/>
          </a:p>
        </p:txBody>
      </p:sp>
    </p:spTree>
    <p:extLst>
      <p:ext uri="{BB962C8B-B14F-4D97-AF65-F5344CB8AC3E}">
        <p14:creationId xmlns:p14="http://schemas.microsoft.com/office/powerpoint/2010/main" val="2060865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Lord’s Manor</a:t>
            </a:r>
            <a:endParaRPr lang="en-US" dirty="0"/>
          </a:p>
        </p:txBody>
      </p:sp>
      <p:sp>
        <p:nvSpPr>
          <p:cNvPr id="2" name="Content Placeholder 1"/>
          <p:cNvSpPr>
            <a:spLocks noGrp="1"/>
          </p:cNvSpPr>
          <p:nvPr>
            <p:ph type="body" sz="half" idx="2"/>
          </p:nvPr>
        </p:nvSpPr>
        <p:spPr>
          <a:xfrm>
            <a:off x="6629399" y="1600200"/>
            <a:ext cx="2363955" cy="4419600"/>
          </a:xfrm>
        </p:spPr>
        <p:txBody>
          <a:bodyPr>
            <a:normAutofit/>
          </a:bodyPr>
          <a:lstStyle/>
          <a:p>
            <a:r>
              <a:rPr lang="en-US" dirty="0" smtClean="0"/>
              <a:t>It included:</a:t>
            </a:r>
          </a:p>
          <a:p>
            <a:pPr marL="365760" lvl="1" indent="0">
              <a:buNone/>
            </a:pPr>
            <a:r>
              <a:rPr lang="en-US" sz="1600" dirty="0" smtClean="0"/>
              <a:t>The lord’s house</a:t>
            </a:r>
          </a:p>
          <a:p>
            <a:pPr marL="365760" lvl="1" indent="0">
              <a:buNone/>
            </a:pPr>
            <a:r>
              <a:rPr lang="en-US" sz="1600" dirty="0" smtClean="0"/>
              <a:t>Pastures for livestock</a:t>
            </a:r>
          </a:p>
          <a:p>
            <a:pPr marL="365760" lvl="1" indent="0">
              <a:buNone/>
            </a:pPr>
            <a:r>
              <a:rPr lang="en-US" sz="1600" dirty="0" smtClean="0"/>
              <a:t>Fields for crops</a:t>
            </a:r>
          </a:p>
          <a:p>
            <a:pPr marL="365760" lvl="1" indent="0">
              <a:buNone/>
            </a:pPr>
            <a:r>
              <a:rPr lang="en-US" sz="1600" dirty="0" smtClean="0"/>
              <a:t>Forest</a:t>
            </a:r>
          </a:p>
          <a:p>
            <a:pPr marL="365760" lvl="1" indent="0">
              <a:buNone/>
            </a:pPr>
            <a:r>
              <a:rPr lang="en-US" sz="1600" dirty="0" smtClean="0"/>
              <a:t>A peasant village</a:t>
            </a:r>
          </a:p>
          <a:p>
            <a:r>
              <a:rPr lang="en-US" dirty="0" smtClean="0"/>
              <a:t>Feudalism is the political relationship between nobles</a:t>
            </a:r>
          </a:p>
          <a:p>
            <a:r>
              <a:rPr lang="en-US" b="1" dirty="0" err="1" smtClean="0"/>
              <a:t>Manorialism</a:t>
            </a:r>
            <a:r>
              <a:rPr lang="en-US" dirty="0" smtClean="0"/>
              <a:t> – the economic ties between nobles</a:t>
            </a:r>
            <a:endParaRPr lang="en-US" b="1" dirty="0"/>
          </a:p>
        </p:txBody>
      </p:sp>
      <p:pic>
        <p:nvPicPr>
          <p:cNvPr id="7" name="Picture Placeholder 6" descr="manor.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86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_Middle_Ages_-_Mano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5" name="Title 4"/>
          <p:cNvSpPr>
            <a:spLocks noGrp="1"/>
          </p:cNvSpPr>
          <p:nvPr>
            <p:ph type="title"/>
          </p:nvPr>
        </p:nvSpPr>
        <p:spPr/>
        <p:txBody>
          <a:bodyPr/>
          <a:lstStyle/>
          <a:p>
            <a:r>
              <a:rPr lang="en-US" dirty="0" smtClean="0"/>
              <a:t>Lord’s Manor</a:t>
            </a:r>
            <a:endParaRPr lang="en-US" dirty="0"/>
          </a:p>
        </p:txBody>
      </p:sp>
    </p:spTree>
    <p:extLst>
      <p:ext uri="{BB962C8B-B14F-4D97-AF65-F5344CB8AC3E}">
        <p14:creationId xmlns:p14="http://schemas.microsoft.com/office/powerpoint/2010/main" val="250328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Olmec</a:t>
            </a:r>
            <a:endParaRPr lang="en-US" dirty="0"/>
          </a:p>
        </p:txBody>
      </p:sp>
      <p:pic>
        <p:nvPicPr>
          <p:cNvPr id="5" name="Picture Placeholder 4" descr="mayabrightsky.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lstStyle/>
          <a:p>
            <a:pPr marL="285750" indent="-285750">
              <a:buFont typeface="Arial"/>
              <a:buChar char="•"/>
            </a:pPr>
            <a:r>
              <a:rPr lang="en-US" dirty="0" smtClean="0"/>
              <a:t>They </a:t>
            </a:r>
            <a:r>
              <a:rPr lang="en-US" dirty="0"/>
              <a:t>had built villages, temples, and </a:t>
            </a:r>
            <a:r>
              <a:rPr lang="en-US" dirty="0" smtClean="0"/>
              <a:t>pyramids</a:t>
            </a:r>
          </a:p>
          <a:p>
            <a:pPr marL="285750" indent="-285750">
              <a:buFont typeface="Arial"/>
              <a:buChar char="•"/>
            </a:pPr>
            <a:endParaRPr lang="en-US" dirty="0"/>
          </a:p>
        </p:txBody>
      </p:sp>
    </p:spTree>
    <p:extLst>
      <p:ext uri="{BB962C8B-B14F-4D97-AF65-F5344CB8AC3E}">
        <p14:creationId xmlns:p14="http://schemas.microsoft.com/office/powerpoint/2010/main" val="1704106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Peasants provided services in exchange for being protected by their lord</a:t>
            </a:r>
          </a:p>
          <a:p>
            <a:pPr lvl="1"/>
            <a:r>
              <a:rPr lang="en-US" dirty="0" smtClean="0"/>
              <a:t>Farming the lord’s land</a:t>
            </a:r>
          </a:p>
          <a:p>
            <a:pPr lvl="1"/>
            <a:r>
              <a:rPr lang="en-US" dirty="0" smtClean="0"/>
              <a:t>Making various payments of goods</a:t>
            </a:r>
          </a:p>
          <a:p>
            <a:r>
              <a:rPr lang="en-US" dirty="0" smtClean="0"/>
              <a:t>These peasants rarely left the manor </a:t>
            </a:r>
          </a:p>
          <a:p>
            <a:r>
              <a:rPr lang="en-US" b="1" dirty="0" smtClean="0"/>
              <a:t>Serfs</a:t>
            </a:r>
            <a:r>
              <a:rPr lang="en-US" dirty="0" smtClean="0"/>
              <a:t> – people who were bound to the manor and could not leave it without permission</a:t>
            </a:r>
          </a:p>
          <a:p>
            <a:r>
              <a:rPr lang="en-US" dirty="0" smtClean="0"/>
              <a:t>They were not slaves since they couldn’t be sold to someone else</a:t>
            </a:r>
            <a:endParaRPr lang="en-US" dirty="0"/>
          </a:p>
        </p:txBody>
      </p:sp>
      <p:sp>
        <p:nvSpPr>
          <p:cNvPr id="3" name="Title 2"/>
          <p:cNvSpPr>
            <a:spLocks noGrp="1"/>
          </p:cNvSpPr>
          <p:nvPr>
            <p:ph type="title"/>
          </p:nvPr>
        </p:nvSpPr>
        <p:spPr/>
        <p:txBody>
          <a:bodyPr/>
          <a:lstStyle/>
          <a:p>
            <a:r>
              <a:rPr lang="en-US" dirty="0" smtClean="0"/>
              <a:t>Manorial System</a:t>
            </a:r>
            <a:endParaRPr lang="en-US" dirty="0"/>
          </a:p>
        </p:txBody>
      </p:sp>
    </p:spTree>
    <p:extLst>
      <p:ext uri="{BB962C8B-B14F-4D97-AF65-F5344CB8AC3E}">
        <p14:creationId xmlns:p14="http://schemas.microsoft.com/office/powerpoint/2010/main" val="2083406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lived in </a:t>
            </a:r>
          </a:p>
          <a:p>
            <a:pPr lvl="1"/>
            <a:r>
              <a:rPr lang="en-US" dirty="0"/>
              <a:t>T</a:t>
            </a:r>
            <a:r>
              <a:rPr lang="en-US" dirty="0" smtClean="0"/>
              <a:t>iny, one-room houses </a:t>
            </a:r>
          </a:p>
          <a:p>
            <a:pPr lvl="1"/>
            <a:r>
              <a:rPr lang="en-US" dirty="0"/>
              <a:t>W</a:t>
            </a:r>
            <a:r>
              <a:rPr lang="en-US" dirty="0" smtClean="0"/>
              <a:t>ith dirt floors</a:t>
            </a:r>
          </a:p>
          <a:p>
            <a:pPr lvl="1"/>
            <a:r>
              <a:rPr lang="en-US" dirty="0"/>
              <a:t>A</a:t>
            </a:r>
            <a:r>
              <a:rPr lang="en-US" dirty="0" smtClean="0"/>
              <a:t> hole in the roof for a chimney</a:t>
            </a:r>
          </a:p>
          <a:p>
            <a:pPr lvl="1"/>
            <a:r>
              <a:rPr lang="en-US" dirty="0"/>
              <a:t>O</a:t>
            </a:r>
            <a:r>
              <a:rPr lang="en-US" dirty="0" smtClean="0"/>
              <a:t>ne or two pieces of furniture</a:t>
            </a:r>
          </a:p>
          <a:p>
            <a:r>
              <a:rPr lang="en-US" dirty="0" smtClean="0"/>
              <a:t>They ate:</a:t>
            </a:r>
          </a:p>
          <a:p>
            <a:pPr lvl="1"/>
            <a:r>
              <a:rPr lang="en-US" dirty="0" smtClean="0"/>
              <a:t>Coarse bread</a:t>
            </a:r>
          </a:p>
          <a:p>
            <a:pPr lvl="1"/>
            <a:r>
              <a:rPr lang="en-US" dirty="0" smtClean="0"/>
              <a:t>Few vegetables</a:t>
            </a:r>
          </a:p>
          <a:p>
            <a:pPr lvl="1"/>
            <a:r>
              <a:rPr lang="en-US" dirty="0" smtClean="0"/>
              <a:t>Grain for porridge </a:t>
            </a:r>
            <a:endParaRPr lang="en-US" dirty="0"/>
          </a:p>
        </p:txBody>
      </p:sp>
      <p:sp>
        <p:nvSpPr>
          <p:cNvPr id="3" name="Title 2"/>
          <p:cNvSpPr>
            <a:spLocks noGrp="1"/>
          </p:cNvSpPr>
          <p:nvPr>
            <p:ph type="title"/>
          </p:nvPr>
        </p:nvSpPr>
        <p:spPr/>
        <p:txBody>
          <a:bodyPr/>
          <a:lstStyle/>
          <a:p>
            <a:r>
              <a:rPr lang="en-US" dirty="0" smtClean="0"/>
              <a:t>Serf Life</a:t>
            </a:r>
            <a:endParaRPr lang="en-US" dirty="0"/>
          </a:p>
        </p:txBody>
      </p:sp>
    </p:spTree>
    <p:extLst>
      <p:ext uri="{BB962C8B-B14F-4D97-AF65-F5344CB8AC3E}">
        <p14:creationId xmlns:p14="http://schemas.microsoft.com/office/powerpoint/2010/main" val="1698799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Improving Economy</a:t>
            </a:r>
            <a:endParaRPr lang="en-US" dirty="0"/>
          </a:p>
        </p:txBody>
      </p:sp>
      <p:pic>
        <p:nvPicPr>
          <p:cNvPr id="5" name="Picture Placeholder 4" descr="plow_medieval.gif"/>
          <p:cNvPicPr>
            <a:picLocks noGrp="1" noChangeAspect="1"/>
          </p:cNvPicPr>
          <p:nvPr>
            <p:ph type="pic" idx="1"/>
          </p:nvPr>
        </p:nvPicPr>
        <p:blipFill>
          <a:blip r:embed="rId2" cstate="email">
            <a:extLst>
              <a:ext uri="{28A0092B-C50C-407E-A947-70E740481C1C}">
                <a14:useLocalDpi xmlns:a14="http://schemas.microsoft.com/office/drawing/2010/main"/>
              </a:ext>
            </a:extLst>
          </a:blip>
          <a:srcRect l="2290" r="2290"/>
          <a:stretch>
            <a:fillRect/>
          </a:stretch>
        </p:blipFill>
        <p:spPr/>
      </p:pic>
      <p:sp>
        <p:nvSpPr>
          <p:cNvPr id="2" name="Content Placeholder 1"/>
          <p:cNvSpPr>
            <a:spLocks noGrp="1"/>
          </p:cNvSpPr>
          <p:nvPr>
            <p:ph type="body" sz="half" idx="2"/>
          </p:nvPr>
        </p:nvSpPr>
        <p:spPr/>
        <p:txBody>
          <a:bodyPr>
            <a:normAutofit lnSpcReduction="10000"/>
          </a:bodyPr>
          <a:lstStyle/>
          <a:p>
            <a:r>
              <a:rPr lang="en-US" dirty="0" smtClean="0"/>
              <a:t>1000: the invention of a better plow allowed farmers to produce more food</a:t>
            </a:r>
          </a:p>
          <a:p>
            <a:r>
              <a:rPr lang="en-US" dirty="0" smtClean="0"/>
              <a:t>The invention of the horse collar allowed farmers to use horses instead of oxen</a:t>
            </a:r>
          </a:p>
          <a:p>
            <a:r>
              <a:rPr lang="en-US" dirty="0" smtClean="0"/>
              <a:t>Horses could pull a plow faster than an ox allowing farmers to grow more crops each year</a:t>
            </a:r>
            <a:endParaRPr lang="en-US" dirty="0"/>
          </a:p>
        </p:txBody>
      </p:sp>
    </p:spTree>
    <p:extLst>
      <p:ext uri="{BB962C8B-B14F-4D97-AF65-F5344CB8AC3E}">
        <p14:creationId xmlns:p14="http://schemas.microsoft.com/office/powerpoint/2010/main" val="42857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ability to produce a surplus of foods helped to revive trade in Europe and the growth of towns</a:t>
            </a:r>
          </a:p>
          <a:p>
            <a:r>
              <a:rPr lang="en-US" dirty="0" smtClean="0"/>
              <a:t>Warfare and raids by bandits decreased</a:t>
            </a:r>
          </a:p>
          <a:p>
            <a:r>
              <a:rPr lang="en-US" dirty="0" smtClean="0"/>
              <a:t>Roads were soon filled with traders carrying goods to markets</a:t>
            </a:r>
          </a:p>
        </p:txBody>
      </p:sp>
      <p:sp>
        <p:nvSpPr>
          <p:cNvPr id="3" name="Title 2"/>
          <p:cNvSpPr>
            <a:spLocks noGrp="1"/>
          </p:cNvSpPr>
          <p:nvPr>
            <p:ph type="title"/>
          </p:nvPr>
        </p:nvSpPr>
        <p:spPr/>
        <p:txBody>
          <a:bodyPr/>
          <a:lstStyle/>
          <a:p>
            <a:r>
              <a:rPr lang="en-US" dirty="0" smtClean="0"/>
              <a:t>An Improving Economy</a:t>
            </a:r>
            <a:endParaRPr lang="en-US" dirty="0"/>
          </a:p>
        </p:txBody>
      </p:sp>
    </p:spTree>
    <p:extLst>
      <p:ext uri="{BB962C8B-B14F-4D97-AF65-F5344CB8AC3E}">
        <p14:creationId xmlns:p14="http://schemas.microsoft.com/office/powerpoint/2010/main" val="2712111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had its own laws and dealt with cases related to the clergy, doctrine, marriage, and morals</a:t>
            </a:r>
          </a:p>
          <a:p>
            <a:r>
              <a:rPr lang="en-US" dirty="0" smtClean="0"/>
              <a:t>Disobedience to church laws resulted in sever punishments for common persons and rulers alike</a:t>
            </a:r>
          </a:p>
          <a:p>
            <a:r>
              <a:rPr lang="en-US" dirty="0" smtClean="0"/>
              <a:t>Excommunication – barred people from participating in Church rites</a:t>
            </a:r>
            <a:endParaRPr lang="en-US" dirty="0"/>
          </a:p>
        </p:txBody>
      </p:sp>
      <p:sp>
        <p:nvSpPr>
          <p:cNvPr id="3" name="Title 2"/>
          <p:cNvSpPr>
            <a:spLocks noGrp="1"/>
          </p:cNvSpPr>
          <p:nvPr>
            <p:ph type="title"/>
          </p:nvPr>
        </p:nvSpPr>
        <p:spPr/>
        <p:txBody>
          <a:bodyPr/>
          <a:lstStyle/>
          <a:p>
            <a:r>
              <a:rPr lang="en-US" dirty="0" smtClean="0"/>
              <a:t>The Church</a:t>
            </a:r>
            <a:endParaRPr lang="en-US" dirty="0"/>
          </a:p>
        </p:txBody>
      </p:sp>
    </p:spTree>
    <p:extLst>
      <p:ext uri="{BB962C8B-B14F-4D97-AF65-F5344CB8AC3E}">
        <p14:creationId xmlns:p14="http://schemas.microsoft.com/office/powerpoint/2010/main" val="22632205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Expanding Horizons</a:t>
            </a:r>
            <a:endParaRPr lang="en-US" dirty="0"/>
          </a:p>
        </p:txBody>
      </p:sp>
      <p:pic>
        <p:nvPicPr>
          <p:cNvPr id="5" name="Picture Placeholder 4" descr="SILKMAP3.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p:txBody>
          <a:bodyPr>
            <a:normAutofit/>
          </a:bodyPr>
          <a:lstStyle/>
          <a:p>
            <a:pPr marL="285750" indent="-285750">
              <a:buFont typeface="Arial"/>
              <a:buChar char="•"/>
            </a:pPr>
            <a:r>
              <a:rPr lang="en-US" dirty="0" smtClean="0"/>
              <a:t>As mentioned before, the Crusades helped open the doors to trade for western Europe</a:t>
            </a:r>
          </a:p>
          <a:p>
            <a:pPr marL="285750" indent="-285750">
              <a:buFont typeface="Arial"/>
              <a:buChar char="•"/>
            </a:pPr>
            <a:r>
              <a:rPr lang="en-US" dirty="0" smtClean="0"/>
              <a:t>Luxury goods were in demand:</a:t>
            </a:r>
          </a:p>
          <a:p>
            <a:pPr lvl="1"/>
            <a:r>
              <a:rPr lang="en-US" sz="1600" dirty="0" smtClean="0"/>
              <a:t>Spices</a:t>
            </a:r>
          </a:p>
          <a:p>
            <a:pPr lvl="1"/>
            <a:r>
              <a:rPr lang="en-US" sz="1600" dirty="0" smtClean="0"/>
              <a:t>Sugar</a:t>
            </a:r>
          </a:p>
          <a:p>
            <a:pPr lvl="1"/>
            <a:r>
              <a:rPr lang="en-US" sz="1600" dirty="0" smtClean="0"/>
              <a:t>Melons</a:t>
            </a:r>
          </a:p>
          <a:p>
            <a:pPr lvl="1"/>
            <a:r>
              <a:rPr lang="en-US" sz="1600" dirty="0" smtClean="0"/>
              <a:t>Tapestries</a:t>
            </a:r>
          </a:p>
          <a:p>
            <a:pPr lvl="1"/>
            <a:r>
              <a:rPr lang="en-US" sz="1600" dirty="0" smtClean="0"/>
              <a:t>Silk</a:t>
            </a:r>
          </a:p>
        </p:txBody>
      </p:sp>
    </p:spTree>
    <p:extLst>
      <p:ext uri="{BB962C8B-B14F-4D97-AF65-F5344CB8AC3E}">
        <p14:creationId xmlns:p14="http://schemas.microsoft.com/office/powerpoint/2010/main" val="2859864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Chinese &amp; Indian merchants traded spices and silk with Arab merchants</a:t>
            </a:r>
          </a:p>
          <a:p>
            <a:r>
              <a:rPr lang="en-US" dirty="0" smtClean="0"/>
              <a:t>Arab merchants traded these good with European merchants</a:t>
            </a:r>
          </a:p>
          <a:p>
            <a:r>
              <a:rPr lang="en-US" dirty="0" smtClean="0"/>
              <a:t>European merchants noticed that Arab merchants only accepted money in payment</a:t>
            </a:r>
          </a:p>
          <a:p>
            <a:r>
              <a:rPr lang="en-US" dirty="0" smtClean="0"/>
              <a:t>They needed a common medium of exchange and it led to the rise of an economy based on money</a:t>
            </a:r>
          </a:p>
          <a:p>
            <a:r>
              <a:rPr lang="en-US" dirty="0" smtClean="0"/>
              <a:t>Demand for gold increased to make coins</a:t>
            </a:r>
            <a:endParaRPr lang="en-US" dirty="0"/>
          </a:p>
        </p:txBody>
      </p:sp>
      <p:sp>
        <p:nvSpPr>
          <p:cNvPr id="3" name="Title 2"/>
          <p:cNvSpPr>
            <a:spLocks noGrp="1"/>
          </p:cNvSpPr>
          <p:nvPr>
            <p:ph type="title"/>
          </p:nvPr>
        </p:nvSpPr>
        <p:spPr/>
        <p:txBody>
          <a:bodyPr/>
          <a:lstStyle/>
          <a:p>
            <a:r>
              <a:rPr lang="en-US" dirty="0" smtClean="0"/>
              <a:t>Business with Asia</a:t>
            </a:r>
            <a:endParaRPr lang="en-US" dirty="0"/>
          </a:p>
        </p:txBody>
      </p:sp>
    </p:spTree>
    <p:extLst>
      <p:ext uri="{BB962C8B-B14F-4D97-AF65-F5344CB8AC3E}">
        <p14:creationId xmlns:p14="http://schemas.microsoft.com/office/powerpoint/2010/main" val="3864313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Mongols also helped increase the flow of goods</a:t>
            </a:r>
          </a:p>
          <a:p>
            <a:r>
              <a:rPr lang="en-US" dirty="0" smtClean="0"/>
              <a:t>Mongol horsemen came from Central Asia and built one of the largest empires in world history</a:t>
            </a:r>
          </a:p>
          <a:p>
            <a:r>
              <a:rPr lang="en-US" dirty="0" smtClean="0"/>
              <a:t>They integrated much of Asia’s economy</a:t>
            </a:r>
          </a:p>
          <a:p>
            <a:pPr lvl="1"/>
            <a:r>
              <a:rPr lang="en-US" dirty="0" smtClean="0"/>
              <a:t>It broke down trade barriers</a:t>
            </a:r>
          </a:p>
          <a:p>
            <a:pPr lvl="1"/>
            <a:r>
              <a:rPr lang="en-US" dirty="0" smtClean="0"/>
              <a:t>Opened borders</a:t>
            </a:r>
          </a:p>
          <a:p>
            <a:pPr lvl="1"/>
            <a:r>
              <a:rPr lang="en-US" dirty="0" smtClean="0"/>
              <a:t>Secured the roads against bandings</a:t>
            </a:r>
          </a:p>
          <a:p>
            <a:pPr lvl="1"/>
            <a:r>
              <a:rPr lang="en-US" dirty="0" smtClean="0"/>
              <a:t>Encouraged even more trade between Asia &amp; Europe</a:t>
            </a:r>
            <a:endParaRPr lang="en-US" dirty="0"/>
          </a:p>
        </p:txBody>
      </p:sp>
      <p:sp>
        <p:nvSpPr>
          <p:cNvPr id="3" name="Title 2"/>
          <p:cNvSpPr>
            <a:spLocks noGrp="1"/>
          </p:cNvSpPr>
          <p:nvPr>
            <p:ph type="title"/>
          </p:nvPr>
        </p:nvSpPr>
        <p:spPr/>
        <p:txBody>
          <a:bodyPr/>
          <a:lstStyle/>
          <a:p>
            <a:r>
              <a:rPr lang="en-US" dirty="0" smtClean="0"/>
              <a:t>The Mongols</a:t>
            </a:r>
            <a:endParaRPr lang="en-US" dirty="0"/>
          </a:p>
        </p:txBody>
      </p:sp>
    </p:spTree>
    <p:extLst>
      <p:ext uri="{BB962C8B-B14F-4D97-AF65-F5344CB8AC3E}">
        <p14:creationId xmlns:p14="http://schemas.microsoft.com/office/powerpoint/2010/main" val="1255875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1300s: Europe was importing huge quantities of spices, silks and other goods from Asia</a:t>
            </a:r>
          </a:p>
          <a:p>
            <a:r>
              <a:rPr lang="en-US" dirty="0" smtClean="0"/>
              <a:t>The Mongol empire collapsed in the 1300s and Asia began to separate into dozens of independent kingdoms and empires</a:t>
            </a:r>
          </a:p>
          <a:p>
            <a:r>
              <a:rPr lang="en-US" dirty="0" smtClean="0"/>
              <a:t>Flow of goods declined</a:t>
            </a:r>
          </a:p>
          <a:p>
            <a:r>
              <a:rPr lang="en-US" dirty="0" smtClean="0"/>
              <a:t>Price of spices rose higher</a:t>
            </a:r>
          </a:p>
          <a:p>
            <a:r>
              <a:rPr lang="en-US" dirty="0" smtClean="0"/>
              <a:t>European merchants looked for a route to Asia that bypassed the Muslim kingdoms</a:t>
            </a:r>
          </a:p>
          <a:p>
            <a:r>
              <a:rPr lang="en-US" dirty="0" smtClean="0"/>
              <a:t>If not by land, perhaps by sea</a:t>
            </a:r>
            <a:endParaRPr lang="en-US" dirty="0"/>
          </a:p>
        </p:txBody>
      </p:sp>
      <p:sp>
        <p:nvSpPr>
          <p:cNvPr id="3" name="Title 2"/>
          <p:cNvSpPr>
            <a:spLocks noGrp="1"/>
          </p:cNvSpPr>
          <p:nvPr>
            <p:ph type="title"/>
          </p:nvPr>
        </p:nvSpPr>
        <p:spPr/>
        <p:txBody>
          <a:bodyPr/>
          <a:lstStyle/>
          <a:p>
            <a:r>
              <a:rPr lang="en-US" dirty="0" smtClean="0"/>
              <a:t>Expanding Horizons</a:t>
            </a:r>
            <a:endParaRPr lang="en-US" dirty="0"/>
          </a:p>
        </p:txBody>
      </p:sp>
    </p:spTree>
    <p:extLst>
      <p:ext uri="{BB962C8B-B14F-4D97-AF65-F5344CB8AC3E}">
        <p14:creationId xmlns:p14="http://schemas.microsoft.com/office/powerpoint/2010/main" val="4194260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Europeans definitely wanted to find another route to Asia</a:t>
            </a:r>
          </a:p>
          <a:p>
            <a:r>
              <a:rPr lang="en-US" dirty="0" smtClean="0"/>
              <a:t>Feudalism brought about so many wars amongst the different cities/villages that exploring became impossible</a:t>
            </a:r>
          </a:p>
          <a:p>
            <a:r>
              <a:rPr lang="en-US" dirty="0" smtClean="0"/>
              <a:t>Western Europeans also didn’t have the proper technology to attempt to sail to China </a:t>
            </a:r>
            <a:endParaRPr lang="en-US" dirty="0"/>
          </a:p>
        </p:txBody>
      </p:sp>
      <p:sp>
        <p:nvSpPr>
          <p:cNvPr id="3" name="Title 2"/>
          <p:cNvSpPr>
            <a:spLocks noGrp="1"/>
          </p:cNvSpPr>
          <p:nvPr>
            <p:ph type="title"/>
          </p:nvPr>
        </p:nvSpPr>
        <p:spPr/>
        <p:txBody>
          <a:bodyPr/>
          <a:lstStyle/>
          <a:p>
            <a:r>
              <a:rPr lang="en-US" dirty="0" smtClean="0"/>
              <a:t>New States, New Technology</a:t>
            </a:r>
            <a:endParaRPr lang="en-US" dirty="0"/>
          </a:p>
        </p:txBody>
      </p:sp>
    </p:spTree>
    <p:extLst>
      <p:ext uri="{BB962C8B-B14F-4D97-AF65-F5344CB8AC3E}">
        <p14:creationId xmlns:p14="http://schemas.microsoft.com/office/powerpoint/2010/main" val="166034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Olmec</a:t>
            </a:r>
            <a:endParaRPr lang="en-US" dirty="0"/>
          </a:p>
        </p:txBody>
      </p:sp>
      <p:pic>
        <p:nvPicPr>
          <p:cNvPr id="5" name="Picture Placeholder 4" descr="36942814.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They also built enormous 8-foot </a:t>
            </a:r>
            <a:r>
              <a:rPr lang="en-US" dirty="0" smtClean="0"/>
              <a:t>heads</a:t>
            </a:r>
            <a:endParaRPr lang="en-US" dirty="0"/>
          </a:p>
        </p:txBody>
      </p:sp>
    </p:spTree>
    <p:extLst>
      <p:ext uri="{BB962C8B-B14F-4D97-AF65-F5344CB8AC3E}">
        <p14:creationId xmlns:p14="http://schemas.microsoft.com/office/powerpoint/2010/main" val="1591238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1400s/1500s – feudalism started to decline with the help of trade with Asia and the Crusades</a:t>
            </a:r>
          </a:p>
          <a:p>
            <a:r>
              <a:rPr lang="en-US" dirty="0" smtClean="0"/>
              <a:t>Rise of towns/cities provided kings/queens with a new source of wealth they could tax</a:t>
            </a:r>
          </a:p>
          <a:p>
            <a:r>
              <a:rPr lang="en-US" dirty="0" smtClean="0"/>
              <a:t>Rulers could now use their army to open up &amp; protect trade routes </a:t>
            </a:r>
          </a:p>
          <a:p>
            <a:r>
              <a:rPr lang="en-US" dirty="0" smtClean="0"/>
              <a:t>They could also set up common trade laws and a common currency within their kingdoms</a:t>
            </a:r>
          </a:p>
        </p:txBody>
      </p:sp>
      <p:sp>
        <p:nvSpPr>
          <p:cNvPr id="3" name="Title 2"/>
          <p:cNvSpPr>
            <a:spLocks noGrp="1"/>
          </p:cNvSpPr>
          <p:nvPr>
            <p:ph type="title"/>
          </p:nvPr>
        </p:nvSpPr>
        <p:spPr/>
        <p:txBody>
          <a:bodyPr/>
          <a:lstStyle/>
          <a:p>
            <a:r>
              <a:rPr lang="en-US" dirty="0" smtClean="0"/>
              <a:t>Strong States Emerge</a:t>
            </a:r>
            <a:endParaRPr lang="en-US" dirty="0"/>
          </a:p>
        </p:txBody>
      </p:sp>
    </p:spTree>
    <p:extLst>
      <p:ext uri="{BB962C8B-B14F-4D97-AF65-F5344CB8AC3E}">
        <p14:creationId xmlns:p14="http://schemas.microsoft.com/office/powerpoint/2010/main" val="1835595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Money from trade meant that rulers did not have to depend on nobles for support</a:t>
            </a:r>
          </a:p>
          <a:p>
            <a:r>
              <a:rPr lang="en-US" dirty="0"/>
              <a:t>M</a:t>
            </a:r>
            <a:r>
              <a:rPr lang="en-US" dirty="0" smtClean="0"/>
              <a:t>id-1400s: 4 strong states emerged</a:t>
            </a:r>
          </a:p>
          <a:p>
            <a:pPr lvl="1"/>
            <a:r>
              <a:rPr lang="en-US" dirty="0" smtClean="0"/>
              <a:t>Portugal</a:t>
            </a:r>
          </a:p>
          <a:p>
            <a:pPr lvl="1"/>
            <a:r>
              <a:rPr lang="en-US" dirty="0" smtClean="0"/>
              <a:t>Spain</a:t>
            </a:r>
          </a:p>
          <a:p>
            <a:pPr lvl="1"/>
            <a:r>
              <a:rPr lang="en-US" dirty="0" smtClean="0"/>
              <a:t>England</a:t>
            </a:r>
          </a:p>
          <a:p>
            <a:pPr lvl="1"/>
            <a:r>
              <a:rPr lang="en-US" dirty="0" smtClean="0"/>
              <a:t>France </a:t>
            </a:r>
          </a:p>
          <a:p>
            <a:r>
              <a:rPr lang="en-US" dirty="0" smtClean="0"/>
              <a:t>Portugal was the earliest to set up voyages for exploration</a:t>
            </a:r>
            <a:endParaRPr lang="en-US" dirty="0"/>
          </a:p>
        </p:txBody>
      </p:sp>
      <p:sp>
        <p:nvSpPr>
          <p:cNvPr id="3" name="Title 2"/>
          <p:cNvSpPr>
            <a:spLocks noGrp="1"/>
          </p:cNvSpPr>
          <p:nvPr>
            <p:ph type="title"/>
          </p:nvPr>
        </p:nvSpPr>
        <p:spPr/>
        <p:txBody>
          <a:bodyPr/>
          <a:lstStyle/>
          <a:p>
            <a:r>
              <a:rPr lang="en-US" dirty="0" smtClean="0"/>
              <a:t>Strong States Emerge</a:t>
            </a:r>
            <a:endParaRPr lang="en-US" dirty="0"/>
          </a:p>
        </p:txBody>
      </p:sp>
    </p:spTree>
    <p:extLst>
      <p:ext uri="{BB962C8B-B14F-4D97-AF65-F5344CB8AC3E}">
        <p14:creationId xmlns:p14="http://schemas.microsoft.com/office/powerpoint/2010/main" val="29133245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intellectual movement had sprung up around the same time these new states began to emerge</a:t>
            </a:r>
          </a:p>
          <a:p>
            <a:r>
              <a:rPr lang="en-US" b="1" dirty="0" smtClean="0"/>
              <a:t>Renaissance</a:t>
            </a:r>
            <a:r>
              <a:rPr lang="en-US" dirty="0" smtClean="0"/>
              <a:t> – “rebirth”, in French</a:t>
            </a:r>
          </a:p>
          <a:p>
            <a:r>
              <a:rPr lang="en-US" dirty="0" smtClean="0"/>
              <a:t>It began around 1350 and lasted until around 1600</a:t>
            </a:r>
          </a:p>
          <a:p>
            <a:r>
              <a:rPr lang="en-US" dirty="0" smtClean="0"/>
              <a:t>It referred to a rebirth of interest in the classical cultures of ancient Greece &amp; Rome</a:t>
            </a:r>
            <a:endParaRPr lang="en-US" dirty="0"/>
          </a:p>
        </p:txBody>
      </p:sp>
      <p:sp>
        <p:nvSpPr>
          <p:cNvPr id="3" name="Title 2"/>
          <p:cNvSpPr>
            <a:spLocks noGrp="1"/>
          </p:cNvSpPr>
          <p:nvPr>
            <p:ph type="title"/>
          </p:nvPr>
        </p:nvSpPr>
        <p:spPr/>
        <p:txBody>
          <a:bodyPr/>
          <a:lstStyle/>
          <a:p>
            <a:r>
              <a:rPr lang="en-US" dirty="0" smtClean="0"/>
              <a:t>The Renaissance Spurs Discoveries</a:t>
            </a:r>
            <a:endParaRPr lang="en-US" dirty="0"/>
          </a:p>
        </p:txBody>
      </p:sp>
    </p:spTree>
    <p:extLst>
      <p:ext uri="{BB962C8B-B14F-4D97-AF65-F5344CB8AC3E}">
        <p14:creationId xmlns:p14="http://schemas.microsoft.com/office/powerpoint/2010/main" val="28457120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Renaissance</a:t>
            </a:r>
            <a:endParaRPr lang="en-US" dirty="0"/>
          </a:p>
        </p:txBody>
      </p:sp>
      <p:pic>
        <p:nvPicPr>
          <p:cNvPr id="5" name="Picture Placeholder 4" descr="renaissance-the-school-of-athens-classic-art-paitings-raphael-painter-rafael-philosophers-hd-wallpapers.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p:txBody>
          <a:bodyPr>
            <a:normAutofit fontScale="92500" lnSpcReduction="20000"/>
          </a:bodyPr>
          <a:lstStyle/>
          <a:p>
            <a:r>
              <a:rPr lang="en-US" dirty="0" smtClean="0"/>
              <a:t>Scholars rediscovered works of philosophers, geographers, and mathematicians</a:t>
            </a:r>
          </a:p>
          <a:p>
            <a:r>
              <a:rPr lang="en-US" dirty="0" smtClean="0"/>
              <a:t>They began to read works by Arab scholars </a:t>
            </a:r>
          </a:p>
          <a:p>
            <a:r>
              <a:rPr lang="en-US" dirty="0" smtClean="0"/>
              <a:t>It produced spectacular works of art </a:t>
            </a:r>
          </a:p>
          <a:p>
            <a:r>
              <a:rPr lang="en-US" dirty="0" smtClean="0"/>
              <a:t>It also marked a renewed commitment to learning and helped to trigger a scientific revolution</a:t>
            </a:r>
            <a:endParaRPr lang="en-US" dirty="0"/>
          </a:p>
        </p:txBody>
      </p:sp>
    </p:spTree>
    <p:extLst>
      <p:ext uri="{BB962C8B-B14F-4D97-AF65-F5344CB8AC3E}">
        <p14:creationId xmlns:p14="http://schemas.microsoft.com/office/powerpoint/2010/main" val="24475594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To find a water route to China, Europeans needed navigational instruments that would enable sailors to travel out of sigh of land and still find their way home</a:t>
            </a:r>
          </a:p>
          <a:p>
            <a:r>
              <a:rPr lang="en-US" b="1" dirty="0" smtClean="0"/>
              <a:t>Astrolabe</a:t>
            </a:r>
            <a:r>
              <a:rPr lang="en-US" dirty="0" smtClean="0"/>
              <a:t> – a device invented by the ancient Greeks, refined by Arab navigators</a:t>
            </a:r>
          </a:p>
          <a:p>
            <a:pPr lvl="1"/>
            <a:r>
              <a:rPr lang="en-US" dirty="0" smtClean="0"/>
              <a:t>It uses the position of the sun to determine direction, latitude, and local time</a:t>
            </a:r>
          </a:p>
          <a:p>
            <a:r>
              <a:rPr lang="en-US" b="1" dirty="0" smtClean="0"/>
              <a:t>Compass</a:t>
            </a:r>
            <a:r>
              <a:rPr lang="en-US" dirty="0" smtClean="0"/>
              <a:t> – device which showed the direction of magnetic north</a:t>
            </a:r>
            <a:endParaRPr lang="en-US" b="1" dirty="0"/>
          </a:p>
        </p:txBody>
      </p:sp>
      <p:sp>
        <p:nvSpPr>
          <p:cNvPr id="5" name="Title 4"/>
          <p:cNvSpPr>
            <a:spLocks noGrp="1"/>
          </p:cNvSpPr>
          <p:nvPr>
            <p:ph type="title"/>
          </p:nvPr>
        </p:nvSpPr>
        <p:spPr/>
        <p:txBody>
          <a:bodyPr/>
          <a:lstStyle/>
          <a:p>
            <a:r>
              <a:rPr lang="en-US" dirty="0" smtClean="0"/>
              <a:t>New Technology</a:t>
            </a:r>
            <a:endParaRPr lang="en-US" dirty="0"/>
          </a:p>
        </p:txBody>
      </p:sp>
    </p:spTree>
    <p:extLst>
      <p:ext uri="{BB962C8B-B14F-4D97-AF65-F5344CB8AC3E}">
        <p14:creationId xmlns:p14="http://schemas.microsoft.com/office/powerpoint/2010/main" val="6501233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Technology</a:t>
            </a:r>
            <a:endParaRPr lang="en-US" dirty="0"/>
          </a:p>
        </p:txBody>
      </p:sp>
      <p:pic>
        <p:nvPicPr>
          <p:cNvPr id="5" name="Picture Placeholder 4" descr="wm_Lateen_Sails_PSF.pn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type="body" sz="half" idx="2"/>
          </p:nvPr>
        </p:nvSpPr>
        <p:spPr/>
        <p:txBody>
          <a:bodyPr/>
          <a:lstStyle/>
          <a:p>
            <a:r>
              <a:rPr lang="en-US" dirty="0" smtClean="0"/>
              <a:t>These tools were very important in navigation but they also needed strong ships to help for smooth sailing</a:t>
            </a:r>
          </a:p>
          <a:p>
            <a:r>
              <a:rPr lang="en-US" b="1" dirty="0" smtClean="0"/>
              <a:t>Lateen Sails</a:t>
            </a:r>
            <a:r>
              <a:rPr lang="en-US" dirty="0" smtClean="0"/>
              <a:t> – made it possible for ships to sail against the wind</a:t>
            </a:r>
            <a:endParaRPr lang="en-US" b="1" dirty="0" smtClean="0"/>
          </a:p>
        </p:txBody>
      </p:sp>
    </p:spTree>
    <p:extLst>
      <p:ext uri="{BB962C8B-B14F-4D97-AF65-F5344CB8AC3E}">
        <p14:creationId xmlns:p14="http://schemas.microsoft.com/office/powerpoint/2010/main" val="32612457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Technology</a:t>
            </a:r>
            <a:endParaRPr lang="en-US" dirty="0"/>
          </a:p>
        </p:txBody>
      </p:sp>
      <p:pic>
        <p:nvPicPr>
          <p:cNvPr id="8" name="Picture Placeholder 7" descr="land-col-3-mastedcaravels5.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lstStyle/>
          <a:p>
            <a:r>
              <a:rPr lang="en-US" dirty="0" smtClean="0"/>
              <a:t>Another great invention was the </a:t>
            </a:r>
            <a:r>
              <a:rPr lang="en-US" b="1" dirty="0" smtClean="0"/>
              <a:t>caravel</a:t>
            </a:r>
            <a:r>
              <a:rPr lang="en-US" dirty="0" smtClean="0"/>
              <a:t> </a:t>
            </a:r>
          </a:p>
          <a:p>
            <a:pPr indent="-274320"/>
            <a:r>
              <a:rPr lang="en-US" dirty="0" smtClean="0"/>
              <a:t>Small vessel capable of carrying about 130 tons of cargo</a:t>
            </a:r>
          </a:p>
          <a:p>
            <a:r>
              <a:rPr lang="en-US" dirty="0" smtClean="0"/>
              <a:t>It required very little water to sail</a:t>
            </a:r>
            <a:endParaRPr lang="en-US" dirty="0"/>
          </a:p>
        </p:txBody>
      </p:sp>
    </p:spTree>
    <p:extLst>
      <p:ext uri="{BB962C8B-B14F-4D97-AF65-F5344CB8AC3E}">
        <p14:creationId xmlns:p14="http://schemas.microsoft.com/office/powerpoint/2010/main" val="2592021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Portuguese Exploration</a:t>
            </a:r>
            <a:endParaRPr lang="en-US" dirty="0"/>
          </a:p>
        </p:txBody>
      </p:sp>
      <p:pic>
        <p:nvPicPr>
          <p:cNvPr id="8" name="Picture Placeholder 7" descr="B001655.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Autofit/>
          </a:bodyPr>
          <a:lstStyle/>
          <a:p>
            <a:r>
              <a:rPr lang="en-US" sz="1300" dirty="0" smtClean="0"/>
              <a:t>Portuguese explorers became the first Europeans to find a sea route to Asia</a:t>
            </a:r>
          </a:p>
          <a:p>
            <a:r>
              <a:rPr lang="en-US" sz="1300" dirty="0" smtClean="0"/>
              <a:t>1419: </a:t>
            </a:r>
            <a:r>
              <a:rPr lang="en-US" sz="1300" b="1" dirty="0" smtClean="0"/>
              <a:t>Prince Henry of Portugal</a:t>
            </a:r>
            <a:r>
              <a:rPr lang="en-US" sz="1300" dirty="0" smtClean="0"/>
              <a:t> also known as </a:t>
            </a:r>
            <a:r>
              <a:rPr lang="en-US" sz="1300" b="1" dirty="0" smtClean="0"/>
              <a:t>Henry the Navigator</a:t>
            </a:r>
            <a:r>
              <a:rPr lang="en-US" sz="1300" dirty="0" smtClean="0"/>
              <a:t> set up a center for astronomical &amp; geographical studies in Portugal</a:t>
            </a:r>
          </a:p>
          <a:p>
            <a:r>
              <a:rPr lang="en-US" sz="1300" dirty="0" smtClean="0"/>
              <a:t>He invited mapmakers, astronomers, and ship-builders from around the Mediterranean world to come there to study and plan explorations </a:t>
            </a:r>
            <a:endParaRPr lang="en-US" sz="1300" dirty="0"/>
          </a:p>
        </p:txBody>
      </p:sp>
    </p:spTree>
    <p:extLst>
      <p:ext uri="{BB962C8B-B14F-4D97-AF65-F5344CB8AC3E}">
        <p14:creationId xmlns:p14="http://schemas.microsoft.com/office/powerpoint/2010/main" val="2517042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Portuguese Exploration</a:t>
            </a:r>
            <a:endParaRPr lang="en-US" dirty="0"/>
          </a:p>
        </p:txBody>
      </p:sp>
      <p:pic>
        <p:nvPicPr>
          <p:cNvPr id="6" name="Picture Placeholder 5" descr="vasco_da_gama_voyage.jp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p:pic>
      <p:sp>
        <p:nvSpPr>
          <p:cNvPr id="2" name="Content Placeholder 1"/>
          <p:cNvSpPr>
            <a:spLocks noGrp="1"/>
          </p:cNvSpPr>
          <p:nvPr>
            <p:ph type="body" sz="half" idx="2"/>
          </p:nvPr>
        </p:nvSpPr>
        <p:spPr/>
        <p:txBody>
          <a:bodyPr>
            <a:normAutofit fontScale="92500" lnSpcReduction="20000"/>
          </a:bodyPr>
          <a:lstStyle/>
          <a:p>
            <a:r>
              <a:rPr lang="en-US" dirty="0" smtClean="0"/>
              <a:t>1420: Portuguese explorers started mapping Africa’s west coast</a:t>
            </a:r>
          </a:p>
          <a:p>
            <a:r>
              <a:rPr lang="en-US" dirty="0" smtClean="0"/>
              <a:t>1488: </a:t>
            </a:r>
            <a:r>
              <a:rPr lang="en-US" b="1" dirty="0" err="1" smtClean="0"/>
              <a:t>Bartolomeu</a:t>
            </a:r>
            <a:r>
              <a:rPr lang="en-US" b="1" dirty="0" smtClean="0"/>
              <a:t> Dias</a:t>
            </a:r>
            <a:r>
              <a:rPr lang="en-US" dirty="0" smtClean="0"/>
              <a:t>, a ship commander, reached the southern tip of Africa</a:t>
            </a:r>
          </a:p>
          <a:p>
            <a:r>
              <a:rPr lang="en-US" dirty="0" smtClean="0"/>
              <a:t>1429: </a:t>
            </a:r>
            <a:r>
              <a:rPr lang="en-US" b="1" dirty="0" smtClean="0"/>
              <a:t>Vasco da Gama</a:t>
            </a:r>
            <a:r>
              <a:rPr lang="en-US" dirty="0" smtClean="0"/>
              <a:t> commanded 4 ships from Portugal, around Africa, then to India</a:t>
            </a:r>
          </a:p>
          <a:p>
            <a:r>
              <a:rPr lang="en-US" dirty="0" smtClean="0"/>
              <a:t>The water route had been found!</a:t>
            </a:r>
            <a:endParaRPr lang="en-US" dirty="0"/>
          </a:p>
        </p:txBody>
      </p:sp>
    </p:spTree>
    <p:extLst>
      <p:ext uri="{BB962C8B-B14F-4D97-AF65-F5344CB8AC3E}">
        <p14:creationId xmlns:p14="http://schemas.microsoft.com/office/powerpoint/2010/main" val="949569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Chapter 1 – Section 5</a:t>
            </a:r>
            <a:endParaRPr lang="en-US" dirty="0"/>
          </a:p>
        </p:txBody>
      </p:sp>
      <p:sp>
        <p:nvSpPr>
          <p:cNvPr id="4" name="Title 3"/>
          <p:cNvSpPr>
            <a:spLocks noGrp="1"/>
          </p:cNvSpPr>
          <p:nvPr>
            <p:ph type="ctrTitle"/>
          </p:nvPr>
        </p:nvSpPr>
        <p:spPr/>
        <p:txBody>
          <a:bodyPr/>
          <a:lstStyle/>
          <a:p>
            <a:r>
              <a:rPr lang="en-US" dirty="0" smtClean="0"/>
              <a:t>Europe Encounters America</a:t>
            </a:r>
            <a:endParaRPr lang="en-US" dirty="0"/>
          </a:p>
        </p:txBody>
      </p:sp>
    </p:spTree>
    <p:extLst>
      <p:ext uri="{BB962C8B-B14F-4D97-AF65-F5344CB8AC3E}">
        <p14:creationId xmlns:p14="http://schemas.microsoft.com/office/powerpoint/2010/main" val="452148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553</TotalTime>
  <Words>6189</Words>
  <Application>Microsoft Macintosh PowerPoint</Application>
  <PresentationFormat>On-screen Show (4:3)</PresentationFormat>
  <Paragraphs>608</Paragraphs>
  <Slides>132</Slides>
  <Notes>0</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Paper</vt:lpstr>
      <vt:lpstr>Three Worlds Meet</vt:lpstr>
      <vt:lpstr>Converging Cultures Prehistory - 1520</vt:lpstr>
      <vt:lpstr>Migration to America</vt:lpstr>
      <vt:lpstr>Asian Migration to America</vt:lpstr>
      <vt:lpstr>Early Civilizations of Mesoamerica</vt:lpstr>
      <vt:lpstr>Early Civilizations of Mesoamerica</vt:lpstr>
      <vt:lpstr>The Olmec</vt:lpstr>
      <vt:lpstr>The Olmec</vt:lpstr>
      <vt:lpstr>The Olmec</vt:lpstr>
      <vt:lpstr>The Maya</vt:lpstr>
      <vt:lpstr>The Maya</vt:lpstr>
      <vt:lpstr>The Maya</vt:lpstr>
      <vt:lpstr>The Toltec</vt:lpstr>
      <vt:lpstr>The Aztec</vt:lpstr>
      <vt:lpstr>The Aztec</vt:lpstr>
      <vt:lpstr>The Hohokam</vt:lpstr>
      <vt:lpstr>The Anasazi</vt:lpstr>
      <vt:lpstr>The Anasazi</vt:lpstr>
      <vt:lpstr>The Adena &amp; Hopewell Cultures</vt:lpstr>
      <vt:lpstr>The Mississippian Culture</vt:lpstr>
      <vt:lpstr>Native American Cultures</vt:lpstr>
      <vt:lpstr>The West - Southwest</vt:lpstr>
      <vt:lpstr>Southwest </vt:lpstr>
      <vt:lpstr>Southwest </vt:lpstr>
      <vt:lpstr>Southwest</vt:lpstr>
      <vt:lpstr>Pacific Coast</vt:lpstr>
      <vt:lpstr>Pacific Coast</vt:lpstr>
      <vt:lpstr>Pacific Coast</vt:lpstr>
      <vt:lpstr>The Great Plains</vt:lpstr>
      <vt:lpstr>The Great Plains</vt:lpstr>
      <vt:lpstr>The Great Plains</vt:lpstr>
      <vt:lpstr>Counting Coup</vt:lpstr>
      <vt:lpstr>The Far North</vt:lpstr>
      <vt:lpstr>Eastern Woodlands</vt:lpstr>
      <vt:lpstr>People of the Northeast</vt:lpstr>
      <vt:lpstr>Peoples of the Northeast</vt:lpstr>
      <vt:lpstr>Peoples of the Northeast</vt:lpstr>
      <vt:lpstr>Peoples of the Northeast</vt:lpstr>
      <vt:lpstr>Longhouse </vt:lpstr>
      <vt:lpstr>Wigwams </vt:lpstr>
      <vt:lpstr>Iroquois League</vt:lpstr>
      <vt:lpstr>Iroquois League</vt:lpstr>
      <vt:lpstr>Iroquois League</vt:lpstr>
      <vt:lpstr>People of the Southeast</vt:lpstr>
      <vt:lpstr>African Cultures</vt:lpstr>
      <vt:lpstr>West Africa</vt:lpstr>
      <vt:lpstr>Lay of the Land</vt:lpstr>
      <vt:lpstr>Lay of the Land</vt:lpstr>
      <vt:lpstr>Islam &amp; West African Civilizations</vt:lpstr>
      <vt:lpstr>The Lure of Gold</vt:lpstr>
      <vt:lpstr>Empires of West Africa - Ghana</vt:lpstr>
      <vt:lpstr>Ghana</vt:lpstr>
      <vt:lpstr>Ghana </vt:lpstr>
      <vt:lpstr>Empires of the West – Mali</vt:lpstr>
      <vt:lpstr>Mali </vt:lpstr>
      <vt:lpstr>Mali </vt:lpstr>
      <vt:lpstr>Mali </vt:lpstr>
      <vt:lpstr>Mansa Musa</vt:lpstr>
      <vt:lpstr>Songhai </vt:lpstr>
      <vt:lpstr>Sonni Ali</vt:lpstr>
      <vt:lpstr>Songhai </vt:lpstr>
      <vt:lpstr>Songhai </vt:lpstr>
      <vt:lpstr>Forest Kingdoms of Guinea</vt:lpstr>
      <vt:lpstr>Benin</vt:lpstr>
      <vt:lpstr>Forest Kingdoms of Guinea</vt:lpstr>
      <vt:lpstr>Central &amp; Southern Africa</vt:lpstr>
      <vt:lpstr>Central &amp; Southern African</vt:lpstr>
      <vt:lpstr>Slavery </vt:lpstr>
      <vt:lpstr>The Gold Trade</vt:lpstr>
      <vt:lpstr>Sugar &amp; Slavery</vt:lpstr>
      <vt:lpstr>Slavery &amp; Sugar</vt:lpstr>
      <vt:lpstr>Slavery &amp; Sugar</vt:lpstr>
      <vt:lpstr>European Cultures</vt:lpstr>
      <vt:lpstr>European Society</vt:lpstr>
      <vt:lpstr>European Society</vt:lpstr>
      <vt:lpstr>Feudalism </vt:lpstr>
      <vt:lpstr>Manorial System</vt:lpstr>
      <vt:lpstr>The Lord’s Manor</vt:lpstr>
      <vt:lpstr>Lord’s Manor</vt:lpstr>
      <vt:lpstr>Manorial System</vt:lpstr>
      <vt:lpstr>Serf Life</vt:lpstr>
      <vt:lpstr>An Improving Economy</vt:lpstr>
      <vt:lpstr>An Improving Economy</vt:lpstr>
      <vt:lpstr>The Church</vt:lpstr>
      <vt:lpstr>Expanding Horizons</vt:lpstr>
      <vt:lpstr>Business with Asia</vt:lpstr>
      <vt:lpstr>The Mongols</vt:lpstr>
      <vt:lpstr>Expanding Horizons</vt:lpstr>
      <vt:lpstr>New States, New Technology</vt:lpstr>
      <vt:lpstr>Strong States Emerge</vt:lpstr>
      <vt:lpstr>Strong States Emerge</vt:lpstr>
      <vt:lpstr>The Renaissance Spurs Discoveries</vt:lpstr>
      <vt:lpstr>The Renaissance</vt:lpstr>
      <vt:lpstr>New Technology</vt:lpstr>
      <vt:lpstr>New Technology</vt:lpstr>
      <vt:lpstr>New Technology</vt:lpstr>
      <vt:lpstr>Portuguese Exploration</vt:lpstr>
      <vt:lpstr>Portuguese Exploration</vt:lpstr>
      <vt:lpstr>Europe Encounters America</vt:lpstr>
      <vt:lpstr>Vikings Arrive in America</vt:lpstr>
      <vt:lpstr>Vikings Arrive in America</vt:lpstr>
      <vt:lpstr>Leif Ericson</vt:lpstr>
      <vt:lpstr>Spain Sends Columbus West</vt:lpstr>
      <vt:lpstr>New Geography</vt:lpstr>
      <vt:lpstr>Ptolemy’s Geography</vt:lpstr>
      <vt:lpstr>Columbus’s Plan</vt:lpstr>
      <vt:lpstr>Columbus’s Plan</vt:lpstr>
      <vt:lpstr>Columbus’s Plan</vt:lpstr>
      <vt:lpstr>The First Voyage</vt:lpstr>
      <vt:lpstr>The First Voyage</vt:lpstr>
      <vt:lpstr>The First Voyage</vt:lpstr>
      <vt:lpstr>Columbus’s Reaction to the Natives</vt:lpstr>
      <vt:lpstr>Natives Reaction to Columbus</vt:lpstr>
      <vt:lpstr>Columbus’s First Voyage</vt:lpstr>
      <vt:lpstr>Columbus’s Later Voyages</vt:lpstr>
      <vt:lpstr>Columbus’s Later Voyages</vt:lpstr>
      <vt:lpstr>Columbus’s Later Voyages</vt:lpstr>
      <vt:lpstr>Spain Claims America</vt:lpstr>
      <vt:lpstr>Treaty of Tordesillas</vt:lpstr>
      <vt:lpstr>Treaty of Tordesillas</vt:lpstr>
      <vt:lpstr>Treaty of Tordesillas</vt:lpstr>
      <vt:lpstr>Treaty of Tordesillas</vt:lpstr>
      <vt:lpstr>Naming America</vt:lpstr>
      <vt:lpstr>Continuing Spanish Expeditions</vt:lpstr>
      <vt:lpstr>Continuing Spanish Expeditions</vt:lpstr>
      <vt:lpstr>Continuing Spanish Expedition</vt:lpstr>
      <vt:lpstr>The Columbian Exchange</vt:lpstr>
      <vt:lpstr>From America ~&gt; Europe</vt:lpstr>
      <vt:lpstr>From America ~&gt; Europe</vt:lpstr>
      <vt:lpstr>From Europe ~&gt; America</vt:lpstr>
      <vt:lpstr>For Europe ~&gt; America</vt:lpstr>
      <vt:lpstr>From Europe ~&gt; America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Worlds Meet</dc:title>
  <dc:creator>Jeton Amiti</dc:creator>
  <cp:lastModifiedBy>Jeton Amiti</cp:lastModifiedBy>
  <cp:revision>54</cp:revision>
  <dcterms:created xsi:type="dcterms:W3CDTF">2013-09-08T22:11:31Z</dcterms:created>
  <dcterms:modified xsi:type="dcterms:W3CDTF">2014-10-08T23:52:21Z</dcterms:modified>
</cp:coreProperties>
</file>