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68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01" autoAdjust="0"/>
  </p:normalViewPr>
  <p:slideViewPr>
    <p:cSldViewPr snapToGrid="0" snapToObjects="1">
      <p:cViewPr varScale="1">
        <p:scale>
          <a:sx n="105" d="100"/>
          <a:sy n="105" d="100"/>
        </p:scale>
        <p:origin x="-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8/22/13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8/22/13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8/22/13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8/22/13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8/22/13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8/22/13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8/22/13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8/22/13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8/22/13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8/22/13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8/22/13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40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in Spatial Terms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Wingdings" charset="2"/>
              <a:buChar char="u"/>
            </a:pPr>
            <a:r>
              <a:rPr lang="en-US" b="1" dirty="0" smtClean="0"/>
              <a:t>Prime Meridian</a:t>
            </a:r>
            <a:r>
              <a:rPr lang="en-US" dirty="0" smtClean="0"/>
              <a:t> – it also divides the earth into hemispheres known as the eastern &amp; western hemispheres</a:t>
            </a:r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The Equator, Prime Meridian, and other lines of latitude/longitude create the </a:t>
            </a:r>
            <a:r>
              <a:rPr lang="en-US" b="1" dirty="0" smtClean="0"/>
              <a:t>grid system</a:t>
            </a:r>
            <a:endParaRPr lang="en-US" dirty="0"/>
          </a:p>
        </p:txBody>
      </p:sp>
      <p:pic>
        <p:nvPicPr>
          <p:cNvPr id="6" name="Picture Placeholder 5" descr="lat-long-globe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6" r="5389" b="4168"/>
          <a:stretch/>
        </p:blipFill>
        <p:spPr/>
      </p:pic>
    </p:spTree>
    <p:extLst>
      <p:ext uri="{BB962C8B-B14F-4D97-AF65-F5344CB8AC3E}">
        <p14:creationId xmlns:p14="http://schemas.microsoft.com/office/powerpoint/2010/main" val="503123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3509683" cy="1367943"/>
          </a:xfrm>
        </p:spPr>
        <p:txBody>
          <a:bodyPr/>
          <a:lstStyle/>
          <a:p>
            <a:r>
              <a:rPr lang="en-US" dirty="0" smtClean="0"/>
              <a:t>The World in Spatial Terms</a:t>
            </a:r>
            <a:endParaRPr lang="en-US" dirty="0"/>
          </a:p>
        </p:txBody>
      </p:sp>
      <p:pic>
        <p:nvPicPr>
          <p:cNvPr id="8" name="Content Placeholder 7" descr="world-lat-long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457200" y="1748944"/>
            <a:ext cx="8307388" cy="4823917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254822" y="381001"/>
            <a:ext cx="3509683" cy="1367943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charset="2"/>
              <a:buChar char="u"/>
            </a:pPr>
            <a:r>
              <a:rPr lang="en-US" dirty="0">
                <a:solidFill>
                  <a:schemeClr val="tx1"/>
                </a:solidFill>
              </a:rPr>
              <a:t>What is the importance of a grid system?</a:t>
            </a:r>
          </a:p>
          <a:p>
            <a:pPr marL="342900" indent="-342900">
              <a:buFont typeface="Wingdings" charset="2"/>
              <a:buChar char="u"/>
            </a:pPr>
            <a:r>
              <a:rPr lang="en-US" dirty="0">
                <a:solidFill>
                  <a:schemeClr val="tx1"/>
                </a:solidFill>
              </a:rPr>
              <a:t>How do you </a:t>
            </a:r>
            <a:r>
              <a:rPr lang="en-US" dirty="0" smtClean="0">
                <a:solidFill>
                  <a:srgbClr val="000000"/>
                </a:solidFill>
              </a:rPr>
              <a:t>describe </a:t>
            </a:r>
            <a:r>
              <a:rPr lang="en-US" dirty="0">
                <a:solidFill>
                  <a:srgbClr val="000000"/>
                </a:solidFill>
              </a:rPr>
              <a:t>a location using grid systems?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83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in Spatial Terms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Relative Location</a:t>
            </a:r>
            <a:r>
              <a:rPr lang="en-US" dirty="0" smtClean="0"/>
              <a:t> – location in relation to other places</a:t>
            </a:r>
          </a:p>
          <a:p>
            <a:pPr lvl="1"/>
            <a:r>
              <a:rPr lang="en-US" dirty="0" smtClean="0"/>
              <a:t>Can you give an example?</a:t>
            </a:r>
          </a:p>
          <a:p>
            <a:r>
              <a:rPr lang="en-US" b="1" dirty="0" smtClean="0"/>
              <a:t>Place</a:t>
            </a:r>
            <a:r>
              <a:rPr lang="en-US" dirty="0" smtClean="0"/>
              <a:t> – particular space with physical and human meaning; something about that location which makes it distinct</a:t>
            </a:r>
          </a:p>
          <a:p>
            <a:pPr lvl="1"/>
            <a:r>
              <a:rPr lang="en-US" dirty="0" smtClean="0"/>
              <a:t>What is an example of a place?</a:t>
            </a:r>
          </a:p>
          <a:p>
            <a:r>
              <a:rPr lang="en-US" b="1" dirty="0" smtClean="0"/>
              <a:t>Regions</a:t>
            </a:r>
            <a:r>
              <a:rPr lang="en-US" dirty="0" smtClean="0"/>
              <a:t> – areas united by specific factors; geographers usually group places into regions</a:t>
            </a:r>
          </a:p>
          <a:p>
            <a:pPr lvl="1"/>
            <a:r>
              <a:rPr lang="en-US" dirty="0" smtClean="0"/>
              <a:t>What would you consider a region?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13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5042" y="2614217"/>
            <a:ext cx="3635375" cy="1285635"/>
          </a:xfrm>
        </p:spPr>
        <p:txBody>
          <a:bodyPr/>
          <a:lstStyle/>
          <a:p>
            <a:r>
              <a:rPr lang="en-US" dirty="0" smtClean="0"/>
              <a:t>Places &amp; Regions</a:t>
            </a:r>
            <a:endParaRPr lang="en-US" dirty="0"/>
          </a:p>
        </p:txBody>
      </p:sp>
      <p:pic>
        <p:nvPicPr>
          <p:cNvPr id="7" name="Picture Placeholder 6" descr="green-earth-1898x1979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78263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3555845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Formal</a:t>
            </a:r>
            <a:r>
              <a:rPr lang="en-US" dirty="0" smtClean="0"/>
              <a:t> – uniform; it is defined by a common characteristic, perhaps something produced there</a:t>
            </a:r>
          </a:p>
          <a:p>
            <a:pPr lvl="1"/>
            <a:r>
              <a:rPr lang="en-US" dirty="0" smtClean="0"/>
              <a:t>What are some examples?</a:t>
            </a:r>
          </a:p>
          <a:p>
            <a:r>
              <a:rPr lang="en-US" b="1" dirty="0" smtClean="0"/>
              <a:t>Functional</a:t>
            </a:r>
            <a:r>
              <a:rPr lang="en-US" dirty="0" smtClean="0"/>
              <a:t> – central place and the surrounding area linked to it</a:t>
            </a:r>
          </a:p>
          <a:p>
            <a:pPr lvl="1"/>
            <a:r>
              <a:rPr lang="en-US" dirty="0" smtClean="0"/>
              <a:t>Can you think of some </a:t>
            </a:r>
            <a:r>
              <a:rPr lang="en-US" b="1" dirty="0" smtClean="0"/>
              <a:t>functional regions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Perceptual</a:t>
            </a:r>
            <a:r>
              <a:rPr lang="en-US" dirty="0" smtClean="0"/>
              <a:t> – defined by popular feelings and images rather than objective data</a:t>
            </a:r>
          </a:p>
          <a:p>
            <a:pPr lvl="1"/>
            <a:r>
              <a:rPr lang="en-US" dirty="0" smtClean="0"/>
              <a:t>An example would be the “heartland” which is a central area where traditional values are more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392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Geographers very often analyze natural phenomena such as volcanoes, hurricanes, and floods</a:t>
            </a:r>
          </a:p>
          <a:p>
            <a:r>
              <a:rPr lang="en-US" dirty="0" smtClean="0"/>
              <a:t>These all shape the earth’s surface and can have a great impact on Earth’s ecosystems</a:t>
            </a:r>
          </a:p>
          <a:p>
            <a:r>
              <a:rPr lang="en-US" b="1" dirty="0" smtClean="0"/>
              <a:t>Ecosystems</a:t>
            </a:r>
            <a:r>
              <a:rPr lang="en-US" dirty="0" smtClean="0"/>
              <a:t> – a community of plants and animals that depend upon one another, and their surroundings, for survival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4436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Ecosystems</a:t>
            </a:r>
            <a:endParaRPr lang="en-US" dirty="0"/>
          </a:p>
        </p:txBody>
      </p:sp>
      <p:pic>
        <p:nvPicPr>
          <p:cNvPr id="4" name="Content Placeholder 3" descr="ecosystem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1" b="65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4026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Geographers also observe how people settle the earth, form societies, and create permanent features</a:t>
            </a:r>
          </a:p>
          <a:p>
            <a:r>
              <a:rPr lang="en-US" b="1" dirty="0" smtClean="0"/>
              <a:t>Movement</a:t>
            </a:r>
            <a:r>
              <a:rPr lang="en-US" dirty="0" smtClean="0"/>
              <a:t> – ongoing movement of people, goods, and ideas</a:t>
            </a:r>
          </a:p>
          <a:p>
            <a:r>
              <a:rPr lang="en-US" dirty="0" smtClean="0"/>
              <a:t>This can occur during migration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96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&amp;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Human-Environment Interaction</a:t>
            </a:r>
            <a:r>
              <a:rPr lang="en-US" dirty="0" smtClean="0"/>
              <a:t> – the study of the interrelationship between people and their physical environment</a:t>
            </a:r>
          </a:p>
          <a:p>
            <a:pPr lvl="1"/>
            <a:r>
              <a:rPr lang="en-US" dirty="0" smtClean="0"/>
              <a:t>The way people use their environment</a:t>
            </a:r>
          </a:p>
          <a:p>
            <a:pPr lvl="1"/>
            <a:r>
              <a:rPr lang="en-US" dirty="0" smtClean="0"/>
              <a:t>How and why they have changed it</a:t>
            </a:r>
          </a:p>
          <a:p>
            <a:pPr lvl="1"/>
            <a:r>
              <a:rPr lang="en-US" dirty="0" smtClean="0"/>
              <a:t>What consequences result from these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06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humans can affect the environmental</a:t>
            </a:r>
          </a:p>
          <a:p>
            <a:pPr lvl="1"/>
            <a:r>
              <a:rPr lang="en-US" dirty="0" smtClean="0"/>
              <a:t>Examples:</a:t>
            </a:r>
          </a:p>
          <a:p>
            <a:pPr marL="349250" lvl="1" indent="0">
              <a:buNone/>
            </a:pPr>
            <a:endParaRPr lang="en-US" dirty="0" smtClean="0"/>
          </a:p>
          <a:p>
            <a:r>
              <a:rPr lang="en-US" dirty="0" smtClean="0"/>
              <a:t>In other cases, the environment can affect human activities</a:t>
            </a:r>
          </a:p>
          <a:p>
            <a:pPr lvl="1"/>
            <a:r>
              <a:rPr lang="en-US" dirty="0" smtClean="0"/>
              <a:t>Examples: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63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Geographers </a:t>
            </a:r>
            <a:r>
              <a:rPr lang="en-US" dirty="0"/>
              <a:t>L</a:t>
            </a:r>
            <a:r>
              <a:rPr lang="en-US" dirty="0" smtClean="0"/>
              <a:t>ook at the </a:t>
            </a:r>
            <a:r>
              <a:rPr lang="en-US" dirty="0"/>
              <a:t>W</a:t>
            </a:r>
            <a:r>
              <a:rPr lang="en-US" dirty="0" smtClean="0"/>
              <a:t>orld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01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Geographer’s Craft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 – Section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82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make their work easier, geographers divide their subject area into different branches</a:t>
            </a:r>
          </a:p>
          <a:p>
            <a:r>
              <a:rPr lang="en-US" dirty="0" smtClean="0"/>
              <a:t>Two of the major ones are: </a:t>
            </a:r>
            <a:r>
              <a:rPr lang="en-US" b="1" dirty="0" smtClean="0"/>
              <a:t>Physical Geography</a:t>
            </a:r>
            <a:r>
              <a:rPr lang="en-US" dirty="0" smtClean="0"/>
              <a:t> and </a:t>
            </a:r>
            <a:r>
              <a:rPr lang="en-US" b="1" dirty="0" smtClean="0"/>
              <a:t>Human Geography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69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Physical Geography</a:t>
            </a:r>
            <a:r>
              <a:rPr lang="en-US" dirty="0" smtClean="0"/>
              <a:t> – focuses on the study of the earth’s physical features</a:t>
            </a:r>
          </a:p>
          <a:p>
            <a:pPr lvl="1"/>
            <a:r>
              <a:rPr lang="en-US" dirty="0" smtClean="0"/>
              <a:t>Such as: climate, land, water, plants, and animal life</a:t>
            </a:r>
          </a:p>
          <a:p>
            <a:pPr lvl="1"/>
            <a:r>
              <a:rPr lang="en-US" dirty="0" smtClean="0"/>
              <a:t>In terms of their relationships to one another and to humans</a:t>
            </a:r>
          </a:p>
          <a:p>
            <a:r>
              <a:rPr lang="en-US" b="1" dirty="0" smtClean="0"/>
              <a:t>Human Geography</a:t>
            </a:r>
            <a:r>
              <a:rPr lang="en-US" dirty="0" smtClean="0"/>
              <a:t> – also known as cultural geography, is the study of human activities and their relationship to the cultural and physical environments</a:t>
            </a:r>
          </a:p>
          <a:p>
            <a:pPr lvl="1"/>
            <a:r>
              <a:rPr lang="en-US" dirty="0" smtClean="0"/>
              <a:t>Such as: political, economic, and cultural factors (population density, urban development, economic production, and ethnicity)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1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how geography is further divided into smaller subject areas:</a:t>
            </a:r>
          </a:p>
          <a:p>
            <a:pPr lvl="1"/>
            <a:r>
              <a:rPr lang="en-US" b="1" dirty="0" smtClean="0"/>
              <a:t>Meteorology</a:t>
            </a:r>
            <a:r>
              <a:rPr lang="en-US" dirty="0" smtClean="0"/>
              <a:t>: the study of weather and weather forecasting</a:t>
            </a:r>
          </a:p>
          <a:p>
            <a:pPr lvl="1"/>
            <a:r>
              <a:rPr lang="en-US" b="1" dirty="0" smtClean="0"/>
              <a:t>Historical Geography</a:t>
            </a:r>
            <a:r>
              <a:rPr lang="en-US" dirty="0" smtClean="0"/>
              <a:t>: the study of places and human activities over time and the various geographic factors that have shaped them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6925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Geographers at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are some methods which geographers use in their day-to-day work:</a:t>
            </a:r>
          </a:p>
          <a:p>
            <a:pPr lvl="1"/>
            <a:r>
              <a:rPr lang="en-US" dirty="0" smtClean="0"/>
              <a:t>Direct observation</a:t>
            </a:r>
          </a:p>
          <a:p>
            <a:pPr lvl="1"/>
            <a:r>
              <a:rPr lang="en-US" dirty="0" smtClean="0"/>
              <a:t>Mapping</a:t>
            </a:r>
          </a:p>
          <a:p>
            <a:pPr lvl="1"/>
            <a:r>
              <a:rPr lang="en-US" dirty="0" smtClean="0"/>
              <a:t>Interviewing</a:t>
            </a:r>
          </a:p>
          <a:p>
            <a:pPr lvl="1"/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Technology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43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</a:t>
            </a:r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This comes in handy when studying the earth and the patterns of human activities that take place on the earth’s </a:t>
            </a:r>
            <a:r>
              <a:rPr lang="en-US" dirty="0" smtClean="0"/>
              <a:t>surface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To do so, geographers can use aerial photos or satellite images to determine where the mineral deposits or freshwater sources are located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Why might these be important?</a:t>
            </a:r>
            <a:endParaRPr lang="en-US" dirty="0"/>
          </a:p>
        </p:txBody>
      </p:sp>
      <p:pic>
        <p:nvPicPr>
          <p:cNvPr id="6" name="Picture Placeholder 5" descr="Aerial-NOLA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8894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Maps are very fundamental for geographers</a:t>
            </a:r>
          </a:p>
          <a:p>
            <a:r>
              <a:rPr lang="en-US" b="1" dirty="0" smtClean="0"/>
              <a:t>Cartographer</a:t>
            </a:r>
            <a:r>
              <a:rPr lang="en-US" dirty="0" smtClean="0"/>
              <a:t> – specialists who make and design maps and also involves the studying of maps/mapmaking</a:t>
            </a:r>
          </a:p>
          <a:p>
            <a:r>
              <a:rPr lang="en-US" dirty="0" smtClean="0"/>
              <a:t>Sometimes it is easier to explain research findings visually (such as on a map) than it is in written text</a:t>
            </a:r>
          </a:p>
          <a:p>
            <a:r>
              <a:rPr lang="en-US" dirty="0" smtClean="0"/>
              <a:t>How can maps come in handy?</a:t>
            </a:r>
            <a:endParaRPr lang="en-US" dirty="0"/>
          </a:p>
        </p:txBody>
      </p:sp>
      <p:pic>
        <p:nvPicPr>
          <p:cNvPr id="5" name="Content Placeholder 4" descr="New-Orleans-Tourist-Map-6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r="58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617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Sometimes observations aren’t enough, therefore geographers must go out and interview people</a:t>
            </a:r>
          </a:p>
          <a:p>
            <a:r>
              <a:rPr lang="en-US" dirty="0" smtClean="0"/>
              <a:t>A particular group of people are chosen and only a small part of that group is interviewed to reflect the entire population</a:t>
            </a:r>
            <a:endParaRPr lang="en-US" dirty="0"/>
          </a:p>
        </p:txBody>
      </p:sp>
      <p:pic>
        <p:nvPicPr>
          <p:cNvPr id="5" name="Content Placeholder 4" descr="interview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r="8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9531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139767" cy="3252788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This method helps geographers simplify complex data and present them in a way that is more easily understood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What can statistics show?</a:t>
            </a:r>
            <a:endParaRPr lang="en-US" dirty="0"/>
          </a:p>
        </p:txBody>
      </p:sp>
      <p:pic>
        <p:nvPicPr>
          <p:cNvPr id="8" name="Picture Placeholder 7" descr="urban-population-living-in-slums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61"/>
          <a:stretch/>
        </p:blipFill>
        <p:spPr>
          <a:xfrm>
            <a:off x="4111578" y="2784475"/>
            <a:ext cx="4836931" cy="3647288"/>
          </a:xfrm>
        </p:spPr>
      </p:pic>
    </p:spTree>
    <p:extLst>
      <p:ext uri="{BB962C8B-B14F-4D97-AF65-F5344CB8AC3E}">
        <p14:creationId xmlns:p14="http://schemas.microsoft.com/office/powerpoint/2010/main" val="3299942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236765"/>
            <a:ext cx="3509683" cy="728134"/>
          </a:xfrm>
        </p:spPr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pic>
        <p:nvPicPr>
          <p:cNvPr id="8" name="Content Placeholder 7" descr="about-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-20188" b="-10975"/>
          <a:stretch/>
        </p:blipFill>
        <p:spPr>
          <a:xfrm>
            <a:off x="5029200" y="0"/>
            <a:ext cx="3657600" cy="5853113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199" y="1088571"/>
            <a:ext cx="3509683" cy="4948692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Just like any other professional, a geographer uses technology in their line of work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Examples: satellites, computers, etc.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Geographic Information Systems</a:t>
            </a:r>
            <a:r>
              <a:rPr lang="en-US" dirty="0"/>
              <a:t> </a:t>
            </a:r>
            <a:r>
              <a:rPr lang="en-US" b="1" dirty="0"/>
              <a:t>(GIS)</a:t>
            </a:r>
            <a:r>
              <a:rPr lang="en-US" dirty="0"/>
              <a:t> – computer tools that process and organize data and satellite images with other pieces of information</a:t>
            </a:r>
            <a:endParaRPr lang="en-US" b="1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7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Exploring Geography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 – 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5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has technology changed the art of mapmaking? What is being done differently today than </a:t>
            </a:r>
            <a:r>
              <a:rPr lang="en-US" smtClean="0"/>
              <a:t>years before?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3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pic>
        <p:nvPicPr>
          <p:cNvPr id="15" name="Content Placeholder 14" descr="maps-world-map-02.pn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t="-6921" r="2698" b="-2986"/>
          <a:stretch/>
        </p:blipFill>
        <p:spPr>
          <a:xfrm>
            <a:off x="119063" y="2312988"/>
            <a:ext cx="5487987" cy="4373562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5762547" y="2312459"/>
            <a:ext cx="2924252" cy="43733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are the names of the continents and the oceans?</a:t>
            </a:r>
          </a:p>
          <a:p>
            <a:r>
              <a:rPr lang="en-US" dirty="0" smtClean="0"/>
              <a:t>What is the largest body of water on Earth?</a:t>
            </a:r>
          </a:p>
          <a:p>
            <a:r>
              <a:rPr lang="en-US" dirty="0" smtClean="0"/>
              <a:t>Which continents are located entirely above the Equator?</a:t>
            </a:r>
          </a:p>
          <a:p>
            <a:r>
              <a:rPr lang="en-US" dirty="0" smtClean="0"/>
              <a:t>Which large bodies of water border Asia?</a:t>
            </a:r>
          </a:p>
          <a:p>
            <a:r>
              <a:rPr lang="en-US" dirty="0" smtClean="0"/>
              <a:t>On which continent is Brazil located?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1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Geography?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It is the study of the earth’s physical features and the living things (humans, animals, and plants) that inhabit the planet</a:t>
            </a:r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Look at where these elements are located and how they relate to one another</a:t>
            </a:r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Why is this important?</a:t>
            </a:r>
            <a:endParaRPr lang="en-US" dirty="0"/>
          </a:p>
        </p:txBody>
      </p:sp>
      <p:pic>
        <p:nvPicPr>
          <p:cNvPr id="8" name="Picture Placeholder 7" descr="world-physical-map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2" t="3255" r="1825"/>
          <a:stretch/>
        </p:blipFill>
        <p:spPr/>
      </p:pic>
    </p:spTree>
    <p:extLst>
      <p:ext uri="{BB962C8B-B14F-4D97-AF65-F5344CB8AC3E}">
        <p14:creationId xmlns:p14="http://schemas.microsoft.com/office/powerpoint/2010/main" val="173841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Etymology (origin) of Geography:</a:t>
            </a:r>
          </a:p>
          <a:p>
            <a:pPr lvl="1"/>
            <a:r>
              <a:rPr lang="en-US" dirty="0" smtClean="0"/>
              <a:t>Greek word </a:t>
            </a:r>
            <a:r>
              <a:rPr lang="en-US" i="1" dirty="0" err="1" smtClean="0"/>
              <a:t>geographia</a:t>
            </a:r>
            <a:r>
              <a:rPr lang="en-US" dirty="0" smtClean="0"/>
              <a:t> for “earth description”</a:t>
            </a:r>
          </a:p>
          <a:p>
            <a:r>
              <a:rPr lang="en-US" dirty="0" smtClean="0"/>
              <a:t>Geographers may study volcanoes and why they erupt</a:t>
            </a:r>
          </a:p>
          <a:p>
            <a:r>
              <a:rPr lang="en-US" dirty="0" smtClean="0"/>
              <a:t>They may also analyze a city’s location to climate, landscape, and available transportation</a:t>
            </a:r>
          </a:p>
          <a:p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3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into consideration:</a:t>
            </a:r>
          </a:p>
          <a:p>
            <a:pPr lvl="1"/>
            <a:r>
              <a:rPr lang="en-US" dirty="0" smtClean="0"/>
              <a:t>The world in spatial terms (location)</a:t>
            </a:r>
          </a:p>
          <a:p>
            <a:pPr lvl="1"/>
            <a:r>
              <a:rPr lang="en-US" dirty="0" smtClean="0"/>
              <a:t>Places and regions</a:t>
            </a:r>
          </a:p>
          <a:p>
            <a:pPr lvl="1"/>
            <a:r>
              <a:rPr lang="en-US" dirty="0" smtClean="0"/>
              <a:t>Physical systems</a:t>
            </a:r>
          </a:p>
          <a:p>
            <a:pPr lvl="1"/>
            <a:r>
              <a:rPr lang="en-US" dirty="0" smtClean="0"/>
              <a:t>Human systems</a:t>
            </a:r>
          </a:p>
          <a:p>
            <a:pPr lvl="1"/>
            <a:r>
              <a:rPr lang="en-US" dirty="0" smtClean="0"/>
              <a:t>Environment and society</a:t>
            </a:r>
          </a:p>
          <a:p>
            <a:pPr lvl="1"/>
            <a:r>
              <a:rPr lang="en-US" dirty="0" smtClean="0"/>
              <a:t>The uses of geography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95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in Spatial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Location</a:t>
            </a:r>
            <a:r>
              <a:rPr lang="en-US" dirty="0" smtClean="0"/>
              <a:t> – specific place on the earth; this is a reference point in the same way dates are reference points for historians</a:t>
            </a:r>
          </a:p>
          <a:p>
            <a:r>
              <a:rPr lang="en-US" dirty="0" smtClean="0"/>
              <a:t>How do geographers use location and what is the importance of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30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in Spatial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Wingdings" charset="2"/>
              <a:buChar char="u"/>
            </a:pPr>
            <a:r>
              <a:rPr lang="en-US" b="1" dirty="0" smtClean="0"/>
              <a:t>Absolute Location</a:t>
            </a:r>
            <a:r>
              <a:rPr lang="en-US" dirty="0" smtClean="0"/>
              <a:t> – the exact spot at which the place is found on the globe</a:t>
            </a:r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Tools to use: imaginary lines around the earth such as the </a:t>
            </a:r>
            <a:r>
              <a:rPr lang="en-US" b="1" dirty="0" smtClean="0"/>
              <a:t>Equator</a:t>
            </a:r>
          </a:p>
          <a:p>
            <a:pPr marL="342900" indent="-342900">
              <a:buFont typeface="Wingdings" charset="2"/>
              <a:buChar char="u"/>
            </a:pPr>
            <a:r>
              <a:rPr lang="en-US" dirty="0" smtClean="0"/>
              <a:t>It also divides the the earth into </a:t>
            </a:r>
            <a:r>
              <a:rPr lang="en-US" b="1" dirty="0" smtClean="0"/>
              <a:t>hemispheres</a:t>
            </a:r>
            <a:r>
              <a:rPr lang="en-US" dirty="0" smtClean="0"/>
              <a:t> (northern and southern)</a:t>
            </a:r>
            <a:endParaRPr lang="en-US" dirty="0"/>
          </a:p>
        </p:txBody>
      </p:sp>
      <p:pic>
        <p:nvPicPr>
          <p:cNvPr id="5" name="Picture Placeholder 4" descr="world_600w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3" r="185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4791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556</TotalTime>
  <Words>1048</Words>
  <Application>Microsoft Macintosh PowerPoint</Application>
  <PresentationFormat>On-screen Show (4:3)</PresentationFormat>
  <Paragraphs>121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Genesis</vt:lpstr>
      <vt:lpstr>The World</vt:lpstr>
      <vt:lpstr>How Geographers Look at the World</vt:lpstr>
      <vt:lpstr>Exploring Geography</vt:lpstr>
      <vt:lpstr>Maps</vt:lpstr>
      <vt:lpstr>What is Geography?</vt:lpstr>
      <vt:lpstr>Elements of Geography</vt:lpstr>
      <vt:lpstr>Geographers </vt:lpstr>
      <vt:lpstr>The World in Spatial Terms</vt:lpstr>
      <vt:lpstr>The World in Spatial Terms</vt:lpstr>
      <vt:lpstr>The World in Spatial Terms</vt:lpstr>
      <vt:lpstr>The World in Spatial Terms</vt:lpstr>
      <vt:lpstr>The World in Spatial Terms</vt:lpstr>
      <vt:lpstr>Places &amp; Regions</vt:lpstr>
      <vt:lpstr>3 Types of Regions</vt:lpstr>
      <vt:lpstr>Physical Systems</vt:lpstr>
      <vt:lpstr>Ecosystems</vt:lpstr>
      <vt:lpstr>Human Systems</vt:lpstr>
      <vt:lpstr>Environment &amp; Society</vt:lpstr>
      <vt:lpstr>Effects</vt:lpstr>
      <vt:lpstr>The Geographer’s Craft</vt:lpstr>
      <vt:lpstr>Branches of Geography</vt:lpstr>
      <vt:lpstr>Branches of Geography</vt:lpstr>
      <vt:lpstr>Branches of Geography</vt:lpstr>
      <vt:lpstr>Geographers at Work</vt:lpstr>
      <vt:lpstr>Direct Observation</vt:lpstr>
      <vt:lpstr>Mapping </vt:lpstr>
      <vt:lpstr>Interviewing </vt:lpstr>
      <vt:lpstr>Statistics</vt:lpstr>
      <vt:lpstr>Technology</vt:lpstr>
      <vt:lpstr>Technology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</dc:title>
  <dc:creator>Jeton Amiti</dc:creator>
  <cp:lastModifiedBy>Jeton Amiti</cp:lastModifiedBy>
  <cp:revision>18</cp:revision>
  <dcterms:created xsi:type="dcterms:W3CDTF">2013-08-20T18:36:32Z</dcterms:created>
  <dcterms:modified xsi:type="dcterms:W3CDTF">2013-08-22T17:34:11Z</dcterms:modified>
</cp:coreProperties>
</file>