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8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22" r:id="rId62"/>
    <p:sldId id="323" r:id="rId63"/>
    <p:sldId id="324" r:id="rId64"/>
    <p:sldId id="316" r:id="rId65"/>
    <p:sldId id="317" r:id="rId66"/>
    <p:sldId id="318" r:id="rId67"/>
    <p:sldId id="319" r:id="rId68"/>
    <p:sldId id="320" r:id="rId69"/>
    <p:sldId id="321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9454" autoAdjust="0"/>
  </p:normalViewPr>
  <p:slideViewPr>
    <p:cSldViewPr snapToGrid="0" snapToObjects="1">
      <p:cViewPr varScale="1">
        <p:scale>
          <a:sx n="93" d="100"/>
          <a:sy n="93" d="100"/>
        </p:scale>
        <p:origin x="-2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printerSettings" Target="printerSettings/printerSettings1.bin"/><Relationship Id="rId92" Type="http://schemas.openxmlformats.org/officeDocument/2006/relationships/presProps" Target="presProps.xml"/><Relationship Id="rId93" Type="http://schemas.openxmlformats.org/officeDocument/2006/relationships/viewProps" Target="viewProps.xml"/><Relationship Id="rId94" Type="http://schemas.openxmlformats.org/officeDocument/2006/relationships/theme" Target="theme/theme1.xml"/><Relationship Id="rId95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t>5/19/14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5/19/14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5/19/14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5/19/14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t>5/19/14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5/19/14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5/19/14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5/19/14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5/19/14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t>5/19/14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t>5/19/14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algn="r" eaLnBrk="1" latinLnBrk="0" hangingPunct="1"/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t>5/19/14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sz="16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7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0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3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5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6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gi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1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4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6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jp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1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2.jp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gi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7.jp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8.jp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9.jp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1.gif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2.jp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4.jp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5.jp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6.jp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7.jp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8.jp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9.jp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America in the 1950’s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1953 – 1960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48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450676"/>
          </a:xfrm>
        </p:spPr>
        <p:txBody>
          <a:bodyPr/>
          <a:lstStyle/>
          <a:p>
            <a:r>
              <a:rPr lang="en-US" dirty="0" smtClean="0"/>
              <a:t>Eisenhower &amp; the Cold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304800" y="5065840"/>
            <a:ext cx="8222043" cy="1792160"/>
          </a:xfrm>
        </p:spPr>
        <p:txBody>
          <a:bodyPr>
            <a:normAutofit fontScale="85000" lnSpcReduction="10000"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October 4, 1957: Americans heard the news of the Soviets sending into space the first ever artificial satellite called </a:t>
            </a:r>
            <a:r>
              <a:rPr lang="en-US" sz="2400" i="1" dirty="0" smtClean="0"/>
              <a:t>Sputnik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Within a month the Soviets launched a second satellite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Americans were horrified and in awe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They feared that America was lagging behind and also feared that the Soviets could launch atomic weapons form space</a:t>
            </a:r>
            <a:endParaRPr lang="en-US" sz="2400" dirty="0"/>
          </a:p>
        </p:txBody>
      </p:sp>
      <p:pic>
        <p:nvPicPr>
          <p:cNvPr id="5" name="Picture Placeholder 4" descr="Sputnik_1957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30" b="189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86442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Launching Our Own Satellite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Embarrassingly, when the US launched its own space satellite – </a:t>
            </a:r>
            <a:r>
              <a:rPr lang="en-US" sz="2400" b="1" i="1" dirty="0" smtClean="0"/>
              <a:t>Vanguard</a:t>
            </a:r>
            <a:r>
              <a:rPr lang="en-US" sz="2400" dirty="0" smtClean="0"/>
              <a:t> – it exploded</a:t>
            </a:r>
          </a:p>
          <a:p>
            <a:r>
              <a:rPr lang="en-US" sz="2400" dirty="0" smtClean="0"/>
              <a:t>Hundreds of reporters and spectators watched the rocket rise a few feet off the launching pad</a:t>
            </a:r>
          </a:p>
          <a:p>
            <a:r>
              <a:rPr lang="en-US" sz="2400" dirty="0" smtClean="0"/>
              <a:t>The foreign press made fun of the launch</a:t>
            </a:r>
          </a:p>
          <a:p>
            <a:r>
              <a:rPr lang="en-US" sz="2400" dirty="0" smtClean="0"/>
              <a:t>They called it “</a:t>
            </a:r>
            <a:r>
              <a:rPr lang="en-US" sz="2400" dirty="0" err="1" smtClean="0"/>
              <a:t>Flopnik</a:t>
            </a:r>
            <a:r>
              <a:rPr lang="en-US" sz="2400" dirty="0" smtClean="0"/>
              <a:t>” and “</a:t>
            </a:r>
            <a:r>
              <a:rPr lang="en-US" sz="2400" dirty="0" err="1" smtClean="0"/>
              <a:t>Stayupnik</a:t>
            </a:r>
            <a:r>
              <a:rPr lang="en-US" sz="2400" dirty="0" smtClean="0"/>
              <a:t>”</a:t>
            </a:r>
            <a:endParaRPr lang="en-US" sz="2400" dirty="0"/>
          </a:p>
        </p:txBody>
      </p:sp>
      <p:pic>
        <p:nvPicPr>
          <p:cNvPr id="9" name="Content Placeholder 8" descr="Vanguard_rocket_explodes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3" b="51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19133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– USSR Rivalry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Eisenhower continued to oppose the spread of Communism but he also tried to keep tensions from erupting into a war</a:t>
            </a:r>
          </a:p>
          <a:p>
            <a:r>
              <a:rPr lang="en-US" sz="2400" dirty="0" smtClean="0"/>
              <a:t>Secretary of State </a:t>
            </a:r>
            <a:r>
              <a:rPr lang="en-US" sz="2400" b="1" dirty="0" smtClean="0"/>
              <a:t>John Foster Dulles</a:t>
            </a:r>
            <a:r>
              <a:rPr lang="en-US" sz="2400" dirty="0" smtClean="0"/>
              <a:t> proposed that if the USSR attacked any nation, the US would respond with a </a:t>
            </a:r>
            <a:r>
              <a:rPr lang="en-US" sz="2400" b="1" dirty="0" smtClean="0"/>
              <a:t>massive retaliation</a:t>
            </a:r>
            <a:r>
              <a:rPr lang="en-US" sz="2400" dirty="0" smtClean="0"/>
              <a:t> – instant attack using nuclear weapons</a:t>
            </a:r>
          </a:p>
          <a:p>
            <a:r>
              <a:rPr lang="en-US" sz="2400" dirty="0" smtClean="0"/>
              <a:t>He believed that the US had to use threats to push the Soviets to the brink of war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8457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437022"/>
          </a:xfrm>
        </p:spPr>
        <p:txBody>
          <a:bodyPr/>
          <a:lstStyle/>
          <a:p>
            <a:r>
              <a:rPr lang="en-US" dirty="0" smtClean="0"/>
              <a:t>The Arms Race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304800" y="5161422"/>
            <a:ext cx="8222043" cy="1696578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sz="2400" dirty="0" smtClean="0"/>
              <a:t>This policy of massive retaliation and then the Soviet efforts to counter those retaliations produced a nuclear </a:t>
            </a:r>
            <a:r>
              <a:rPr lang="en-US" sz="2400" b="1" dirty="0" smtClean="0"/>
              <a:t>arms race</a:t>
            </a:r>
            <a:endParaRPr lang="en-US" sz="2400" dirty="0" smtClean="0"/>
          </a:p>
          <a:p>
            <a:pPr lvl="1"/>
            <a:r>
              <a:rPr lang="en-US" sz="1800" dirty="0" smtClean="0"/>
              <a:t>Both nations raced to build more and more weapons</a:t>
            </a:r>
          </a:p>
          <a:p>
            <a:pPr algn="l"/>
            <a:r>
              <a:rPr lang="en-US" sz="2400" dirty="0" smtClean="0"/>
              <a:t>They both built massively destructive hydrogen bombs</a:t>
            </a:r>
          </a:p>
          <a:p>
            <a:pPr lvl="1"/>
            <a:r>
              <a:rPr lang="en-US" sz="1800" dirty="0" smtClean="0"/>
              <a:t>These were nuclear weapons much more powerful than atomic bombs</a:t>
            </a:r>
          </a:p>
          <a:p>
            <a:pPr algn="l"/>
            <a:r>
              <a:rPr lang="en-US" sz="2400" dirty="0" smtClean="0"/>
              <a:t>They developed a variety of guided missiles capable of delivering nuclear warheads </a:t>
            </a:r>
            <a:endParaRPr lang="en-US" sz="2400" dirty="0"/>
          </a:p>
        </p:txBody>
      </p:sp>
      <p:pic>
        <p:nvPicPr>
          <p:cNvPr id="5" name="Picture Placeholder 4" descr="127142262.png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934084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724399"/>
            <a:ext cx="8222043" cy="1120663"/>
          </a:xfrm>
        </p:spPr>
        <p:txBody>
          <a:bodyPr>
            <a:noAutofit/>
          </a:bodyPr>
          <a:lstStyle/>
          <a:p>
            <a:r>
              <a:rPr lang="en-US" sz="4000" dirty="0" smtClean="0"/>
              <a:t>Intermediate-Range Ballistic Missile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304800" y="5845063"/>
            <a:ext cx="8222043" cy="912255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Could reach targets up to 1,500 miles away</a:t>
            </a:r>
            <a:endParaRPr lang="en-US" sz="1800" dirty="0"/>
          </a:p>
        </p:txBody>
      </p:sp>
      <p:pic>
        <p:nvPicPr>
          <p:cNvPr id="5" name="Picture Placeholder 4" descr="011-1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06" b="188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42582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Intercontinental Ballistic Missile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Had a range of many thousands of miles</a:t>
            </a:r>
            <a:endParaRPr lang="en-US" dirty="0"/>
          </a:p>
        </p:txBody>
      </p:sp>
      <p:pic>
        <p:nvPicPr>
          <p:cNvPr id="5" name="Content Placeholder 4" descr="atomic_icbm_minuteman_375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5" b="108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55239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Defense Administration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With the arms race, Americans began preparing for a nuclear war</a:t>
            </a:r>
          </a:p>
          <a:p>
            <a:r>
              <a:rPr lang="en-US" sz="2400" dirty="0" smtClean="0"/>
              <a:t>They educated the public with pamphlets and radio and </a:t>
            </a:r>
            <a:r>
              <a:rPr lang="en-US" sz="2400" dirty="0"/>
              <a:t>t</a:t>
            </a:r>
            <a:r>
              <a:rPr lang="en-US" sz="2400" dirty="0" smtClean="0"/>
              <a:t>elevision messages</a:t>
            </a:r>
          </a:p>
          <a:p>
            <a:r>
              <a:rPr lang="en-US" sz="2400" dirty="0" smtClean="0"/>
              <a:t>Some families built air-raid shelters in their basements or backyards</a:t>
            </a:r>
          </a:p>
          <a:p>
            <a:r>
              <a:rPr lang="en-US" sz="2400" dirty="0" smtClean="0"/>
              <a:t>Schools held air drills</a:t>
            </a:r>
          </a:p>
          <a:p>
            <a:r>
              <a:rPr lang="en-US" sz="2400" dirty="0" smtClean="0"/>
              <a:t>One student said: “Students lie on the floor and stick their heads under the lockers”</a:t>
            </a:r>
          </a:p>
          <a:p>
            <a:r>
              <a:rPr lang="en-US" sz="2400" dirty="0" smtClean="0"/>
              <a:t>He said that people believed this would make them safe during a nuclear attack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3039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Race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Previous failure and embarrassment led the US to develop its own space program</a:t>
            </a:r>
          </a:p>
          <a:p>
            <a:r>
              <a:rPr lang="en-US" sz="2400" dirty="0" smtClean="0"/>
              <a:t>Federal money went to fund the </a:t>
            </a:r>
            <a:r>
              <a:rPr lang="en-US" sz="2400" b="1" dirty="0" smtClean="0"/>
              <a:t>National Aeronautics and Space Administration</a:t>
            </a:r>
            <a:r>
              <a:rPr lang="en-US" sz="2400" dirty="0" smtClean="0"/>
              <a:t> (NASA)</a:t>
            </a:r>
          </a:p>
          <a:p>
            <a:pPr lvl="1"/>
            <a:r>
              <a:rPr lang="en-US" sz="1800" dirty="0" smtClean="0"/>
              <a:t>New government agency in charge of the space program</a:t>
            </a:r>
          </a:p>
          <a:p>
            <a:r>
              <a:rPr lang="en-US" sz="2400" dirty="0" smtClean="0"/>
              <a:t>Eventually America launched its first successful rocket into space called the </a:t>
            </a:r>
            <a:r>
              <a:rPr lang="en-US" sz="2400" i="1" dirty="0" smtClean="0"/>
              <a:t>Explorer</a:t>
            </a:r>
            <a:endParaRPr lang="en-US" sz="2400" dirty="0"/>
          </a:p>
        </p:txBody>
      </p:sp>
      <p:pic>
        <p:nvPicPr>
          <p:cNvPr id="5" name="Content Placeholder 4" descr="Explorer_1-516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6" r="72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33709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Mercury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With America pulling ahead in the space race, the nation launched a program to put an astronaut in space</a:t>
            </a:r>
          </a:p>
          <a:p>
            <a:r>
              <a:rPr lang="en-US" sz="2400" dirty="0" smtClean="0"/>
              <a:t>The government also encouraged science education by providing more funds for the teaching of science and technology in the nation’s schools</a:t>
            </a:r>
            <a:endParaRPr lang="en-US" sz="2400" dirty="0"/>
          </a:p>
        </p:txBody>
      </p:sp>
      <p:pic>
        <p:nvPicPr>
          <p:cNvPr id="5" name="Content Placeholder 4" descr="2007-0712projectmercury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7" r="18613"/>
          <a:stretch/>
        </p:blipFill>
        <p:spPr/>
      </p:pic>
    </p:spTree>
    <p:extLst>
      <p:ext uri="{BB962C8B-B14F-4D97-AF65-F5344CB8AC3E}">
        <p14:creationId xmlns:p14="http://schemas.microsoft.com/office/powerpoint/2010/main" val="3624272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Policy Challenges</a:t>
            </a:r>
            <a:endParaRPr lang="en-US" dirty="0"/>
          </a:p>
        </p:txBody>
      </p:sp>
      <p:pic>
        <p:nvPicPr>
          <p:cNvPr id="7" name="Content Placeholder 6" descr="MapColdWarNation195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3" b="65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48812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Eisenhower in the White House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28 – Section 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396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Crisis in the Middle East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Israel – backed by the United States</a:t>
            </a:r>
          </a:p>
          <a:p>
            <a:r>
              <a:rPr lang="en-US" sz="2400" dirty="0" smtClean="0"/>
              <a:t>Arab States – had close ties with the Soviet Union</a:t>
            </a:r>
          </a:p>
          <a:p>
            <a:r>
              <a:rPr lang="en-US" sz="2400" dirty="0" smtClean="0"/>
              <a:t>1948: the Arab States attacked Israel</a:t>
            </a:r>
          </a:p>
          <a:p>
            <a:r>
              <a:rPr lang="en-US" sz="2400" dirty="0" smtClean="0"/>
              <a:t>A new conflict in the Middle East was soon on the rise</a:t>
            </a:r>
          </a:p>
          <a:p>
            <a:r>
              <a:rPr lang="en-US" sz="2400" dirty="0" smtClean="0"/>
              <a:t>It threatened to involve the superpowers and their allies</a:t>
            </a:r>
          </a:p>
          <a:p>
            <a:r>
              <a:rPr lang="en-US" sz="2400" dirty="0" smtClean="0"/>
              <a:t>But this wasn’t the only tension waiting to erupt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93019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Suez Canal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Egyptian President </a:t>
            </a:r>
            <a:r>
              <a:rPr lang="en-US" sz="2400" b="1" dirty="0" err="1" smtClean="0"/>
              <a:t>Gamal</a:t>
            </a:r>
            <a:r>
              <a:rPr lang="en-US" sz="2400" b="1" dirty="0" smtClean="0"/>
              <a:t> Abdel Nasser</a:t>
            </a:r>
            <a:r>
              <a:rPr lang="en-US" sz="2400" dirty="0" smtClean="0"/>
              <a:t> wanted to </a:t>
            </a:r>
            <a:r>
              <a:rPr lang="en-US" sz="2400" b="1" dirty="0" smtClean="0"/>
              <a:t>nationalized</a:t>
            </a:r>
            <a:r>
              <a:rPr lang="en-US" sz="2400" dirty="0" smtClean="0"/>
              <a:t> – to bring under government control – the Suez Canal</a:t>
            </a:r>
          </a:p>
          <a:p>
            <a:r>
              <a:rPr lang="en-US" sz="2400" dirty="0" smtClean="0"/>
              <a:t>Great Britain &amp; France feared that Nasser would close off the canal and cut off oil shipments to Europe</a:t>
            </a:r>
          </a:p>
          <a:p>
            <a:r>
              <a:rPr lang="en-US" sz="2400" dirty="0" smtClean="0"/>
              <a:t>October 1956: they attacked Egypt</a:t>
            </a:r>
          </a:p>
          <a:p>
            <a:r>
              <a:rPr lang="en-US" sz="2400" dirty="0" smtClean="0"/>
              <a:t>Israel also joined the fight and invaded Egypt</a:t>
            </a:r>
          </a:p>
          <a:p>
            <a:r>
              <a:rPr lang="en-US" sz="2400" dirty="0" smtClean="0"/>
              <a:t>The Soviet Union then threatened to attack British &amp; French cities</a:t>
            </a:r>
          </a:p>
          <a:p>
            <a:r>
              <a:rPr lang="en-US" sz="2400" dirty="0" smtClean="0"/>
              <a:t>With all the tension, the 3 nations decided to pull out of Egypt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57876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 Said</a:t>
            </a:r>
            <a:endParaRPr lang="en-US" dirty="0"/>
          </a:p>
        </p:txBody>
      </p:sp>
      <p:pic>
        <p:nvPicPr>
          <p:cNvPr id="4" name="Content Placeholder 3" descr="Port_Said_from_ai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823" r="-16823"/>
          <a:stretch>
            <a:fillRect/>
          </a:stretch>
        </p:blipFill>
        <p:spPr>
          <a:xfrm>
            <a:off x="457200" y="1646238"/>
            <a:ext cx="8229600" cy="4525962"/>
          </a:xfrm>
        </p:spPr>
      </p:pic>
    </p:spTree>
    <p:extLst>
      <p:ext uri="{BB962C8B-B14F-4D97-AF65-F5344CB8AC3E}">
        <p14:creationId xmlns:p14="http://schemas.microsoft.com/office/powerpoint/2010/main" val="953119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Uprising in Hungary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October 1956: students and workers demonstrated in the capital of </a:t>
            </a:r>
            <a:r>
              <a:rPr lang="en-US" sz="2400" b="1" dirty="0" smtClean="0"/>
              <a:t>Budapest</a:t>
            </a:r>
          </a:p>
          <a:p>
            <a:r>
              <a:rPr lang="en-US" sz="2400" dirty="0" smtClean="0"/>
              <a:t>They wanted changes in the government</a:t>
            </a:r>
          </a:p>
          <a:p>
            <a:r>
              <a:rPr lang="en-US" sz="2400" dirty="0" smtClean="0"/>
              <a:t>Strikes and riots spread</a:t>
            </a:r>
          </a:p>
          <a:p>
            <a:r>
              <a:rPr lang="en-US" sz="2400" dirty="0" smtClean="0"/>
              <a:t>The new government that came demanded that the Soviets withdraw</a:t>
            </a:r>
          </a:p>
          <a:p>
            <a:r>
              <a:rPr lang="en-US" sz="2400" dirty="0" smtClean="0"/>
              <a:t>November 1956: Soviet tanks and troops poured into Hungary and crushed the revolt</a:t>
            </a:r>
          </a:p>
          <a:p>
            <a:r>
              <a:rPr lang="en-US" sz="2400" dirty="0" smtClean="0"/>
              <a:t>Rebels appealed to the US for help but the US did not intervene</a:t>
            </a:r>
            <a:endParaRPr lang="en-US" sz="2400" dirty="0"/>
          </a:p>
        </p:txBody>
      </p:sp>
      <p:pic>
        <p:nvPicPr>
          <p:cNvPr id="5" name="Content Placeholder 4" descr="tumblr_m7ks9rTifo1rubozqo1_1280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8" r="135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45536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Vietnam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304800" y="5388936"/>
            <a:ext cx="8222043" cy="1469064"/>
          </a:xfrm>
        </p:spPr>
        <p:txBody>
          <a:bodyPr>
            <a:norm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1950s: America had given France billions of dollars to help fight the </a:t>
            </a:r>
            <a:r>
              <a:rPr lang="en-US" sz="2400" b="1" dirty="0" smtClean="0"/>
              <a:t>Vietminh</a:t>
            </a:r>
            <a:r>
              <a:rPr lang="en-US" sz="2400" dirty="0" smtClean="0"/>
              <a:t> – nationalist rebels led by Communist leader </a:t>
            </a:r>
            <a:r>
              <a:rPr lang="en-US" sz="2400" b="1" dirty="0" smtClean="0"/>
              <a:t>Ho Chi Minh</a:t>
            </a:r>
            <a:endParaRPr lang="en-US" sz="2400" dirty="0"/>
          </a:p>
        </p:txBody>
      </p:sp>
      <p:pic>
        <p:nvPicPr>
          <p:cNvPr id="5" name="Picture Placeholder 4" descr="vietnam-grunge-flag-by-think0-jpg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30" b="118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83547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Vietnam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304800" y="5388936"/>
            <a:ext cx="8222043" cy="1469064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March 1954: Vietminh forces trapped 13,000 French troops in </a:t>
            </a:r>
            <a:r>
              <a:rPr lang="en-US" sz="2400" b="1" dirty="0" err="1" smtClean="0"/>
              <a:t>Dien</a:t>
            </a:r>
            <a:r>
              <a:rPr lang="en-US" sz="2400" b="1" dirty="0" smtClean="0"/>
              <a:t> Bien </a:t>
            </a:r>
            <a:r>
              <a:rPr lang="en-US" sz="2400" b="1" dirty="0" err="1" smtClean="0"/>
              <a:t>Phu</a:t>
            </a:r>
            <a:endParaRPr lang="en-US" sz="2400" dirty="0" smtClean="0"/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The French pleaded for help but Eisenhower refused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“</a:t>
            </a:r>
            <a:r>
              <a:rPr lang="en-US" sz="2400" i="1" dirty="0" smtClean="0"/>
              <a:t>I can conceive of no greater tragedy than for the United States to become engaged in all-out war in Indochina</a:t>
            </a:r>
            <a:r>
              <a:rPr lang="en-US" sz="2400" dirty="0" smtClean="0"/>
              <a:t>”</a:t>
            </a:r>
          </a:p>
        </p:txBody>
      </p:sp>
      <p:pic>
        <p:nvPicPr>
          <p:cNvPr id="5" name="Picture Placeholder 4" descr="CamcoDienBienPhu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7" b="37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03003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Vietnam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Without American help the French were forced to surrender</a:t>
            </a:r>
          </a:p>
          <a:p>
            <a:r>
              <a:rPr lang="en-US" sz="2400" b="1" dirty="0" smtClean="0"/>
              <a:t>Geneva Accords</a:t>
            </a:r>
            <a:r>
              <a:rPr lang="en-US" sz="2400" dirty="0" smtClean="0"/>
              <a:t> – French and Vietminh representatives meet in Switzerland</a:t>
            </a:r>
          </a:p>
          <a:p>
            <a:pPr lvl="1"/>
            <a:r>
              <a:rPr lang="en-US" sz="1800" dirty="0" smtClean="0"/>
              <a:t>It temporarily divided Vietnam</a:t>
            </a:r>
          </a:p>
          <a:p>
            <a:pPr lvl="1"/>
            <a:r>
              <a:rPr lang="en-US" sz="1800" dirty="0" smtClean="0"/>
              <a:t>North – controlled by the Vietminh</a:t>
            </a:r>
          </a:p>
          <a:p>
            <a:pPr lvl="1"/>
            <a:r>
              <a:rPr lang="en-US" sz="1800" dirty="0" smtClean="0"/>
              <a:t>South – controlled by the Vietnamese who were friendly to the French</a:t>
            </a:r>
            <a:endParaRPr lang="en-US" sz="1800" dirty="0"/>
          </a:p>
        </p:txBody>
      </p:sp>
      <p:pic>
        <p:nvPicPr>
          <p:cNvPr id="5" name="Content Placeholder 4" descr="diem-jpg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1" r="78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19661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Domino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Eisenhower believed that if one nation fell to Communism then other nations would also fall</a:t>
            </a:r>
          </a:p>
          <a:p>
            <a:r>
              <a:rPr lang="en-US" sz="2400" dirty="0" smtClean="0"/>
              <a:t>To keep South Vietnam from becoming Communist:</a:t>
            </a:r>
          </a:p>
          <a:p>
            <a:pPr lvl="1"/>
            <a:r>
              <a:rPr lang="en-US" sz="1800" dirty="0"/>
              <a:t>T</a:t>
            </a:r>
            <a:r>
              <a:rPr lang="en-US" sz="1800" dirty="0" smtClean="0"/>
              <a:t>he US aided its anti-Communist government</a:t>
            </a:r>
          </a:p>
          <a:p>
            <a:pPr lvl="1"/>
            <a:r>
              <a:rPr lang="en-US" sz="1800" dirty="0" smtClean="0"/>
              <a:t>Helped create the </a:t>
            </a:r>
            <a:r>
              <a:rPr lang="en-US" sz="1800" b="1" dirty="0" smtClean="0"/>
              <a:t>Southeast Asia Treaty Organization</a:t>
            </a:r>
            <a:r>
              <a:rPr lang="en-US" sz="1800" dirty="0" smtClean="0"/>
              <a:t> (SEATO)</a:t>
            </a:r>
          </a:p>
          <a:p>
            <a:pPr lvl="1"/>
            <a:r>
              <a:rPr lang="en-US" sz="1800" dirty="0" smtClean="0"/>
              <a:t>It was made up of the US, Gb, FRA, NZ, AUS, the PHI, PAK, and THA</a:t>
            </a:r>
            <a:endParaRPr lang="en-US" sz="1800" dirty="0"/>
          </a:p>
        </p:txBody>
      </p:sp>
      <p:pic>
        <p:nvPicPr>
          <p:cNvPr id="7" name="Content Placeholder 6" descr="Domino Theory[11]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538" b="-215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47079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 with Latin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304800" y="5388936"/>
            <a:ext cx="8222043" cy="1469064"/>
          </a:xfrm>
        </p:spPr>
        <p:txBody>
          <a:bodyPr>
            <a:normAutofit fontScale="92500"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1954: the CIA helped overthrow the government of Guatemala because some feared it was leaning toward Communism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Many Latin American countries didn’t like our intervention</a:t>
            </a:r>
          </a:p>
        </p:txBody>
      </p:sp>
      <p:pic>
        <p:nvPicPr>
          <p:cNvPr id="5" name="Picture Placeholder 4" descr="castillo-palace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3" b="80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09050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400" dirty="0" smtClean="0"/>
              <a:t>Anti-American feeling became part of the revolution in Cuba</a:t>
            </a:r>
          </a:p>
          <a:p>
            <a:r>
              <a:rPr lang="en-US" sz="2400" dirty="0" smtClean="0"/>
              <a:t>Rebel leader </a:t>
            </a:r>
            <a:r>
              <a:rPr lang="en-US" sz="2400" b="1" dirty="0" smtClean="0"/>
              <a:t>Fidel Castro</a:t>
            </a:r>
            <a:r>
              <a:rPr lang="en-US" sz="2400" dirty="0" smtClean="0"/>
              <a:t> overthrew dictator </a:t>
            </a:r>
            <a:r>
              <a:rPr lang="en-US" sz="2400" dirty="0" err="1" smtClean="0"/>
              <a:t>Fulgencio</a:t>
            </a:r>
            <a:r>
              <a:rPr lang="en-US" sz="2400" dirty="0" smtClean="0"/>
              <a:t> Batista and formed a new government </a:t>
            </a:r>
          </a:p>
          <a:p>
            <a:r>
              <a:rPr lang="en-US" sz="2400" dirty="0" smtClean="0"/>
              <a:t>The US welcomed Castro at first because of his promise of democratic elections/reforms</a:t>
            </a:r>
          </a:p>
          <a:p>
            <a:r>
              <a:rPr lang="en-US" sz="2400" dirty="0" smtClean="0"/>
              <a:t>But then he seized foreign-owned property</a:t>
            </a:r>
          </a:p>
          <a:p>
            <a:r>
              <a:rPr lang="en-US" sz="2400" dirty="0" smtClean="0"/>
              <a:t>His government became a dictatorship</a:t>
            </a:r>
          </a:p>
          <a:p>
            <a:r>
              <a:rPr lang="en-US" sz="2400" dirty="0" smtClean="0"/>
              <a:t>It also formed close ties with the Soviet Union</a:t>
            </a:r>
            <a:endParaRPr lang="en-US" sz="2400" dirty="0"/>
          </a:p>
        </p:txBody>
      </p:sp>
      <p:pic>
        <p:nvPicPr>
          <p:cNvPr id="5" name="Content Placeholder 4" descr="fidel_castro_1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1" b="67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6823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Republican Revival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By 1952: Truman began to lose support </a:t>
            </a:r>
          </a:p>
          <a:p>
            <a:r>
              <a:rPr lang="en-US" sz="2400" dirty="0" smtClean="0"/>
              <a:t>Many Americans were upset over the stalemated war in Korea and worried about Communist subversion</a:t>
            </a:r>
          </a:p>
          <a:p>
            <a:r>
              <a:rPr lang="en-US" sz="2400" dirty="0" smtClean="0"/>
              <a:t>Because of all the dissatisfaction, Truman decided not to run for reelection </a:t>
            </a:r>
          </a:p>
          <a:p>
            <a:r>
              <a:rPr lang="en-US" sz="2400" dirty="0" smtClean="0"/>
              <a:t>Democrats – </a:t>
            </a:r>
            <a:r>
              <a:rPr lang="en-US" sz="2400" b="1" dirty="0" err="1" smtClean="0"/>
              <a:t>Aldai</a:t>
            </a:r>
            <a:r>
              <a:rPr lang="en-US" sz="2400" b="1" dirty="0" smtClean="0"/>
              <a:t> E. Stevenson</a:t>
            </a:r>
            <a:r>
              <a:rPr lang="en-US" sz="2400" dirty="0" smtClean="0"/>
              <a:t> (P) &amp; </a:t>
            </a:r>
            <a:r>
              <a:rPr lang="en-US" sz="2400" b="1" dirty="0" smtClean="0"/>
              <a:t>John J. Sparkman</a:t>
            </a:r>
            <a:r>
              <a:rPr lang="en-US" sz="2400" dirty="0" smtClean="0"/>
              <a:t> (VP)</a:t>
            </a:r>
          </a:p>
          <a:p>
            <a:r>
              <a:rPr lang="en-US" sz="2400" dirty="0" smtClean="0"/>
              <a:t>Republicans – </a:t>
            </a:r>
            <a:r>
              <a:rPr lang="en-US" sz="2400" b="1" dirty="0" smtClean="0"/>
              <a:t>Dwight D. Eisenhower</a:t>
            </a:r>
            <a:r>
              <a:rPr lang="en-US" sz="2400" dirty="0" smtClean="0"/>
              <a:t> (P) &amp; </a:t>
            </a:r>
            <a:r>
              <a:rPr lang="en-US" sz="2400" b="1" dirty="0" smtClean="0"/>
              <a:t>Richard M. Nixon</a:t>
            </a:r>
            <a:r>
              <a:rPr lang="en-US" sz="2400" dirty="0" smtClean="0"/>
              <a:t> (VP)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32175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War “Thaws”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smtClean="0"/>
              <a:t>1953: Joseph Stalin dies and </a:t>
            </a:r>
            <a:r>
              <a:rPr lang="en-US" sz="2400" b="1" dirty="0" smtClean="0"/>
              <a:t>Nikita Khrushchev</a:t>
            </a:r>
            <a:r>
              <a:rPr lang="en-US" sz="2400" dirty="0" smtClean="0"/>
              <a:t> takes over</a:t>
            </a:r>
          </a:p>
          <a:p>
            <a:r>
              <a:rPr lang="en-US" sz="2400" dirty="0" smtClean="0"/>
              <a:t>1955: Eisenhower, NATO leaders, and Soviet officials met in Geneva, Switzerland for a </a:t>
            </a:r>
            <a:r>
              <a:rPr lang="en-US" sz="2400" b="1" dirty="0" smtClean="0"/>
              <a:t>summit</a:t>
            </a:r>
            <a:r>
              <a:rPr lang="en-US" sz="2400" dirty="0" smtClean="0"/>
              <a:t> – meeting of heads of government</a:t>
            </a:r>
          </a:p>
          <a:p>
            <a:r>
              <a:rPr lang="en-US" sz="2400" dirty="0" smtClean="0"/>
              <a:t>It was a friendly atmosphere and dubbed the “Spirit of Geneva”</a:t>
            </a:r>
          </a:p>
          <a:p>
            <a:r>
              <a:rPr lang="en-US" sz="2400" dirty="0" smtClean="0"/>
              <a:t>They talked of disarmament and German reunification</a:t>
            </a:r>
            <a:endParaRPr lang="en-US" sz="2400" dirty="0"/>
          </a:p>
        </p:txBody>
      </p:sp>
      <p:pic>
        <p:nvPicPr>
          <p:cNvPr id="5" name="Content Placeholder 4" descr="2661862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8" b="99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31783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Geneva Summit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304800" y="5388936"/>
            <a:ext cx="8222043" cy="1469064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Policy of </a:t>
            </a:r>
            <a:r>
              <a:rPr lang="en-US" sz="2400" b="1" dirty="0" smtClean="0"/>
              <a:t>peaceful coexistence</a:t>
            </a:r>
            <a:endParaRPr lang="en-US" sz="2400" dirty="0"/>
          </a:p>
          <a:p>
            <a:pPr lvl="1"/>
            <a:r>
              <a:rPr lang="en-US" sz="1800" dirty="0" smtClean="0"/>
              <a:t>The two superpowers would compete with one another but avoid war</a:t>
            </a:r>
          </a:p>
          <a:p>
            <a:pPr lvl="1"/>
            <a:r>
              <a:rPr lang="en-US" sz="1800" dirty="0" smtClean="0"/>
              <a:t>Khrushchev even proposed to meet in another summit and Eisenhower agreed</a:t>
            </a:r>
            <a:endParaRPr lang="en-US" sz="1800" dirty="0"/>
          </a:p>
        </p:txBody>
      </p:sp>
      <p:pic>
        <p:nvPicPr>
          <p:cNvPr id="5" name="Picture Placeholder 4" descr="Billboard 4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9" b="54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44165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U-2 Incident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For years Americans had been using spy planes called U-2s over Soviet territory to photograph Soviet nuclear sites and military bases</a:t>
            </a:r>
          </a:p>
          <a:p>
            <a:r>
              <a:rPr lang="en-US" sz="2400" dirty="0" smtClean="0"/>
              <a:t>May 1, 1960: Soviets shot down one of the U-2 planes and captured its pilot </a:t>
            </a:r>
            <a:r>
              <a:rPr lang="en-US" sz="2400" b="1" dirty="0" smtClean="0"/>
              <a:t>Francis Gary</a:t>
            </a:r>
            <a:r>
              <a:rPr lang="en-US" sz="2400" dirty="0" smtClean="0"/>
              <a:t> for invading a Soviet airspace</a:t>
            </a:r>
          </a:p>
          <a:p>
            <a:r>
              <a:rPr lang="en-US" sz="2400" dirty="0" smtClean="0"/>
              <a:t>May 16: the second summit in Paris broke up and this brief “thaw” in the Cold War ended</a:t>
            </a:r>
            <a:endParaRPr lang="en-US" sz="2400" dirty="0"/>
          </a:p>
        </p:txBody>
      </p:sp>
      <p:pic>
        <p:nvPicPr>
          <p:cNvPr id="5" name="Content Placeholder 4" descr="Powers flight path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059" b="-370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86297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Eisenhower’s Warning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January 1961: Eisenhower delivered his Farewell Address</a:t>
            </a:r>
          </a:p>
          <a:p>
            <a:r>
              <a:rPr lang="en-US" sz="2400" dirty="0" smtClean="0"/>
              <a:t>He issued a warning about the influence of the military</a:t>
            </a:r>
          </a:p>
          <a:p>
            <a:r>
              <a:rPr lang="en-US" sz="2400" dirty="0" smtClean="0"/>
              <a:t>The military budget had grown dramatically and military leaders had allied with business to get bigger and more expensive weapons</a:t>
            </a:r>
          </a:p>
          <a:p>
            <a:r>
              <a:rPr lang="en-US" sz="2400" dirty="0" smtClean="0"/>
              <a:t>He feared this alliance – </a:t>
            </a:r>
            <a:r>
              <a:rPr lang="en-US" sz="2400" b="1" dirty="0" smtClean="0"/>
              <a:t>military-industrial complex</a:t>
            </a:r>
            <a:r>
              <a:rPr lang="en-US" sz="2400" dirty="0" smtClean="0"/>
              <a:t> – heated the arms race and could “endanger our liberties or democratic processes”</a:t>
            </a:r>
          </a:p>
          <a:p>
            <a:r>
              <a:rPr lang="en-US" sz="2400" dirty="0" smtClean="0"/>
              <a:t>He warned the nation of the close involvement of government and industry in preparing for war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06243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Eisenhower’s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Farewell Address</a:t>
            </a:r>
            <a:endParaRPr lang="en-US" dirty="0"/>
          </a:p>
        </p:txBody>
      </p:sp>
      <p:pic>
        <p:nvPicPr>
          <p:cNvPr id="4" name="Content Placeholder 3" descr="doc_090b_big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08" b="31608"/>
          <a:stretch>
            <a:fillRect/>
          </a:stretch>
        </p:blipFill>
        <p:spPr>
          <a:xfrm>
            <a:off x="228600" y="2209800"/>
            <a:ext cx="8666163" cy="3978275"/>
          </a:xfrm>
        </p:spPr>
      </p:pic>
    </p:spTree>
    <p:extLst>
      <p:ext uri="{BB962C8B-B14F-4D97-AF65-F5344CB8AC3E}">
        <p14:creationId xmlns:p14="http://schemas.microsoft.com/office/powerpoint/2010/main" val="3876589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1950s Prosperity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28 – Section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623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Booming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1945-1960: total value of goods and services produced in the US increased by about 250%</a:t>
            </a:r>
          </a:p>
          <a:p>
            <a:r>
              <a:rPr lang="en-US" sz="2400" dirty="0" smtClean="0"/>
              <a:t>Contributions to economic growth:</a:t>
            </a:r>
          </a:p>
          <a:p>
            <a:pPr lvl="1"/>
            <a:r>
              <a:rPr lang="en-US" sz="1800" dirty="0" smtClean="0"/>
              <a:t>Military spending during the Korean War</a:t>
            </a:r>
          </a:p>
          <a:p>
            <a:pPr lvl="1"/>
            <a:r>
              <a:rPr lang="en-US" sz="1800" dirty="0" smtClean="0"/>
              <a:t>Government spending on housing, schools, welfare, highways, and veteran benefits</a:t>
            </a:r>
          </a:p>
          <a:p>
            <a:pPr lvl="1"/>
            <a:r>
              <a:rPr lang="en-US" sz="1800" dirty="0" smtClean="0"/>
              <a:t>Technological advances </a:t>
            </a:r>
          </a:p>
          <a:p>
            <a:pPr lvl="1"/>
            <a:r>
              <a:rPr lang="en-US" sz="1800" dirty="0" smtClean="0"/>
              <a:t>Business, industry and agriculture adopted new technology &amp; new methods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50454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304800" y="5388936"/>
            <a:ext cx="8222043" cy="1469064"/>
          </a:xfrm>
        </p:spPr>
        <p:txBody>
          <a:bodyPr>
            <a:normAutofit fontScale="85000" lnSpcReduction="10000"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1950s: the computer was invented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It wasn’t like the small personal computers we have today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They were large, immense, weighing tons and filling whole rooms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1955: IBM (International Business Machines) was the leader in the fields with orders for 129 of its big computers</a:t>
            </a:r>
            <a:endParaRPr lang="en-US" sz="2400" dirty="0"/>
          </a:p>
        </p:txBody>
      </p:sp>
      <p:pic>
        <p:nvPicPr>
          <p:cNvPr id="5" name="Picture Placeholder 4" descr="old-computer2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1" b="160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70666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Incomes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Higher </a:t>
            </a:r>
            <a:r>
              <a:rPr lang="en-US" sz="2400" b="1" dirty="0" smtClean="0"/>
              <a:t>standard of living</a:t>
            </a:r>
            <a:r>
              <a:rPr lang="en-US" sz="2400" dirty="0" smtClean="0"/>
              <a:t> – a measure of people’s overall wealth and quality of life</a:t>
            </a:r>
          </a:p>
          <a:p>
            <a:r>
              <a:rPr lang="en-US" sz="2400" dirty="0" smtClean="0"/>
              <a:t>The </a:t>
            </a:r>
            <a:r>
              <a:rPr lang="en-US" sz="2400" b="1" dirty="0" smtClean="0"/>
              <a:t>personal income</a:t>
            </a:r>
            <a:r>
              <a:rPr lang="en-US" sz="2400" dirty="0" smtClean="0"/>
              <a:t> – the average income, earned or unearned, of every individual in the nation</a:t>
            </a:r>
          </a:p>
          <a:p>
            <a:pPr lvl="1"/>
            <a:r>
              <a:rPr lang="en-US" sz="1800" dirty="0" smtClean="0"/>
              <a:t>Increased from $1,223 - $2,219</a:t>
            </a:r>
          </a:p>
          <a:p>
            <a:pPr lvl="1"/>
            <a:r>
              <a:rPr lang="en-US" sz="1800" dirty="0" smtClean="0"/>
              <a:t>End of the ‘50s, America had the highest standard of living in the world</a:t>
            </a:r>
            <a:endParaRPr lang="en-US" sz="1800" dirty="0"/>
          </a:p>
        </p:txBody>
      </p:sp>
      <p:pic>
        <p:nvPicPr>
          <p:cNvPr id="5" name="Content Placeholder 4" descr="zzz life in america in the 1950s after total war can come total living.gi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90" r="-101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0216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Changes brought by economic growth:</a:t>
            </a:r>
          </a:p>
          <a:p>
            <a:pPr lvl="1"/>
            <a:r>
              <a:rPr lang="en-US" sz="2400" dirty="0" smtClean="0"/>
              <a:t>Growth in population</a:t>
            </a:r>
          </a:p>
          <a:p>
            <a:pPr lvl="1"/>
            <a:r>
              <a:rPr lang="en-US" sz="2400" dirty="0" smtClean="0"/>
              <a:t>Increased </a:t>
            </a:r>
            <a:r>
              <a:rPr lang="en-US" sz="2400" b="1" dirty="0" smtClean="0"/>
              <a:t>affluence</a:t>
            </a:r>
            <a:r>
              <a:rPr lang="en-US" sz="2400" dirty="0" smtClean="0"/>
              <a:t> – wealth</a:t>
            </a:r>
          </a:p>
          <a:p>
            <a:pPr lvl="1"/>
            <a:r>
              <a:rPr lang="en-US" sz="2400" dirty="0" smtClean="0"/>
              <a:t>Suburban expansion</a:t>
            </a:r>
          </a:p>
          <a:p>
            <a:pPr lvl="1"/>
            <a:r>
              <a:rPr lang="en-US" sz="2400" dirty="0" smtClean="0"/>
              <a:t>Grater demand for consumer goods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32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Eisenhower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smtClean="0"/>
              <a:t>Eisenhower was born in Texas but raised in Kansas</a:t>
            </a:r>
          </a:p>
          <a:p>
            <a:r>
              <a:rPr lang="en-US" sz="2400" dirty="0" smtClean="0"/>
              <a:t>He graduated from the United States Military Academy at West Point</a:t>
            </a:r>
          </a:p>
          <a:p>
            <a:r>
              <a:rPr lang="en-US" sz="2400" dirty="0" smtClean="0"/>
              <a:t>He became a supreme commander of the Allied forces during WWII</a:t>
            </a:r>
          </a:p>
          <a:p>
            <a:r>
              <a:rPr lang="en-US" sz="2400" dirty="0" smtClean="0"/>
              <a:t>People trusted him and his warmth &amp; sincerity won many voters</a:t>
            </a:r>
          </a:p>
          <a:p>
            <a:r>
              <a:rPr lang="en-US" sz="2400" dirty="0" smtClean="0"/>
              <a:t>He promised to end the Korean War</a:t>
            </a:r>
            <a:endParaRPr lang="en-US" sz="2400" dirty="0"/>
          </a:p>
        </p:txBody>
      </p:sp>
      <p:pic>
        <p:nvPicPr>
          <p:cNvPr id="7" name="Content Placeholder 6" descr="Dwight_D__Eisenhower,_official_photo_portrait,_May_29,_1959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7" b="49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648990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Baby Boom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1950s: nation’s population increased nearly 20%</a:t>
            </a:r>
          </a:p>
          <a:p>
            <a:pPr lvl="1"/>
            <a:r>
              <a:rPr lang="en-US" sz="2400" dirty="0" smtClean="0"/>
              <a:t>150 million to 179 million</a:t>
            </a:r>
          </a:p>
          <a:p>
            <a:r>
              <a:rPr lang="en-US" sz="2400" dirty="0" smtClean="0"/>
              <a:t>This period of a soaring birthrate is called the </a:t>
            </a:r>
            <a:r>
              <a:rPr lang="en-US" sz="2400" b="1" dirty="0" smtClean="0"/>
              <a:t>baby boom</a:t>
            </a:r>
            <a:endParaRPr lang="en-US" sz="2400" dirty="0" smtClean="0"/>
          </a:p>
        </p:txBody>
      </p:sp>
      <p:pic>
        <p:nvPicPr>
          <p:cNvPr id="7" name="Content Placeholder 6" descr="baby-boom-stamp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38" b="-60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02870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Baby Boom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Reasons for a baby boom:</a:t>
            </a:r>
          </a:p>
          <a:p>
            <a:pPr lvl="1"/>
            <a:r>
              <a:rPr lang="en-US" sz="2400" dirty="0"/>
              <a:t>Higher incomes meant couples could afford to have more children</a:t>
            </a:r>
          </a:p>
          <a:p>
            <a:pPr lvl="1"/>
            <a:r>
              <a:rPr lang="en-US" sz="2400" dirty="0"/>
              <a:t>Better health care, improved nutrition, and medical breakthroughs against disease reduced infant death </a:t>
            </a:r>
            <a:r>
              <a:rPr lang="en-US" sz="2400" dirty="0" smtClean="0"/>
              <a:t>rates</a:t>
            </a:r>
            <a:endParaRPr lang="en-US" sz="2400" dirty="0"/>
          </a:p>
        </p:txBody>
      </p:sp>
      <p:pic>
        <p:nvPicPr>
          <p:cNvPr id="5" name="Content Placeholder 4" descr="img.php.jpe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026" b="-90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07934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Baby Boom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smtClean="0"/>
              <a:t>Impact of the baby boom:</a:t>
            </a:r>
          </a:p>
          <a:p>
            <a:pPr lvl="1"/>
            <a:r>
              <a:rPr lang="en-US" sz="2400" dirty="0" smtClean="0"/>
              <a:t>Many women left the workforce to stay home and raise children</a:t>
            </a:r>
          </a:p>
          <a:p>
            <a:pPr lvl="1"/>
            <a:r>
              <a:rPr lang="en-US" sz="2400" dirty="0" smtClean="0"/>
              <a:t>Demand for baby products and services grew (stimulating the economy)</a:t>
            </a:r>
          </a:p>
          <a:p>
            <a:pPr lvl="1"/>
            <a:r>
              <a:rPr lang="en-US" sz="2400" dirty="0" smtClean="0"/>
              <a:t>School enrollment soared (putting a strain on the education system)</a:t>
            </a:r>
            <a:endParaRPr lang="en-US" sz="2400" dirty="0"/>
          </a:p>
        </p:txBody>
      </p:sp>
      <p:pic>
        <p:nvPicPr>
          <p:cNvPr id="5" name="Content Placeholder 4" descr="455363611_8e481bc319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699" b="-196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6873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Expanding Suburb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304800" y="5388936"/>
            <a:ext cx="8222043" cy="1469064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1950s: 75% of new home construction took place in the suburbs</a:t>
            </a:r>
          </a:p>
          <a:p>
            <a:pPr algn="l"/>
            <a:r>
              <a:rPr lang="en-US" sz="2400" dirty="0" smtClean="0"/>
              <a:t>They were usually located on the fringes of major cities</a:t>
            </a:r>
            <a:endParaRPr lang="en-US" sz="2400" dirty="0"/>
          </a:p>
        </p:txBody>
      </p:sp>
      <p:pic>
        <p:nvPicPr>
          <p:cNvPr id="5" name="Picture Placeholder 4" descr="suburbs_1950s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16" b="183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91805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Levittown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William Levitt – introduced mass-produced housing</a:t>
            </a:r>
          </a:p>
          <a:p>
            <a:pPr lvl="1"/>
            <a:r>
              <a:rPr lang="en-US" sz="2400" dirty="0" smtClean="0"/>
              <a:t>He had experience building houses for the navy</a:t>
            </a:r>
          </a:p>
          <a:p>
            <a:pPr lvl="1"/>
            <a:r>
              <a:rPr lang="en-US" sz="2400" dirty="0" smtClean="0"/>
              <a:t>His first suburb development was known as </a:t>
            </a:r>
            <a:r>
              <a:rPr lang="en-US" sz="2400" b="1" dirty="0" smtClean="0"/>
              <a:t>Levittown</a:t>
            </a:r>
            <a:endParaRPr lang="en-US" sz="2400" dirty="0" smtClean="0"/>
          </a:p>
          <a:p>
            <a:pPr lvl="1"/>
            <a:r>
              <a:rPr lang="en-US" sz="2400" dirty="0" smtClean="0"/>
              <a:t>1947: it was located on Long Island, NY</a:t>
            </a:r>
          </a:p>
          <a:p>
            <a:pPr lvl="1"/>
            <a:r>
              <a:rPr lang="en-US" sz="2400" dirty="0" smtClean="0"/>
              <a:t>It included more than 17,000 identical houses</a:t>
            </a:r>
          </a:p>
          <a:p>
            <a:pPr lvl="1"/>
            <a:r>
              <a:rPr lang="en-US" sz="2400" dirty="0" smtClean="0"/>
              <a:t>Built from materials precut and preassembled at a factory and then put together quickly on site</a:t>
            </a:r>
            <a:endParaRPr lang="en-US" sz="2400" dirty="0"/>
          </a:p>
        </p:txBody>
      </p:sp>
      <p:pic>
        <p:nvPicPr>
          <p:cNvPr id="5" name="Content Placeholder 4" descr="6a00d8348df66e69e200e54f46508e8833-500wi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4" r="158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91969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Suburban Housing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Provided:</a:t>
            </a:r>
          </a:p>
          <a:p>
            <a:pPr lvl="1"/>
            <a:r>
              <a:rPr lang="en-US" sz="1800" dirty="0" smtClean="0"/>
              <a:t>Affordable homes</a:t>
            </a:r>
          </a:p>
          <a:p>
            <a:pPr lvl="1"/>
            <a:r>
              <a:rPr lang="en-US" sz="1800" dirty="0" smtClean="0"/>
              <a:t>Privacy</a:t>
            </a:r>
          </a:p>
          <a:p>
            <a:pPr lvl="1"/>
            <a:r>
              <a:rPr lang="en-US" sz="1800" dirty="0" smtClean="0"/>
              <a:t>Isolation from urban problems</a:t>
            </a:r>
          </a:p>
          <a:p>
            <a:pPr lvl="1"/>
            <a:r>
              <a:rPr lang="en-US" sz="1800" dirty="0" smtClean="0"/>
              <a:t>Space for cars</a:t>
            </a:r>
          </a:p>
          <a:p>
            <a:pPr lvl="1"/>
            <a:r>
              <a:rPr lang="en-US" sz="1800" dirty="0" smtClean="0"/>
              <a:t>Sense of belonging to a community formed by people similar in age, social background, and race</a:t>
            </a:r>
          </a:p>
          <a:p>
            <a:r>
              <a:rPr lang="en-US" sz="2400" dirty="0" smtClean="0"/>
              <a:t>Home ownership was not open to everyone</a:t>
            </a:r>
          </a:p>
          <a:p>
            <a:r>
              <a:rPr lang="en-US" sz="2400" dirty="0" smtClean="0"/>
              <a:t>African Americans &amp; Hispanic Americans were refused because they were minorities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9225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 on Wheels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People needed cars:</a:t>
            </a:r>
          </a:p>
          <a:p>
            <a:pPr lvl="1"/>
            <a:r>
              <a:rPr lang="en-US" sz="1800" dirty="0" smtClean="0"/>
              <a:t>To go to work</a:t>
            </a:r>
          </a:p>
          <a:p>
            <a:pPr lvl="1"/>
            <a:r>
              <a:rPr lang="en-US" sz="1800" dirty="0" smtClean="0"/>
              <a:t>To go shopping</a:t>
            </a:r>
          </a:p>
          <a:p>
            <a:pPr lvl="1"/>
            <a:r>
              <a:rPr lang="en-US" sz="1800" dirty="0" smtClean="0"/>
              <a:t>Run errands</a:t>
            </a:r>
          </a:p>
          <a:p>
            <a:pPr lvl="1"/>
            <a:r>
              <a:rPr lang="en-US" sz="1800" dirty="0" smtClean="0"/>
              <a:t>They weren’t a luxury but a necessity</a:t>
            </a:r>
          </a:p>
          <a:p>
            <a:r>
              <a:rPr lang="en-US" sz="2400" dirty="0" smtClean="0"/>
              <a:t>Construction of new highways encouraged the spread of suburbs</a:t>
            </a:r>
          </a:p>
          <a:p>
            <a:r>
              <a:rPr lang="en-US" sz="2400" dirty="0" smtClean="0"/>
              <a:t>Suburban America became a “car culture”</a:t>
            </a:r>
          </a:p>
        </p:txBody>
      </p:sp>
      <p:pic>
        <p:nvPicPr>
          <p:cNvPr id="5" name="Content Placeholder 4" descr="12861717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" r="53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05443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California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So-Cal came to symbolize suburban life and car culture</a:t>
            </a:r>
          </a:p>
          <a:p>
            <a:r>
              <a:rPr lang="en-US" sz="2400" dirty="0" smtClean="0"/>
              <a:t>It was the drive-in capital of the nation</a:t>
            </a:r>
          </a:p>
          <a:p>
            <a:r>
              <a:rPr lang="en-US" sz="2400" dirty="0" smtClean="0"/>
              <a:t>A person could:</a:t>
            </a:r>
          </a:p>
          <a:p>
            <a:pPr lvl="1"/>
            <a:r>
              <a:rPr lang="en-US" sz="1800" dirty="0"/>
              <a:t>G</a:t>
            </a:r>
            <a:r>
              <a:rPr lang="en-US" sz="1800" dirty="0" smtClean="0"/>
              <a:t>o to the movies</a:t>
            </a:r>
          </a:p>
          <a:p>
            <a:pPr lvl="1"/>
            <a:r>
              <a:rPr lang="en-US" sz="1800" dirty="0"/>
              <a:t>E</a:t>
            </a:r>
            <a:r>
              <a:rPr lang="en-US" sz="1800" dirty="0" smtClean="0"/>
              <a:t>at fast food</a:t>
            </a:r>
          </a:p>
          <a:p>
            <a:pPr lvl="1"/>
            <a:r>
              <a:rPr lang="en-US" sz="1800" dirty="0"/>
              <a:t>D</a:t>
            </a:r>
            <a:r>
              <a:rPr lang="en-US" sz="1800" dirty="0" smtClean="0"/>
              <a:t>o banking</a:t>
            </a:r>
          </a:p>
          <a:p>
            <a:pPr lvl="1"/>
            <a:r>
              <a:rPr lang="en-US" sz="1800" dirty="0"/>
              <a:t>E</a:t>
            </a:r>
            <a:r>
              <a:rPr lang="en-US" sz="1800" dirty="0" smtClean="0"/>
              <a:t>ven attend religious services without leaving the car</a:t>
            </a:r>
          </a:p>
          <a:p>
            <a:r>
              <a:rPr lang="en-US" sz="2400" dirty="0" smtClean="0"/>
              <a:t>One woman said:</a:t>
            </a:r>
          </a:p>
          <a:p>
            <a:pPr marL="0" indent="0" algn="ctr">
              <a:buNone/>
            </a:pPr>
            <a:r>
              <a:rPr lang="en-US" sz="2400" dirty="0" smtClean="0"/>
              <a:t>“</a:t>
            </a:r>
            <a:r>
              <a:rPr lang="en-US" sz="2400" i="1" dirty="0" smtClean="0"/>
              <a:t>I live in Garden Grove, work in Irvine, shop in Santa Ana . . . My husbands works in Long Beach, and I used to be the president of the League of Women Voters in Fullerton</a:t>
            </a:r>
            <a:r>
              <a:rPr lang="en-US" sz="2400" dirty="0" smtClean="0"/>
              <a:t>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33405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Travel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304800" y="5388936"/>
            <a:ext cx="8222043" cy="1469064"/>
          </a:xfrm>
        </p:spPr>
        <p:txBody>
          <a:bodyPr>
            <a:normAutofit fontScale="77500" lnSpcReduction="20000"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Travel by air was also easier now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1950s: the jet engine was perfected and the first jet-powered commercial aircraft began operation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Early 1950s: the airliner was on the way to replace the railroad train and the ocean liner as the preferred long-distance transportation</a:t>
            </a:r>
          </a:p>
        </p:txBody>
      </p:sp>
      <p:pic>
        <p:nvPicPr>
          <p:cNvPr id="5" name="Picture Placeholder 4" descr="twa-feature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7" r="48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7145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Americans went on a buying/shopping spree</a:t>
            </a:r>
          </a:p>
          <a:p>
            <a:r>
              <a:rPr lang="en-US" sz="2400" dirty="0" smtClean="0"/>
              <a:t>Reasons?</a:t>
            </a:r>
          </a:p>
          <a:p>
            <a:pPr lvl="1"/>
            <a:r>
              <a:rPr lang="en-US" sz="1800" dirty="0" smtClean="0"/>
              <a:t>Affluence</a:t>
            </a:r>
          </a:p>
          <a:p>
            <a:pPr lvl="1"/>
            <a:r>
              <a:rPr lang="en-US" sz="1800" dirty="0" smtClean="0"/>
              <a:t>Growing variety and quantity of products available</a:t>
            </a:r>
          </a:p>
          <a:p>
            <a:pPr lvl="1"/>
            <a:r>
              <a:rPr lang="en-US" sz="1800" dirty="0" smtClean="0"/>
              <a:t>Expanded advertising</a:t>
            </a:r>
          </a:p>
          <a:p>
            <a:r>
              <a:rPr lang="en-US" sz="2400" dirty="0" smtClean="0"/>
              <a:t>It was also easier to buy goods:</a:t>
            </a:r>
          </a:p>
          <a:p>
            <a:pPr lvl="1"/>
            <a:r>
              <a:rPr lang="en-US" sz="1800" dirty="0" smtClean="0"/>
              <a:t>Use of credit cards</a:t>
            </a:r>
          </a:p>
          <a:p>
            <a:pPr lvl="1"/>
            <a:r>
              <a:rPr lang="en-US" sz="1800" dirty="0" smtClean="0"/>
              <a:t>Easy-payment plans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82444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Campaign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Unfortunately, there was a scandal in the Republican party during the presidential campaign</a:t>
            </a:r>
          </a:p>
          <a:p>
            <a:r>
              <a:rPr lang="en-US" sz="2400" dirty="0" smtClean="0"/>
              <a:t>VP candidate, Richard Nixon, had been accused of accepting political gifts from supporters</a:t>
            </a:r>
          </a:p>
          <a:p>
            <a:r>
              <a:rPr lang="en-US" sz="2400" dirty="0" smtClean="0"/>
              <a:t>He went on television to defend himself</a:t>
            </a:r>
          </a:p>
          <a:p>
            <a:r>
              <a:rPr lang="en-US" sz="2400" dirty="0" smtClean="0"/>
              <a:t>These speeches won broad support for Nixon and persuaded Eisenhower to keep him as his VP candidate</a:t>
            </a:r>
            <a:endParaRPr lang="en-US" sz="2400" dirty="0"/>
          </a:p>
        </p:txBody>
      </p:sp>
      <p:pic>
        <p:nvPicPr>
          <p:cNvPr id="5" name="Content Placeholder 4" descr="ca_1952_nixon_vp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4" b="29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698926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What did Americans buy:</a:t>
            </a:r>
          </a:p>
          <a:p>
            <a:pPr lvl="1"/>
            <a:r>
              <a:rPr lang="en-US" sz="1800" dirty="0" smtClean="0"/>
              <a:t>Dishwashers</a:t>
            </a:r>
          </a:p>
          <a:p>
            <a:pPr lvl="1"/>
            <a:r>
              <a:rPr lang="en-US" sz="1800" dirty="0" smtClean="0"/>
              <a:t>Washing machines</a:t>
            </a:r>
          </a:p>
          <a:p>
            <a:pPr lvl="1"/>
            <a:r>
              <a:rPr lang="en-US" sz="1800" dirty="0" smtClean="0"/>
              <a:t>Television sets</a:t>
            </a:r>
          </a:p>
          <a:p>
            <a:pPr lvl="1"/>
            <a:r>
              <a:rPr lang="en-US" sz="1800" dirty="0" smtClean="0"/>
              <a:t>Stereos</a:t>
            </a:r>
          </a:p>
          <a:p>
            <a:pPr lvl="1"/>
            <a:r>
              <a:rPr lang="en-US" sz="1800" dirty="0" smtClean="0"/>
              <a:t>Clothes made from synthetic fabrics</a:t>
            </a:r>
          </a:p>
          <a:p>
            <a:r>
              <a:rPr lang="en-US" sz="2400" dirty="0" smtClean="0"/>
              <a:t>Car manufactures competed to outdo one another by building bigger, faster, and flashier cars</a:t>
            </a:r>
          </a:p>
          <a:p>
            <a:r>
              <a:rPr lang="en-US" sz="2400" dirty="0" smtClean="0"/>
              <a:t>Advertising on the TV and radio prompted Americans to engage in the new fads – hula hoops, crew cuts, poodle skirts, and pizza!</a:t>
            </a:r>
            <a:endParaRPr lang="en-US" sz="2400" dirty="0"/>
          </a:p>
        </p:txBody>
      </p:sp>
      <p:pic>
        <p:nvPicPr>
          <p:cNvPr id="5" name="Content Placeholder 4" descr="1950s-kitchen-jpg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81" b="-71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5837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American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304800" y="5388936"/>
            <a:ext cx="8222043" cy="1469064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1949: over 900,000 households had television sets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They were large wooden cabinets with small screens that displayed grainy black-and-white images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1950s: average of 6.5 million sets were produced a year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End of the 1950s: most families had television</a:t>
            </a:r>
            <a:endParaRPr lang="en-US" sz="2400" dirty="0"/>
          </a:p>
        </p:txBody>
      </p:sp>
      <p:pic>
        <p:nvPicPr>
          <p:cNvPr id="5" name="Picture Placeholder 4" descr="1950-TV-001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9" b="75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28102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American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Television: became the main form of entertainment and an important source of news and information</a:t>
            </a:r>
          </a:p>
          <a:p>
            <a:r>
              <a:rPr lang="en-US" sz="2400" dirty="0" smtClean="0"/>
              <a:t>Religious leaders helped spread religious messages with these new forms of communication</a:t>
            </a:r>
          </a:p>
          <a:p>
            <a:r>
              <a:rPr lang="en-US" sz="2400" dirty="0" smtClean="0"/>
              <a:t>They had their own radio and television programs, best-selling books, and newspaper columns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4587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Billy Graham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Popular Protestant minister and preacher</a:t>
            </a:r>
          </a:p>
          <a:p>
            <a:r>
              <a:rPr lang="en-US" sz="2400" dirty="0" smtClean="0"/>
              <a:t>Attracted thousands of people all over the nation and other parts of the world</a:t>
            </a:r>
            <a:endParaRPr lang="en-US" sz="2400" dirty="0"/>
          </a:p>
        </p:txBody>
      </p:sp>
      <p:pic>
        <p:nvPicPr>
          <p:cNvPr id="5" name="Content Placeholder 4" descr="Billy_Graham_bw_photo,_April_11,_1966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6" b="9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6800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Fulton J. Sheen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Roman Catholic bishop</a:t>
            </a:r>
          </a:p>
          <a:p>
            <a:r>
              <a:rPr lang="en-US" sz="2400" dirty="0" smtClean="0"/>
              <a:t>Became a television personality </a:t>
            </a:r>
          </a:p>
          <a:p>
            <a:r>
              <a:rPr lang="en-US" sz="2400" dirty="0" smtClean="0"/>
              <a:t>Had weekly programs</a:t>
            </a:r>
            <a:endParaRPr lang="en-US" sz="2400" dirty="0"/>
          </a:p>
        </p:txBody>
      </p:sp>
      <p:pic>
        <p:nvPicPr>
          <p:cNvPr id="5" name="Content Placeholder 4" descr="Sheen_cmyk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3" b="57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46203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Norman Vincent Peale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Attracted many thousands of followers </a:t>
            </a:r>
          </a:p>
          <a:p>
            <a:r>
              <a:rPr lang="en-US" sz="2400" dirty="0" smtClean="0"/>
              <a:t>Preached a message of “positive thinking”</a:t>
            </a:r>
          </a:p>
        </p:txBody>
      </p:sp>
      <p:pic>
        <p:nvPicPr>
          <p:cNvPr id="5" name="Content Placeholder 4" descr="11389826_123012770637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" r="25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90385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Joshua Loth </a:t>
            </a:r>
            <a:r>
              <a:rPr lang="en-US" dirty="0" err="1" smtClean="0"/>
              <a:t>Liebman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Jewish rabbi</a:t>
            </a:r>
          </a:p>
          <a:p>
            <a:r>
              <a:rPr lang="en-US" sz="2400" dirty="0" smtClean="0"/>
              <a:t>Expressed tolerance for religious differences</a:t>
            </a:r>
          </a:p>
          <a:p>
            <a:pPr marL="0" indent="0" algn="ctr">
              <a:buNone/>
            </a:pPr>
            <a:r>
              <a:rPr lang="en-US" sz="2400" dirty="0" smtClean="0"/>
              <a:t>“</a:t>
            </a:r>
            <a:r>
              <a:rPr lang="en-US" sz="2400" i="1" dirty="0" smtClean="0"/>
              <a:t>Tolerance is the positive and cordial effort to understand another’s beliefs, practices, and habits without necessarily sharing or accepting them</a:t>
            </a:r>
            <a:r>
              <a:rPr lang="en-US" sz="2400" dirty="0" smtClean="0"/>
              <a:t>”</a:t>
            </a:r>
            <a:endParaRPr lang="en-US" sz="2400" dirty="0"/>
          </a:p>
        </p:txBody>
      </p:sp>
      <p:pic>
        <p:nvPicPr>
          <p:cNvPr id="5" name="Content Placeholder 4" descr="e7a2368f404fb60d_landing.jpe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" r="53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31518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American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Americans watched the many quiz shows like </a:t>
            </a:r>
            <a:r>
              <a:rPr lang="en-US" sz="2400" i="1" dirty="0" smtClean="0"/>
              <a:t>The $64,000 Question</a:t>
            </a:r>
            <a:endParaRPr lang="en-US" sz="2400" dirty="0" smtClean="0"/>
          </a:p>
        </p:txBody>
      </p:sp>
      <p:pic>
        <p:nvPicPr>
          <p:cNvPr id="5" name="Picture Placeholder 4" descr="The-64000-question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701" r="-247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27059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American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400" dirty="0" smtClean="0"/>
              <a:t>Children watched shows such as</a:t>
            </a:r>
          </a:p>
          <a:p>
            <a:pPr lvl="1"/>
            <a:r>
              <a:rPr lang="en-US" sz="2400" i="1" dirty="0" smtClean="0"/>
              <a:t>The Mickey Mouse Club</a:t>
            </a:r>
          </a:p>
          <a:p>
            <a:pPr lvl="1"/>
            <a:r>
              <a:rPr lang="en-US" sz="2400" i="1" dirty="0" smtClean="0"/>
              <a:t>Howdy </a:t>
            </a:r>
            <a:r>
              <a:rPr lang="en-US" sz="2400" i="1" dirty="0" err="1" smtClean="0"/>
              <a:t>Doody</a:t>
            </a:r>
            <a:endParaRPr lang="en-US" sz="2400" i="1" dirty="0" smtClean="0"/>
          </a:p>
          <a:p>
            <a:endParaRPr lang="en-US" sz="2400" dirty="0"/>
          </a:p>
        </p:txBody>
      </p:sp>
      <p:pic>
        <p:nvPicPr>
          <p:cNvPr id="5" name="Picture Placeholder 4" descr="Mickey-Mouse-Club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268" r="-502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89611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American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Teens watched the latest hit songs</a:t>
            </a:r>
          </a:p>
          <a:p>
            <a:pPr lvl="1"/>
            <a:r>
              <a:rPr lang="en-US" sz="2400" i="1" dirty="0" smtClean="0"/>
              <a:t>American Bandstand</a:t>
            </a:r>
            <a:endParaRPr lang="en-US" sz="2400" i="1" dirty="0"/>
          </a:p>
        </p:txBody>
      </p:sp>
      <p:pic>
        <p:nvPicPr>
          <p:cNvPr id="5" name="Picture Placeholder 4" descr="American-Bandstand_1950s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087" r="-430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41992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2400" dirty="0" smtClean="0"/>
              <a:t>Eisenhower won by a landslide victory and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Republican to win since 1928</a:t>
            </a:r>
          </a:p>
          <a:p>
            <a:r>
              <a:rPr lang="en-US" sz="2400" dirty="0" smtClean="0"/>
              <a:t>Popular votes – 6 million more than Stevenson</a:t>
            </a:r>
          </a:p>
          <a:p>
            <a:r>
              <a:rPr lang="en-US" sz="2400" dirty="0" smtClean="0"/>
              <a:t>Electoral votes – 442 to 89</a:t>
            </a:r>
          </a:p>
          <a:p>
            <a:r>
              <a:rPr lang="en-US" sz="2400" dirty="0" smtClean="0"/>
              <a:t>Republicans also won control of Congress</a:t>
            </a:r>
            <a:endParaRPr lang="en-US" sz="2400" dirty="0"/>
          </a:p>
        </p:txBody>
      </p:sp>
      <p:pic>
        <p:nvPicPr>
          <p:cNvPr id="5" name="Picture Placeholder 4" descr="73738-004-0A963B0E.gif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107774992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American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Families followed weekly episodes</a:t>
            </a:r>
          </a:p>
          <a:p>
            <a:pPr lvl="1"/>
            <a:r>
              <a:rPr lang="en-US" i="1" dirty="0" smtClean="0"/>
              <a:t>I Love Lucy</a:t>
            </a:r>
            <a:endParaRPr lang="en-US" dirty="0" smtClean="0"/>
          </a:p>
          <a:p>
            <a:pPr lvl="1"/>
            <a:r>
              <a:rPr lang="en-US" i="1" dirty="0" smtClean="0"/>
              <a:t>Leave it to Beaver</a:t>
            </a:r>
          </a:p>
          <a:p>
            <a:pPr lvl="1"/>
            <a:r>
              <a:rPr lang="en-US" i="1" dirty="0" smtClean="0"/>
              <a:t>Father Knows Best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07632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Love Lucy</a:t>
            </a:r>
            <a:endParaRPr lang="en-US" dirty="0"/>
          </a:p>
        </p:txBody>
      </p:sp>
      <p:pic>
        <p:nvPicPr>
          <p:cNvPr id="7" name="Content Placeholder 6" descr="I-love-lucy-1950s-tv-show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16313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Leave it to Beaver</a:t>
            </a:r>
            <a:endParaRPr lang="en-US" dirty="0"/>
          </a:p>
        </p:txBody>
      </p:sp>
      <p:pic>
        <p:nvPicPr>
          <p:cNvPr id="4" name="Content Placeholder 3" descr="leave-it-to-beav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061" r="-560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76841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Father Knows Best</a:t>
            </a:r>
            <a:endParaRPr lang="en-US" dirty="0"/>
          </a:p>
        </p:txBody>
      </p:sp>
      <p:pic>
        <p:nvPicPr>
          <p:cNvPr id="4" name="Content Placeholder 3" descr="father-knows-bes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00" r="-200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023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American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TV shows that Americans helped shape the expectations for their own lives</a:t>
            </a:r>
          </a:p>
          <a:p>
            <a:r>
              <a:rPr lang="en-US" sz="2400" dirty="0" smtClean="0"/>
              <a:t>Advertising helped create a big national market for new products and fashions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2363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Rock-N-Roll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new music sensation that was sweeping the nation was Rock-N-Roll</a:t>
            </a:r>
          </a:p>
          <a:p>
            <a:r>
              <a:rPr lang="en-US" sz="2400" dirty="0" smtClean="0"/>
              <a:t>Many teens preferred this music and rejected the mellow music of their parents’ generation</a:t>
            </a:r>
          </a:p>
          <a:p>
            <a:r>
              <a:rPr lang="en-US" sz="2400" dirty="0" smtClean="0"/>
              <a:t>They’d rather listen to heavily accented beats and simple lyrics</a:t>
            </a:r>
            <a:endParaRPr lang="en-US" sz="2400" dirty="0"/>
          </a:p>
        </p:txBody>
      </p:sp>
      <p:pic>
        <p:nvPicPr>
          <p:cNvPr id="5" name="Content Placeholder 4" descr="383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38" b="-60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43991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Rock-N-Roll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It grew from rhythm and blues music that African American musicians had created years before</a:t>
            </a:r>
          </a:p>
          <a:p>
            <a:r>
              <a:rPr lang="en-US" sz="2400" dirty="0" smtClean="0"/>
              <a:t>It had some elements of country music, the tempo was quicker, and the instruments were electrically amplified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66726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Bill Haley &amp; the Comets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Rock Around the Clock </a:t>
            </a:r>
            <a:endParaRPr lang="en-US" i="1" dirty="0"/>
          </a:p>
        </p:txBody>
      </p:sp>
      <p:pic>
        <p:nvPicPr>
          <p:cNvPr id="5" name="Picture Placeholder 4" descr="artworks-000049302929-1wyfz6-original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246" r="-482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49600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Elvis Presley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The most well-know rock-n-roll artist even to this very day</a:t>
            </a:r>
          </a:p>
          <a:p>
            <a:r>
              <a:rPr lang="en-US" sz="2400" dirty="0" smtClean="0"/>
              <a:t>He adapted the style of African American performers such as Chuck Berry and Little Richard</a:t>
            </a:r>
          </a:p>
          <a:p>
            <a:r>
              <a:rPr lang="en-US" sz="2400" dirty="0" smtClean="0"/>
              <a:t>He became known as the king of rock-n-roll and was an idol to millions of young Americans</a:t>
            </a:r>
          </a:p>
          <a:p>
            <a:r>
              <a:rPr lang="en-US" sz="2400" dirty="0" smtClean="0"/>
              <a:t>Many young men copied his ducktail haircut and swaggering mannerisms</a:t>
            </a:r>
            <a:endParaRPr lang="en-US" sz="2400" dirty="0"/>
          </a:p>
        </p:txBody>
      </p:sp>
      <p:pic>
        <p:nvPicPr>
          <p:cNvPr id="5" name="Content Placeholder 4" descr="elvis-presley-ca-1950s-everett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2" b="59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40655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American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For teenagers, the experience of listening to the music helped forge a common identity and bond</a:t>
            </a:r>
          </a:p>
          <a:p>
            <a:r>
              <a:rPr lang="en-US" sz="2800" dirty="0" smtClean="0"/>
              <a:t>Differing attitudes of the older and younger generations toward music and other forms of pop culture came to be known as the </a:t>
            </a:r>
            <a:r>
              <a:rPr lang="en-US" sz="2800" b="1" dirty="0" smtClean="0"/>
              <a:t>generation gap</a:t>
            </a:r>
            <a:endParaRPr lang="en-US" sz="2800" dirty="0"/>
          </a:p>
        </p:txBody>
      </p:sp>
      <p:pic>
        <p:nvPicPr>
          <p:cNvPr id="5" name="Content Placeholder 4" descr="teddy_boys_1950_s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342" b="-16342"/>
          <a:stretch>
            <a:fillRect/>
          </a:stretch>
        </p:blipFill>
        <p:spPr>
          <a:xfrm>
            <a:off x="4648200" y="1577645"/>
            <a:ext cx="4038600" cy="4526280"/>
          </a:xfrm>
        </p:spPr>
      </p:pic>
    </p:spTree>
    <p:extLst>
      <p:ext uri="{BB962C8B-B14F-4D97-AF65-F5344CB8AC3E}">
        <p14:creationId xmlns:p14="http://schemas.microsoft.com/office/powerpoint/2010/main" val="2913698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Domestic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Eisenhower served 2 terms in office</a:t>
            </a:r>
          </a:p>
          <a:p>
            <a:r>
              <a:rPr lang="en-US" sz="2400" dirty="0" smtClean="0"/>
              <a:t>He followed a </a:t>
            </a:r>
            <a:r>
              <a:rPr lang="en-US" sz="2400" b="1" dirty="0" smtClean="0"/>
              <a:t>moderate</a:t>
            </a:r>
            <a:r>
              <a:rPr lang="en-US" sz="2400" dirty="0" smtClean="0"/>
              <a:t> – middle of the road approach</a:t>
            </a:r>
          </a:p>
          <a:p>
            <a:r>
              <a:rPr lang="en-US" sz="2400" dirty="0" smtClean="0"/>
              <a:t>“Conservative when it comes to money, liberal when it comes to human beings”</a:t>
            </a:r>
          </a:p>
          <a:p>
            <a:r>
              <a:rPr lang="en-US" sz="2400" dirty="0" smtClean="0"/>
              <a:t>Wanted to make the federal government “smaller rather than bigger”</a:t>
            </a:r>
          </a:p>
          <a:p>
            <a:r>
              <a:rPr lang="en-US" sz="2400" dirty="0" smtClean="0"/>
              <a:t>Supported economic policies to limit government spending and encouraged private enterprise</a:t>
            </a:r>
          </a:p>
          <a:p>
            <a:r>
              <a:rPr lang="en-US" sz="2400" dirty="0" smtClean="0"/>
              <a:t>Removed the wage &amp; price controls and managed make some cuts in government spending</a:t>
            </a:r>
          </a:p>
          <a:p>
            <a:r>
              <a:rPr lang="en-US" sz="2400" dirty="0" smtClean="0"/>
              <a:t>When he left office the federal budget had a </a:t>
            </a:r>
            <a:r>
              <a:rPr lang="en-US" sz="2400" b="1" dirty="0" smtClean="0"/>
              <a:t>surplus</a:t>
            </a:r>
            <a:r>
              <a:rPr lang="en-US" sz="2400" dirty="0" smtClean="0"/>
              <a:t> (excess) of $300 million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521182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Problems in a Time of Plenty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28 – Section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14200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Poverty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1950s: more than 20% of Americans lived in poverty</a:t>
            </a:r>
          </a:p>
          <a:p>
            <a:r>
              <a:rPr lang="en-US" sz="2400" dirty="0" smtClean="0"/>
              <a:t>Many farmers did not share the wealth as others</a:t>
            </a:r>
          </a:p>
          <a:p>
            <a:r>
              <a:rPr lang="en-US" sz="2400" dirty="0" smtClean="0"/>
              <a:t>Crop surpluses caused the prices of farm products to decline – this also caused farm income to decline</a:t>
            </a:r>
          </a:p>
          <a:p>
            <a:r>
              <a:rPr lang="en-US" sz="2400" dirty="0" smtClean="0"/>
              <a:t>Large business enterprises bought the available farmland</a:t>
            </a:r>
          </a:p>
          <a:p>
            <a:r>
              <a:rPr lang="en-US" sz="2400" dirty="0" smtClean="0"/>
              <a:t>They transformed this land into thriving businesses</a:t>
            </a:r>
          </a:p>
          <a:p>
            <a:r>
              <a:rPr lang="en-US" sz="2400" dirty="0" smtClean="0"/>
              <a:t>New machines &amp; chemicals helped produce more food for American and foreign consumers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842608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Farmers Struggle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Small farmers suffered because they could not compete with large farms</a:t>
            </a:r>
          </a:p>
          <a:p>
            <a:r>
              <a:rPr lang="en-US" sz="2400" dirty="0" smtClean="0"/>
              <a:t>They sold their land and migrated to urban areas</a:t>
            </a:r>
          </a:p>
          <a:p>
            <a:r>
              <a:rPr lang="en-US" sz="2400" dirty="0" smtClean="0"/>
              <a:t>The thousands who remained struggled </a:t>
            </a:r>
          </a:p>
          <a:p>
            <a:r>
              <a:rPr lang="en-US" sz="2400" dirty="0" smtClean="0"/>
              <a:t>The mechanized cotton pickers also replaced workers</a:t>
            </a:r>
          </a:p>
          <a:p>
            <a:r>
              <a:rPr lang="en-US" sz="2400" dirty="0" smtClean="0"/>
              <a:t>Southern farmworkers lost their jobs</a:t>
            </a:r>
          </a:p>
          <a:p>
            <a:r>
              <a:rPr lang="en-US" sz="2400" dirty="0" smtClean="0"/>
              <a:t>They also lost their land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8301385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Appalachia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This is a region stretching along the Appalachian Mountains</a:t>
            </a:r>
          </a:p>
          <a:p>
            <a:r>
              <a:rPr lang="en-US" sz="2400" dirty="0" smtClean="0"/>
              <a:t>The decline of the coal industry plunged thousands of rural mountain people into desperate poverty</a:t>
            </a:r>
            <a:endParaRPr lang="en-US" sz="2400" dirty="0"/>
          </a:p>
        </p:txBody>
      </p:sp>
      <p:pic>
        <p:nvPicPr>
          <p:cNvPr id="5" name="Content Placeholder 4" descr="Appalachian_region_of_United_States.gif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3" b="3042"/>
          <a:stretch/>
        </p:blipFill>
        <p:spPr/>
      </p:pic>
    </p:spTree>
    <p:extLst>
      <p:ext uri="{BB962C8B-B14F-4D97-AF65-F5344CB8AC3E}">
        <p14:creationId xmlns:p14="http://schemas.microsoft.com/office/powerpoint/2010/main" val="225159655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Poverty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more middle-class Americans that left for the suburbs, the more the poor were left behind</a:t>
            </a:r>
          </a:p>
          <a:p>
            <a:r>
              <a:rPr lang="en-US" sz="2400" dirty="0" smtClean="0"/>
              <a:t>The inner cities became islands of poverty</a:t>
            </a:r>
          </a:p>
          <a:p>
            <a:r>
              <a:rPr lang="en-US" sz="2400" dirty="0" smtClean="0"/>
              <a:t>1940-1960: more than 3 million African Americans from the South moved to cities in the North &amp; Midwest</a:t>
            </a:r>
          </a:p>
          <a:p>
            <a:pPr lvl="1"/>
            <a:r>
              <a:rPr lang="en-US" sz="1800" dirty="0" smtClean="0"/>
              <a:t>Hispanics (Puerto Ricans and Mexicans) also moved to American cities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2429168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Ghettos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“White Flight” – occurred when huge exodus of whites left the cities to go to the suburbs</a:t>
            </a:r>
          </a:p>
          <a:p>
            <a:r>
              <a:rPr lang="en-US" sz="2400" dirty="0" smtClean="0"/>
              <a:t>These cities were turned into </a:t>
            </a:r>
            <a:r>
              <a:rPr lang="en-US" sz="2400" b="1" dirty="0" smtClean="0"/>
              <a:t>ghettos</a:t>
            </a:r>
            <a:endParaRPr lang="en-US" sz="2400" dirty="0" smtClean="0"/>
          </a:p>
          <a:p>
            <a:pPr lvl="1"/>
            <a:r>
              <a:rPr lang="en-US" sz="1800" dirty="0" smtClean="0"/>
              <a:t>Neighborhoods that were inhabited mainly by poor minority groups</a:t>
            </a:r>
            <a:endParaRPr lang="en-US" sz="1800" dirty="0"/>
          </a:p>
        </p:txBody>
      </p:sp>
      <p:pic>
        <p:nvPicPr>
          <p:cNvPr id="5" name="Content Placeholder 4" descr="SHORPY_4a23253a1.preview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5" r="147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3646289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Unemployment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White fled to cities, factories and businesses also relocated into suburban areas </a:t>
            </a:r>
          </a:p>
          <a:p>
            <a:r>
              <a:rPr lang="en-US" sz="2400" dirty="0" smtClean="0"/>
              <a:t>These cities faced a financial problems</a:t>
            </a:r>
          </a:p>
          <a:p>
            <a:r>
              <a:rPr lang="en-US" sz="2400" b="1" dirty="0" smtClean="0"/>
              <a:t>Automation</a:t>
            </a:r>
            <a:r>
              <a:rPr lang="en-US" sz="2400" dirty="0" smtClean="0"/>
              <a:t> – producing goods using mechanical and electronic devices</a:t>
            </a:r>
          </a:p>
          <a:p>
            <a:pPr lvl="1"/>
            <a:r>
              <a:rPr lang="en-US" sz="1800" dirty="0" smtClean="0"/>
              <a:t>Reduced jobs in the industries that remained</a:t>
            </a:r>
          </a:p>
          <a:p>
            <a:pPr lvl="1"/>
            <a:r>
              <a:rPr lang="en-US" sz="1800" dirty="0" smtClean="0"/>
              <a:t>More and more difficult for the urban poor to rise from poverty</a:t>
            </a:r>
          </a:p>
          <a:p>
            <a:r>
              <a:rPr lang="en-US" sz="2400" dirty="0" smtClean="0"/>
              <a:t>They also struggled with racial discrimination in</a:t>
            </a:r>
          </a:p>
          <a:p>
            <a:pPr lvl="1"/>
            <a:r>
              <a:rPr lang="en-US" sz="1800" dirty="0" smtClean="0"/>
              <a:t>Employment, housing, and education</a:t>
            </a:r>
          </a:p>
          <a:p>
            <a:pPr lvl="1"/>
            <a:r>
              <a:rPr lang="en-US" sz="1800" dirty="0" smtClean="0"/>
              <a:t>Crime and violence grew out of inner-city poverty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4346551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Voices of Dissent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People felt that the sameness of suburban and corporate life had a cost</a:t>
            </a:r>
          </a:p>
          <a:p>
            <a:pPr lvl="1"/>
            <a:r>
              <a:rPr lang="en-US" sz="1800" dirty="0" smtClean="0"/>
              <a:t>The loss of individuality </a:t>
            </a:r>
          </a:p>
          <a:p>
            <a:r>
              <a:rPr lang="en-US" sz="2400" dirty="0" smtClean="0"/>
              <a:t>Others felt that it created </a:t>
            </a:r>
            <a:r>
              <a:rPr lang="en-US" sz="2400" b="1" dirty="0" smtClean="0"/>
              <a:t>materialism</a:t>
            </a:r>
            <a:endParaRPr lang="en-US" sz="2400" dirty="0" smtClean="0"/>
          </a:p>
          <a:p>
            <a:pPr lvl="1"/>
            <a:r>
              <a:rPr lang="en-US" sz="1800" dirty="0" smtClean="0"/>
              <a:t>Focus on accumulating money and possessions rather than an interest in spiritual matters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2562898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Critics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Social critics examined the complicated situation of modern society</a:t>
            </a:r>
          </a:p>
          <a:p>
            <a:r>
              <a:rPr lang="en-US" sz="2400" dirty="0" smtClean="0"/>
              <a:t>Many wrote about the effects on individual behaviors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4219436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William H. Whyte, Jr.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304800" y="5388936"/>
            <a:ext cx="8222043" cy="1356414"/>
          </a:xfrm>
        </p:spPr>
        <p:txBody>
          <a:bodyPr>
            <a:normAutofit fontScale="85000" lnSpcReduction="10000"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Wrote </a:t>
            </a:r>
            <a:r>
              <a:rPr lang="en-US" sz="2400" i="1" dirty="0" smtClean="0"/>
              <a:t>The Organization Man</a:t>
            </a:r>
            <a:endParaRPr lang="en-US" sz="2400" dirty="0" smtClean="0"/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He concluded that young executives who abandoned their own views to “get along” were the most likely to succeed</a:t>
            </a:r>
          </a:p>
          <a:p>
            <a:pPr algn="ctr"/>
            <a:r>
              <a:rPr lang="en-US" sz="2400" dirty="0" smtClean="0"/>
              <a:t>“organization men have left home spiritually as well as physically”</a:t>
            </a:r>
            <a:endParaRPr lang="en-US" sz="2400" dirty="0"/>
          </a:p>
        </p:txBody>
      </p:sp>
      <p:pic>
        <p:nvPicPr>
          <p:cNvPr id="5" name="Picture Placeholder 4" descr="whyte.jpg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8" b="35552"/>
          <a:stretch/>
        </p:blipFill>
        <p:spPr>
          <a:xfrm>
            <a:off x="304800" y="249238"/>
            <a:ext cx="8534400" cy="4343400"/>
          </a:xfrm>
        </p:spPr>
      </p:pic>
    </p:spTree>
    <p:extLst>
      <p:ext uri="{BB962C8B-B14F-4D97-AF65-F5344CB8AC3E}">
        <p14:creationId xmlns:p14="http://schemas.microsoft.com/office/powerpoint/2010/main" val="219913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7621" y="4724400"/>
            <a:ext cx="2409222" cy="1242640"/>
          </a:xfrm>
        </p:spPr>
        <p:txBody>
          <a:bodyPr>
            <a:normAutofit/>
          </a:bodyPr>
          <a:lstStyle/>
          <a:p>
            <a:r>
              <a:rPr lang="en-US" dirty="0" smtClean="0"/>
              <a:t>The Nation Expands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304800" y="4593264"/>
            <a:ext cx="8222043" cy="2264736"/>
          </a:xfrm>
        </p:spPr>
        <p:txBody>
          <a:bodyPr>
            <a:noAutofit/>
          </a:bodyPr>
          <a:lstStyle/>
          <a:p>
            <a:pPr algn="l"/>
            <a:r>
              <a:rPr lang="en-US" sz="1600" dirty="0" smtClean="0"/>
              <a:t>1956: Congress passed the </a:t>
            </a:r>
            <a:r>
              <a:rPr lang="en-US" sz="1600" b="1" dirty="0" smtClean="0"/>
              <a:t>Federal Highway Act</a:t>
            </a:r>
            <a:endParaRPr lang="en-US" sz="1600" dirty="0"/>
          </a:p>
          <a:p>
            <a:pPr lvl="1"/>
            <a:r>
              <a:rPr lang="en-US" sz="1600" dirty="0" smtClean="0"/>
              <a:t>Funded the construction of more than 40,000 miles of highways</a:t>
            </a:r>
          </a:p>
          <a:p>
            <a:pPr algn="l"/>
            <a:r>
              <a:rPr lang="en-US" sz="1600" dirty="0" smtClean="0"/>
              <a:t>This was the largest public works program in the nation’s history</a:t>
            </a:r>
          </a:p>
          <a:p>
            <a:pPr algn="l"/>
            <a:r>
              <a:rPr lang="en-US" sz="1600" dirty="0" smtClean="0"/>
              <a:t>It spurred growth in many areas </a:t>
            </a:r>
          </a:p>
          <a:p>
            <a:pPr lvl="1"/>
            <a:r>
              <a:rPr lang="en-US" sz="1600" dirty="0" smtClean="0"/>
              <a:t>Automobile</a:t>
            </a:r>
          </a:p>
          <a:p>
            <a:pPr lvl="1"/>
            <a:r>
              <a:rPr lang="en-US" sz="1600" dirty="0" smtClean="0"/>
              <a:t>Oil industries</a:t>
            </a:r>
          </a:p>
          <a:p>
            <a:pPr lvl="1"/>
            <a:r>
              <a:rPr lang="en-US" sz="1600" dirty="0" smtClean="0"/>
              <a:t>Improved military mobility in case of attack</a:t>
            </a:r>
          </a:p>
          <a:p>
            <a:pPr algn="l"/>
            <a:r>
              <a:rPr lang="en-US" sz="1600" dirty="0" smtClean="0"/>
              <a:t>1959: Alaska &amp; Hawaii entered the Union</a:t>
            </a:r>
            <a:endParaRPr lang="en-US" sz="1600" dirty="0"/>
          </a:p>
        </p:txBody>
      </p:sp>
      <p:pic>
        <p:nvPicPr>
          <p:cNvPr id="5" name="Picture Placeholder 4" descr="LA1952_2000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2" b="181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9433642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Kenneth Galbraith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04800" y="5388936"/>
            <a:ext cx="8222043" cy="1469064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000" dirty="0" smtClean="0"/>
              <a:t>Wrote </a:t>
            </a:r>
            <a:r>
              <a:rPr lang="en-US" sz="2000" i="1" dirty="0" smtClean="0"/>
              <a:t>The Affluent Society</a:t>
            </a:r>
            <a:endParaRPr lang="en-US" sz="2000" dirty="0" smtClean="0"/>
          </a:p>
          <a:p>
            <a:pPr marL="342900" indent="-342900" algn="l">
              <a:buFont typeface="Arial"/>
              <a:buChar char="•"/>
            </a:pPr>
            <a:r>
              <a:rPr lang="en-US" sz="2000" dirty="0" smtClean="0"/>
              <a:t>Described a suburban family, comfortably installed in an “air-conditioned, power-steered and power-braked automobile” driving “through cities that are badly paved, made hideous by litter, blighted buildings, billboards”</a:t>
            </a:r>
            <a:endParaRPr lang="en-US" sz="2000" dirty="0"/>
          </a:p>
        </p:txBody>
      </p:sp>
      <p:pic>
        <p:nvPicPr>
          <p:cNvPr id="5" name="Picture Placeholder 4" descr="galbraith_1-e1311284083196-640x360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 b="47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4882957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Beat Generation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half" idx="2"/>
          </p:nvPr>
        </p:nvSpPr>
        <p:spPr>
          <a:xfrm>
            <a:off x="304800" y="5388936"/>
            <a:ext cx="8222043" cy="1469064"/>
          </a:xfrm>
        </p:spPr>
        <p:txBody>
          <a:bodyPr>
            <a:norm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Group of writers called the </a:t>
            </a:r>
            <a:r>
              <a:rPr lang="en-US" sz="2400" b="1" dirty="0" smtClean="0"/>
              <a:t>Beats</a:t>
            </a:r>
            <a:r>
              <a:rPr lang="en-US" sz="2400" dirty="0" smtClean="0"/>
              <a:t> had sharper criticism of American society</a:t>
            </a:r>
            <a:endParaRPr lang="en-US" sz="2400" dirty="0"/>
          </a:p>
        </p:txBody>
      </p:sp>
      <p:pic>
        <p:nvPicPr>
          <p:cNvPr id="8" name="Picture Placeholder 7" descr="beat-generation-630x286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0" r="54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0058467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Jack Kerouac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“Beat” – weariness with all forms of the modern industrial state</a:t>
            </a:r>
          </a:p>
          <a:p>
            <a:r>
              <a:rPr lang="en-US" sz="2400" dirty="0" smtClean="0"/>
              <a:t>Wrote </a:t>
            </a:r>
            <a:r>
              <a:rPr lang="en-US" sz="2400" i="1" dirty="0" smtClean="0"/>
              <a:t>On the Road</a:t>
            </a:r>
            <a:r>
              <a:rPr lang="en-US" sz="2400" dirty="0" smtClean="0"/>
              <a:t> which was the most influential book of the Beats</a:t>
            </a:r>
          </a:p>
          <a:p>
            <a:r>
              <a:rPr lang="en-US" sz="2400" dirty="0" smtClean="0"/>
              <a:t>He describes the wild adventures of friends who drove aimlessly around the country</a:t>
            </a:r>
          </a:p>
          <a:p>
            <a:r>
              <a:rPr lang="en-US" sz="2400" dirty="0" smtClean="0"/>
              <a:t>The main character was</a:t>
            </a:r>
          </a:p>
          <a:p>
            <a:pPr marL="0" indent="0" algn="ctr">
              <a:buNone/>
            </a:pPr>
            <a:r>
              <a:rPr lang="en-US" sz="2400" dirty="0" smtClean="0"/>
              <a:t>“</a:t>
            </a:r>
            <a:r>
              <a:rPr lang="en-US" sz="2400" i="1" dirty="0" smtClean="0"/>
              <a:t>mad to live, mad to talk, mad to be saved, desirous of everything at the same time</a:t>
            </a:r>
            <a:r>
              <a:rPr lang="en-US" sz="2400" dirty="0" smtClean="0"/>
              <a:t>”</a:t>
            </a:r>
          </a:p>
        </p:txBody>
      </p:sp>
      <p:pic>
        <p:nvPicPr>
          <p:cNvPr id="5" name="Content Placeholder 4" descr="jack-kerouac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" r="32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5953376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Questioning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Women and African Americans began questioning their roles</a:t>
            </a:r>
          </a:p>
          <a:p>
            <a:r>
              <a:rPr lang="en-US" sz="2400" dirty="0" smtClean="0"/>
              <a:t>Both groups strived to gain greater freedom and equality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8749850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Betty Friedan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304800" y="5388936"/>
            <a:ext cx="8222043" cy="1469064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400" dirty="0" smtClean="0"/>
              <a:t>“</a:t>
            </a:r>
            <a:r>
              <a:rPr lang="en-US" sz="2400" i="1" dirty="0" smtClean="0"/>
              <a:t>The suburban housewife was the dream image of the young American woman. She was healthy, beautiful, educated, and concerned only about her husband, her children, and her home</a:t>
            </a:r>
            <a:r>
              <a:rPr lang="en-US" sz="2400" dirty="0" smtClean="0"/>
              <a:t>”</a:t>
            </a:r>
            <a:endParaRPr lang="en-US" sz="2400" dirty="0"/>
          </a:p>
        </p:txBody>
      </p:sp>
      <p:pic>
        <p:nvPicPr>
          <p:cNvPr id="5" name="Picture Placeholder 4" descr="bftHeader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0" r="83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5557526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Television, advertising, and magazines reinforced this image of women as perfect wives and mothers</a:t>
            </a:r>
          </a:p>
          <a:p>
            <a:r>
              <a:rPr lang="en-US" sz="2400" dirty="0" smtClean="0"/>
              <a:t>It also presented the idea of suburban life as the path to a full and happy life</a:t>
            </a:r>
          </a:p>
          <a:p>
            <a:r>
              <a:rPr lang="en-US" sz="2400" dirty="0" smtClean="0"/>
              <a:t>But many suburban housewives were dissatisfied with this role and wanted to express themselves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719628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African Americans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After years of struggling for their rights, African Americans became increasingly impatient for change and less willing to accept their status as second-class citizens</a:t>
            </a:r>
          </a:p>
          <a:p>
            <a:r>
              <a:rPr lang="en-US" sz="2400" dirty="0" smtClean="0"/>
              <a:t>They launched a campaign for full civil rights</a:t>
            </a:r>
          </a:p>
          <a:p>
            <a:r>
              <a:rPr lang="en-US" sz="2400" dirty="0" smtClean="0"/>
              <a:t>Some events of the 50s proved to be important for African Americans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2998612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Brown v. Board of Education of Topeka</a:t>
            </a:r>
            <a:r>
              <a:rPr lang="en-US" dirty="0" smtClean="0"/>
              <a:t> (1954)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Declared racial segregation in public schools to be unconstitutional </a:t>
            </a:r>
          </a:p>
        </p:txBody>
      </p:sp>
      <p:pic>
        <p:nvPicPr>
          <p:cNvPr id="5" name="Picture Placeholder 4" descr="danvile_front.page_-1024x587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0" b="56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0110950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 Boycotts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African Americans staged boycotts of segregated buses in Montgomery, Alabama</a:t>
            </a:r>
            <a:endParaRPr lang="en-US" sz="2400" dirty="0"/>
          </a:p>
        </p:txBody>
      </p:sp>
      <p:pic>
        <p:nvPicPr>
          <p:cNvPr id="5" name="Picture Placeholder 4" descr="mlk-montgomery-bus-boycott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3" b="126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1326622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Little Rock, Arkansas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President Eisenhower sent troops to Little Rock, Arkansas to enforce a court order to integrate a high school</a:t>
            </a:r>
            <a:endParaRPr lang="en-US" sz="2400" dirty="0"/>
          </a:p>
        </p:txBody>
      </p:sp>
      <p:pic>
        <p:nvPicPr>
          <p:cNvPr id="5" name="Picture Placeholder 4" descr="01_05594669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6" b="121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08113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Eisenhower believed that government should protect the basic welfare of Americans</a:t>
            </a:r>
          </a:p>
          <a:p>
            <a:r>
              <a:rPr lang="en-US" sz="2400" dirty="0" smtClean="0"/>
              <a:t>He did not want to touch Social Security and other New Deal programs</a:t>
            </a:r>
          </a:p>
          <a:p>
            <a:r>
              <a:rPr lang="en-US" sz="2400" dirty="0" smtClean="0"/>
              <a:t>He extended Social Security benefits to 10 million more people </a:t>
            </a:r>
          </a:p>
          <a:p>
            <a:r>
              <a:rPr lang="en-US" sz="2400" dirty="0" smtClean="0"/>
              <a:t>He also provided unemployment insurance to 4 million more</a:t>
            </a:r>
          </a:p>
          <a:p>
            <a:r>
              <a:rPr lang="en-US" sz="2400" dirty="0" smtClean="0"/>
              <a:t>Furthermore, he approved greater funding for public housing</a:t>
            </a:r>
          </a:p>
          <a:p>
            <a:r>
              <a:rPr lang="en-US" sz="2400" dirty="0" smtClean="0"/>
              <a:t>And agreed to increase minimum wage from $0.75 to $1.00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63885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Foundry.thmx</Template>
  <TotalTime>558</TotalTime>
  <Words>3542</Words>
  <Application>Microsoft Macintosh PowerPoint</Application>
  <PresentationFormat>On-screen Show (4:3)</PresentationFormat>
  <Paragraphs>397</Paragraphs>
  <Slides>89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90" baseType="lpstr">
      <vt:lpstr>Foundry</vt:lpstr>
      <vt:lpstr>America in the 1950’s</vt:lpstr>
      <vt:lpstr>Eisenhower in the White House</vt:lpstr>
      <vt:lpstr>Republican Revival</vt:lpstr>
      <vt:lpstr>Eisenhower </vt:lpstr>
      <vt:lpstr>The Campaign</vt:lpstr>
      <vt:lpstr>Elections </vt:lpstr>
      <vt:lpstr>Domestic Policy</vt:lpstr>
      <vt:lpstr>The Nation Expands</vt:lpstr>
      <vt:lpstr>Social Programs</vt:lpstr>
      <vt:lpstr>Eisenhower &amp; the Cold War</vt:lpstr>
      <vt:lpstr>Launching Our Own Satellite</vt:lpstr>
      <vt:lpstr>US – USSR Rivalry</vt:lpstr>
      <vt:lpstr>The Arms Race</vt:lpstr>
      <vt:lpstr>Intermediate-Range Ballistic Missile </vt:lpstr>
      <vt:lpstr>Intercontinental Ballistic Missile</vt:lpstr>
      <vt:lpstr>Civil Defense Administration</vt:lpstr>
      <vt:lpstr>Space Race</vt:lpstr>
      <vt:lpstr>Project Mercury</vt:lpstr>
      <vt:lpstr>Foreign Policy Challenges</vt:lpstr>
      <vt:lpstr>Crisis in the Middle East</vt:lpstr>
      <vt:lpstr>The Suez Canal</vt:lpstr>
      <vt:lpstr>Port Said</vt:lpstr>
      <vt:lpstr>Uprising in Hungary</vt:lpstr>
      <vt:lpstr>Vietnam</vt:lpstr>
      <vt:lpstr>Vietnam</vt:lpstr>
      <vt:lpstr>Vietnam</vt:lpstr>
      <vt:lpstr>Domino Theory</vt:lpstr>
      <vt:lpstr>Troubles with Latin America</vt:lpstr>
      <vt:lpstr>Cuba</vt:lpstr>
      <vt:lpstr>Cold War “Thaws”</vt:lpstr>
      <vt:lpstr>Geneva Summit</vt:lpstr>
      <vt:lpstr>The U-2 Incident</vt:lpstr>
      <vt:lpstr>Eisenhower’s Warning</vt:lpstr>
      <vt:lpstr>Eisenhower’s</vt:lpstr>
      <vt:lpstr>1950s Prosperity</vt:lpstr>
      <vt:lpstr>Booming Economy</vt:lpstr>
      <vt:lpstr>The Computer</vt:lpstr>
      <vt:lpstr>Higher Incomes</vt:lpstr>
      <vt:lpstr>Changing Nation</vt:lpstr>
      <vt:lpstr>Baby Boom</vt:lpstr>
      <vt:lpstr>Baby Boom</vt:lpstr>
      <vt:lpstr>Baby Boom</vt:lpstr>
      <vt:lpstr>Expanding Suburb</vt:lpstr>
      <vt:lpstr>Levittown</vt:lpstr>
      <vt:lpstr>Suburban Housing</vt:lpstr>
      <vt:lpstr>Nation on Wheels</vt:lpstr>
      <vt:lpstr>California</vt:lpstr>
      <vt:lpstr>Air Travel</vt:lpstr>
      <vt:lpstr>Consumer Society</vt:lpstr>
      <vt:lpstr>Consumer Society</vt:lpstr>
      <vt:lpstr>An American Culture</vt:lpstr>
      <vt:lpstr>An American Culture</vt:lpstr>
      <vt:lpstr>Billy Graham</vt:lpstr>
      <vt:lpstr>Fulton J. Sheen</vt:lpstr>
      <vt:lpstr>Norman Vincent Peale</vt:lpstr>
      <vt:lpstr>Joshua Loth Liebman</vt:lpstr>
      <vt:lpstr>An American Culture</vt:lpstr>
      <vt:lpstr>An American Culture</vt:lpstr>
      <vt:lpstr>An American Culture</vt:lpstr>
      <vt:lpstr>An American Culture</vt:lpstr>
      <vt:lpstr>I Love Lucy</vt:lpstr>
      <vt:lpstr>Leave it to Beaver</vt:lpstr>
      <vt:lpstr>Father Knows Best</vt:lpstr>
      <vt:lpstr>An American Culture</vt:lpstr>
      <vt:lpstr>Rock-N-Roll</vt:lpstr>
      <vt:lpstr>Rock-N-Roll</vt:lpstr>
      <vt:lpstr>Bill Haley &amp; the Comets</vt:lpstr>
      <vt:lpstr>Elvis Presley</vt:lpstr>
      <vt:lpstr>An American Culture</vt:lpstr>
      <vt:lpstr>Problems in a Time of Plenty</vt:lpstr>
      <vt:lpstr>Poverty</vt:lpstr>
      <vt:lpstr>Farmers Struggle</vt:lpstr>
      <vt:lpstr>Appalachia</vt:lpstr>
      <vt:lpstr>Urban Poverty</vt:lpstr>
      <vt:lpstr>Ghettos</vt:lpstr>
      <vt:lpstr>Urban Unemployment</vt:lpstr>
      <vt:lpstr>Voices of Dissent</vt:lpstr>
      <vt:lpstr>Social Critics</vt:lpstr>
      <vt:lpstr>William H. Whyte, Jr.</vt:lpstr>
      <vt:lpstr>John Kenneth Galbraith</vt:lpstr>
      <vt:lpstr>The Beat Generation</vt:lpstr>
      <vt:lpstr>Jack Kerouac</vt:lpstr>
      <vt:lpstr>Questioning Roles</vt:lpstr>
      <vt:lpstr>Betty Friedan</vt:lpstr>
      <vt:lpstr>Women</vt:lpstr>
      <vt:lpstr>African Americans</vt:lpstr>
      <vt:lpstr>Brown v. Board of Education of Topeka (1954)</vt:lpstr>
      <vt:lpstr>Bus Boycotts</vt:lpstr>
      <vt:lpstr>Little Rock, Arkansas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 in the 1950’s</dc:title>
  <dc:creator>Microsoft Office User</dc:creator>
  <cp:lastModifiedBy>Microsoft Office User</cp:lastModifiedBy>
  <cp:revision>35</cp:revision>
  <dcterms:created xsi:type="dcterms:W3CDTF">2014-05-13T15:25:18Z</dcterms:created>
  <dcterms:modified xsi:type="dcterms:W3CDTF">2014-05-19T16:02:43Z</dcterms:modified>
</cp:coreProperties>
</file>