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9" autoAdjust="0"/>
  </p:normalViewPr>
  <p:slideViewPr>
    <p:cSldViewPr snapToGrid="0" snapToObjects="1">
      <p:cViewPr varScale="1">
        <p:scale>
          <a:sx n="102" d="100"/>
          <a:sy n="102" d="100"/>
        </p:scale>
        <p:origin x="-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4.jp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5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gif"/><Relationship Id="rId3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0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2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6.jpg"/><Relationship Id="rId3" Type="http://schemas.openxmlformats.org/officeDocument/2006/relationships/image" Target="../media/image37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9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0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3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4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5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6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7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8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9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0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Colonizing America</a:t>
            </a:r>
            <a:br>
              <a:rPr lang="en-US" dirty="0" smtClean="0"/>
            </a:br>
            <a:r>
              <a:rPr lang="en-US" dirty="0" smtClean="0"/>
              <a:t>1519-1733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3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20742291">
            <a:off x="9043" y="786148"/>
            <a:ext cx="5551230" cy="769362"/>
          </a:xfrm>
        </p:spPr>
        <p:txBody>
          <a:bodyPr/>
          <a:lstStyle/>
          <a:p>
            <a:r>
              <a:rPr lang="en-US" dirty="0" smtClean="0"/>
              <a:t>The Invasion Begins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496888" y="3926542"/>
            <a:ext cx="7199312" cy="232185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Montezuma also sent envoys to convince the Spanish not to align with the </a:t>
            </a:r>
            <a:r>
              <a:rPr lang="en-US" sz="2000" dirty="0" err="1" smtClean="0"/>
              <a:t>Tlaxcalan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Furthermore Montezuma ordered the sacrifice several captives and gave their blood to the Spanish to drink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horrified the Spanish!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It also showed Montezuma that the prophecy was true because Quetzalcoatl also hated human sacrifice</a:t>
            </a:r>
            <a:endParaRPr lang="en-US" sz="2000" dirty="0"/>
          </a:p>
        </p:txBody>
      </p:sp>
      <p:pic>
        <p:nvPicPr>
          <p:cNvPr id="8" name="Picture Placeholder 7" descr="article-1215439-068BB1AC000005DC-66_468x649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4" t="2756" r="914" b="39423"/>
          <a:stretch/>
        </p:blipFill>
        <p:spPr/>
      </p:pic>
    </p:spTree>
    <p:extLst>
      <p:ext uri="{BB962C8B-B14F-4D97-AF65-F5344CB8AC3E}">
        <p14:creationId xmlns:p14="http://schemas.microsoft.com/office/powerpoint/2010/main" val="26035487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29137"/>
            <a:ext cx="3250360" cy="780191"/>
          </a:xfrm>
        </p:spPr>
        <p:txBody>
          <a:bodyPr/>
          <a:lstStyle/>
          <a:p>
            <a:r>
              <a:rPr lang="en-US" dirty="0" smtClean="0"/>
              <a:t>Quakers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1307472"/>
            <a:ext cx="3250360" cy="5254789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believed that everyone had their own “inner light” from God and no need for a church or ministers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objected to all political and religious authority including forcing people to pay taxes or serve in the military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Quakers advocated </a:t>
            </a:r>
            <a:r>
              <a:rPr lang="en-US" b="1" dirty="0" smtClean="0"/>
              <a:t>pacifism</a:t>
            </a:r>
            <a:r>
              <a:rPr lang="en-US" dirty="0" smtClean="0"/>
              <a:t> – opposition to war or violence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Often they clashed with the government and other religions and many fled to America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were persecuted in every colony so they wanted their own colony</a:t>
            </a:r>
          </a:p>
        </p:txBody>
      </p:sp>
      <p:pic>
        <p:nvPicPr>
          <p:cNvPr id="6" name="Picture Placeholder 5" descr="quakers-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5" b="6295"/>
          <a:stretch>
            <a:fillRect/>
          </a:stretch>
        </p:blipFill>
        <p:spPr>
          <a:xfrm rot="21414752">
            <a:off x="4699000" y="336550"/>
            <a:ext cx="4141788" cy="5686425"/>
          </a:xfrm>
        </p:spPr>
      </p:pic>
    </p:spTree>
    <p:extLst>
      <p:ext uri="{BB962C8B-B14F-4D97-AF65-F5344CB8AC3E}">
        <p14:creationId xmlns:p14="http://schemas.microsoft.com/office/powerpoint/2010/main" val="13702734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Penn</a:t>
            </a:r>
            <a:r>
              <a:rPr lang="en-US" dirty="0" smtClean="0"/>
              <a:t> and other </a:t>
            </a:r>
            <a:r>
              <a:rPr lang="en-US" b="1" dirty="0" smtClean="0"/>
              <a:t>Quakers</a:t>
            </a:r>
            <a:r>
              <a:rPr lang="en-US" dirty="0" smtClean="0"/>
              <a:t> bought </a:t>
            </a:r>
            <a:r>
              <a:rPr lang="en-US" b="1" dirty="0" smtClean="0"/>
              <a:t>New Jersey</a:t>
            </a:r>
            <a:r>
              <a:rPr lang="en-US" dirty="0" smtClean="0"/>
              <a:t> from </a:t>
            </a:r>
            <a:r>
              <a:rPr lang="en-US" b="1" dirty="0" smtClean="0"/>
              <a:t>Berkeley</a:t>
            </a:r>
            <a:r>
              <a:rPr lang="en-US" dirty="0" smtClean="0"/>
              <a:t> &amp; </a:t>
            </a:r>
            <a:r>
              <a:rPr lang="en-US" b="1" dirty="0" smtClean="0"/>
              <a:t>Carteret</a:t>
            </a:r>
          </a:p>
          <a:p>
            <a:r>
              <a:rPr lang="en-US" dirty="0" smtClean="0"/>
              <a:t>Many </a:t>
            </a:r>
            <a:r>
              <a:rPr lang="en-US" b="1" dirty="0" smtClean="0"/>
              <a:t>Quakers</a:t>
            </a:r>
            <a:r>
              <a:rPr lang="en-US" dirty="0" smtClean="0"/>
              <a:t> moved to </a:t>
            </a:r>
            <a:r>
              <a:rPr lang="en-US" b="1" dirty="0" smtClean="0"/>
              <a:t>Jersey</a:t>
            </a:r>
            <a:r>
              <a:rPr lang="en-US" dirty="0" smtClean="0"/>
              <a:t> but </a:t>
            </a:r>
            <a:r>
              <a:rPr lang="en-US" b="1" dirty="0" smtClean="0"/>
              <a:t>Penn</a:t>
            </a:r>
            <a:r>
              <a:rPr lang="en-US" dirty="0" smtClean="0"/>
              <a:t> thought this wasn’t the best move</a:t>
            </a:r>
          </a:p>
          <a:p>
            <a:r>
              <a:rPr lang="en-US" dirty="0" smtClean="0"/>
              <a:t>There were a lot of </a:t>
            </a:r>
            <a:r>
              <a:rPr lang="en-US" b="1" dirty="0" smtClean="0"/>
              <a:t>Puritans</a:t>
            </a:r>
            <a:r>
              <a:rPr lang="en-US" dirty="0" smtClean="0"/>
              <a:t> in </a:t>
            </a:r>
            <a:r>
              <a:rPr lang="en-US" b="1" dirty="0" smtClean="0"/>
              <a:t>NJ</a:t>
            </a:r>
            <a:r>
              <a:rPr lang="en-US" dirty="0" smtClean="0"/>
              <a:t> and they’d be very hostile towards the </a:t>
            </a:r>
            <a:r>
              <a:rPr lang="en-US" b="1" dirty="0" smtClean="0"/>
              <a:t>Quakers</a:t>
            </a:r>
          </a:p>
          <a:p>
            <a:r>
              <a:rPr lang="en-US" dirty="0" smtClean="0"/>
              <a:t>So </a:t>
            </a:r>
            <a:r>
              <a:rPr lang="en-US" b="1" dirty="0" smtClean="0"/>
              <a:t>Penn</a:t>
            </a:r>
            <a:r>
              <a:rPr lang="en-US" dirty="0" smtClean="0"/>
              <a:t> asks the king for a charter of land west of the </a:t>
            </a:r>
            <a:r>
              <a:rPr lang="en-US" b="1" dirty="0" smtClean="0"/>
              <a:t>Delaware River</a:t>
            </a:r>
          </a:p>
          <a:p>
            <a:r>
              <a:rPr lang="en-US" dirty="0" smtClean="0"/>
              <a:t>The king agrees but tells him to name the colony </a:t>
            </a:r>
            <a:r>
              <a:rPr lang="en-US" b="1" dirty="0" smtClean="0"/>
              <a:t>Pennsylvania</a:t>
            </a:r>
            <a:r>
              <a:rPr lang="en-US" dirty="0" smtClean="0"/>
              <a:t> (</a:t>
            </a:r>
            <a:r>
              <a:rPr lang="en-US" b="1" dirty="0" smtClean="0"/>
              <a:t>Penn’s Woods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0744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65955"/>
            <a:ext cx="3250360" cy="556053"/>
          </a:xfrm>
        </p:spPr>
        <p:txBody>
          <a:bodyPr/>
          <a:lstStyle/>
          <a:p>
            <a:r>
              <a:rPr lang="en-US" dirty="0" smtClean="0"/>
              <a:t>Pennsylvania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822008"/>
            <a:ext cx="3250360" cy="5740254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Pennsylvania was regarded as a “holy experiment” where complete political and religious freedom would be practiced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believed that Native Americans were treated unjustly so he tried to patch things up and win the friendship of those who lived in PA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1862: Penn signed the </a:t>
            </a:r>
            <a:r>
              <a:rPr lang="en-US" b="1" dirty="0" smtClean="0"/>
              <a:t>Treaty of </a:t>
            </a:r>
            <a:r>
              <a:rPr lang="en-US" b="1" dirty="0" err="1" smtClean="0"/>
              <a:t>Shackamaxon</a:t>
            </a:r>
            <a:r>
              <a:rPr lang="en-US" dirty="0" smtClean="0"/>
              <a:t> which the </a:t>
            </a:r>
            <a:r>
              <a:rPr lang="en-US" b="1" dirty="0" err="1" smtClean="0"/>
              <a:t>Lenni</a:t>
            </a:r>
            <a:r>
              <a:rPr lang="en-US" b="1" dirty="0" smtClean="0"/>
              <a:t> Lenape</a:t>
            </a:r>
            <a:r>
              <a:rPr lang="en-US" dirty="0" smtClean="0"/>
              <a:t> ceded land to the colonists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marked a 70 year peace between the Natives and Quakers in PA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built the capital of </a:t>
            </a:r>
            <a:r>
              <a:rPr lang="en-US" b="1" dirty="0" smtClean="0"/>
              <a:t>Philadelphia</a:t>
            </a:r>
            <a:r>
              <a:rPr lang="en-US" dirty="0" smtClean="0"/>
              <a:t> – “the city of brotherly love”</a:t>
            </a:r>
            <a:endParaRPr lang="en-US" dirty="0"/>
          </a:p>
        </p:txBody>
      </p:sp>
      <p:pic>
        <p:nvPicPr>
          <p:cNvPr id="6" name="Picture Placeholder 5" descr="Treaty_of_Penn_with_Indians_by_Benjamin_West1-1024x71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3" r="24173"/>
          <a:stretch>
            <a:fillRect/>
          </a:stretch>
        </p:blipFill>
        <p:spPr>
          <a:xfrm rot="21414752">
            <a:off x="4695825" y="336550"/>
            <a:ext cx="4141788" cy="5575300"/>
          </a:xfrm>
        </p:spPr>
      </p:pic>
    </p:spTree>
    <p:extLst>
      <p:ext uri="{BB962C8B-B14F-4D97-AF65-F5344CB8AC3E}">
        <p14:creationId xmlns:p14="http://schemas.microsoft.com/office/powerpoint/2010/main" val="9351266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Penn’s Constitution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Penn also prepared a constitution (frame of government) for his colony</a:t>
            </a:r>
          </a:p>
          <a:p>
            <a:r>
              <a:rPr lang="en-US" dirty="0" smtClean="0"/>
              <a:t>At first it allowed anyone who owned land or paid taxes to vote </a:t>
            </a:r>
          </a:p>
          <a:p>
            <a:r>
              <a:rPr lang="en-US" dirty="0" smtClean="0"/>
              <a:t>Later he issued a new charter establishing a legislative assembly elected directly by the voters</a:t>
            </a:r>
          </a:p>
          <a:p>
            <a:r>
              <a:rPr lang="en-US" dirty="0" smtClean="0"/>
              <a:t>The governor was appointed by the proprietor </a:t>
            </a:r>
          </a:p>
          <a:p>
            <a:r>
              <a:rPr lang="en-US" dirty="0" smtClean="0"/>
              <a:t>The right to vote was given to all colonists who owned 50 acres of land and professed a faith in Jesus Christ but still allowed everyone to practice their own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578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was also made ready for settlers</a:t>
            </a:r>
          </a:p>
          <a:p>
            <a:r>
              <a:rPr lang="en-US" dirty="0" smtClean="0"/>
              <a:t>There were many English Quakers but a large number of Germans and Scots-Irish migrated too</a:t>
            </a:r>
          </a:p>
          <a:p>
            <a:r>
              <a:rPr lang="en-US" dirty="0" smtClean="0"/>
              <a:t>1648: there were nearly 7,000 colonists</a:t>
            </a:r>
          </a:p>
          <a:p>
            <a:r>
              <a:rPr lang="en-US" dirty="0" smtClean="0"/>
              <a:t>Penn eventually bought 3 counties from the Duke of York in the south of Pennsylvania</a:t>
            </a:r>
          </a:p>
          <a:p>
            <a:r>
              <a:rPr lang="en-US" dirty="0" smtClean="0"/>
              <a:t>They went on to become the colony of </a:t>
            </a:r>
            <a:r>
              <a:rPr lang="en-US" b="1" dirty="0" smtClean="0"/>
              <a:t>Delaware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3467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Charles II was very interested in the lands south of Virginia</a:t>
            </a:r>
          </a:p>
          <a:p>
            <a:r>
              <a:rPr lang="en-US" dirty="0" smtClean="0"/>
              <a:t>He awarded the large territory there to 8 of his other friends and political allies</a:t>
            </a:r>
          </a:p>
          <a:p>
            <a:r>
              <a:rPr lang="en-US" dirty="0" smtClean="0"/>
              <a:t>As a matter of fact: </a:t>
            </a:r>
            <a:r>
              <a:rPr lang="en-US" b="1" dirty="0" smtClean="0"/>
              <a:t>Carolina</a:t>
            </a:r>
            <a:r>
              <a:rPr lang="en-US" dirty="0" smtClean="0"/>
              <a:t> was named in honor of King Charles</a:t>
            </a:r>
          </a:p>
        </p:txBody>
      </p:sp>
    </p:spTree>
    <p:extLst>
      <p:ext uri="{BB962C8B-B14F-4D97-AF65-F5344CB8AC3E}">
        <p14:creationId xmlns:p14="http://schemas.microsoft.com/office/powerpoint/2010/main" val="5680857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N. Carolina was home to a small and scattered population </a:t>
            </a:r>
          </a:p>
          <a:p>
            <a:r>
              <a:rPr lang="en-US" dirty="0" smtClean="0"/>
              <a:t>Most people were farmers who came from Virginia</a:t>
            </a:r>
          </a:p>
          <a:p>
            <a:r>
              <a:rPr lang="en-US" dirty="0" smtClean="0"/>
              <a:t>It did not have a good harbor and the coastline made it hard for ships to teach it</a:t>
            </a:r>
          </a:p>
          <a:p>
            <a:r>
              <a:rPr lang="en-US" dirty="0" smtClean="0"/>
              <a:t>This resulted in the colony growing very slowly </a:t>
            </a:r>
          </a:p>
          <a:p>
            <a:r>
              <a:rPr lang="en-US" dirty="0" smtClean="0"/>
              <a:t>Eventually the people began growing tobacco and they also exported naval supplies like tar, pitch, and turpentine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000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land was believed to be suitable for growing sugarcane and richer than N. Carolina</a:t>
            </a:r>
          </a:p>
          <a:p>
            <a:r>
              <a:rPr lang="en-US" dirty="0" smtClean="0"/>
              <a:t>Unusually sugarcane did not grow well here</a:t>
            </a:r>
          </a:p>
          <a:p>
            <a:r>
              <a:rPr lang="en-US" dirty="0" smtClean="0"/>
              <a:t>The first product they exported was deerskin which became popular for leather in England</a:t>
            </a:r>
          </a:p>
          <a:p>
            <a:r>
              <a:rPr lang="en-US" dirty="0" smtClean="0"/>
              <a:t>The colony began to capture NA and ship them to the Caribbean for slavery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2266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1720’s General </a:t>
            </a:r>
            <a:r>
              <a:rPr lang="en-US" b="1" dirty="0" smtClean="0"/>
              <a:t>James Oglethorpe</a:t>
            </a:r>
            <a:r>
              <a:rPr lang="en-US" dirty="0" smtClean="0"/>
              <a:t> finds out that many people in England were in prison because they could not pay their debts</a:t>
            </a:r>
          </a:p>
          <a:p>
            <a:r>
              <a:rPr lang="en-US" dirty="0" smtClean="0"/>
              <a:t>He was a wealthy member of Parliament and the English government saw the southern colonies as an advantage</a:t>
            </a:r>
          </a:p>
          <a:p>
            <a:r>
              <a:rPr lang="en-US" dirty="0" smtClean="0"/>
              <a:t>Therefore </a:t>
            </a:r>
            <a:r>
              <a:rPr lang="en-US" b="1" dirty="0" smtClean="0"/>
              <a:t>King George II</a:t>
            </a:r>
            <a:r>
              <a:rPr lang="en-US" dirty="0" smtClean="0"/>
              <a:t> grants </a:t>
            </a:r>
            <a:r>
              <a:rPr lang="en-US" b="1" dirty="0" smtClean="0"/>
              <a:t>Oglethorpe</a:t>
            </a:r>
            <a:r>
              <a:rPr lang="en-US" dirty="0" smtClean="0"/>
              <a:t> and 19 other trustees permission to settle in the region between the Savannah &amp; Atlanta 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2931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 colony was named Georgia in honor of the king</a:t>
            </a:r>
          </a:p>
          <a:p>
            <a:r>
              <a:rPr lang="en-US" dirty="0" smtClean="0"/>
              <a:t>The trustees banned slavery, rum, and brandy and limited land grants to 500 acres</a:t>
            </a:r>
          </a:p>
          <a:p>
            <a:r>
              <a:rPr lang="en-US" dirty="0" smtClean="0"/>
              <a:t>It did attract settlers from all over Europe including Scots, Welsh, Germans, Swiss, Italians, and Portuguese </a:t>
            </a:r>
          </a:p>
          <a:p>
            <a:r>
              <a:rPr lang="en-US" dirty="0" smtClean="0"/>
              <a:t>Initially settlers objected to these rules so the trustees lifted the bans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Invasion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Montezuma decides to ambush the Spanish however the Spanish attack first</a:t>
            </a:r>
          </a:p>
          <a:p>
            <a:r>
              <a:rPr lang="en-US" dirty="0" smtClean="0"/>
              <a:t>6,000 of Montezuma’s men died </a:t>
            </a:r>
          </a:p>
          <a:p>
            <a:r>
              <a:rPr lang="en-US" dirty="0" smtClean="0"/>
              <a:t>November 8, 1519 – Cortés enters the capital city of </a:t>
            </a:r>
            <a:r>
              <a:rPr lang="en-US" b="1" dirty="0" smtClean="0"/>
              <a:t>Tenochtitlan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9470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England’s American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1775: the English colonies were growing roughly to 2.5 million people</a:t>
            </a:r>
          </a:p>
          <a:p>
            <a:r>
              <a:rPr lang="en-US" dirty="0" smtClean="0"/>
              <a:t>Despite Jamestown, the English were successful in building other prosperous towns</a:t>
            </a:r>
          </a:p>
          <a:p>
            <a:r>
              <a:rPr lang="en-US" dirty="0" smtClean="0"/>
              <a:t>Its success became its downfall</a:t>
            </a:r>
          </a:p>
          <a:p>
            <a:r>
              <a:rPr lang="en-US" dirty="0" smtClean="0"/>
              <a:t>Allowing people to self-organize their governments will lead to people resenting the Royal Crown and planted the seeds for rebellion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75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Tenochtitlan</a:t>
            </a:r>
            <a:endParaRPr lang="en-US" dirty="0"/>
          </a:p>
        </p:txBody>
      </p:sp>
      <p:pic>
        <p:nvPicPr>
          <p:cNvPr id="5" name="Picture Placeholder 4" descr="Tenochtitlan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r="69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1193358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city amazed the Spanish because it was larger than any European city they had seen before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Its plaza had a huge double pyramid and canoes carried people along stone canals around the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2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Tenochtitlan </a:t>
            </a:r>
            <a:endParaRPr lang="en-US" dirty="0"/>
          </a:p>
        </p:txBody>
      </p:sp>
      <p:pic>
        <p:nvPicPr>
          <p:cNvPr id="8" name="Picture Placeholder 7" descr="aztecs46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" b="16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765175" y="5443537"/>
            <a:ext cx="7612063" cy="1253831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Other things such as the </a:t>
            </a:r>
            <a:r>
              <a:rPr lang="en-US" i="1" dirty="0" err="1" smtClean="0"/>
              <a:t>tzompantli</a:t>
            </a:r>
            <a:r>
              <a:rPr lang="en-US" dirty="0" smtClean="0"/>
              <a:t> terrified them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It was a huge rack displaying thousands of human skulls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Aztec priests wore their long hair which was dried in human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82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Cortés Defeats the Aztec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Cortés takes Montezuma hostage and orders him to surrender </a:t>
            </a:r>
          </a:p>
          <a:p>
            <a:r>
              <a:rPr lang="en-US" dirty="0" smtClean="0"/>
              <a:t>Montezuma accepts defeat and has all of the statues of their gods replaced by Christian crosses and images of the Virgin Mary</a:t>
            </a:r>
          </a:p>
          <a:p>
            <a:r>
              <a:rPr lang="en-US" dirty="0" smtClean="0"/>
              <a:t>He also stops all human sacrifice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4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Noche</a:t>
            </a:r>
            <a:r>
              <a:rPr lang="en-US" i="1" dirty="0" smtClean="0"/>
              <a:t> </a:t>
            </a:r>
            <a:r>
              <a:rPr lang="en-US" i="1" dirty="0" err="1" smtClean="0"/>
              <a:t>Triste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Aztec priests were outraged by this defeat</a:t>
            </a:r>
          </a:p>
          <a:p>
            <a:r>
              <a:rPr lang="en-US" dirty="0" smtClean="0"/>
              <a:t>They soon organize a rebellion and drove the Spanish out of the city</a:t>
            </a:r>
          </a:p>
          <a:p>
            <a:r>
              <a:rPr lang="en-US" dirty="0" smtClean="0"/>
              <a:t>The Spanish, however, continued to fight while retreating</a:t>
            </a:r>
          </a:p>
          <a:p>
            <a:r>
              <a:rPr lang="en-US" dirty="0" smtClean="0"/>
              <a:t>450 Spaniards died while 4,000 Aztec died</a:t>
            </a:r>
          </a:p>
          <a:p>
            <a:r>
              <a:rPr lang="en-US" dirty="0" smtClean="0"/>
              <a:t>This was known as the “</a:t>
            </a:r>
            <a:r>
              <a:rPr lang="en-US" i="1" dirty="0" smtClean="0"/>
              <a:t>Sad Night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6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Defeating the Aztec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Cortés did not give up on his conquest of the Aztec</a:t>
            </a:r>
          </a:p>
          <a:p>
            <a:r>
              <a:rPr lang="en-US" dirty="0" smtClean="0"/>
              <a:t>He soon returned with boats along the Aztec capital</a:t>
            </a:r>
          </a:p>
          <a:p>
            <a:r>
              <a:rPr lang="en-US" dirty="0" smtClean="0"/>
              <a:t>At the same time, smallpox ran rampant killing tens of thousands of Native Americans</a:t>
            </a:r>
          </a:p>
          <a:p>
            <a:r>
              <a:rPr lang="en-US" dirty="0" smtClean="0"/>
              <a:t>May 1521 – Cortés launches an attack </a:t>
            </a:r>
          </a:p>
          <a:p>
            <a:r>
              <a:rPr lang="en-US" dirty="0" smtClean="0"/>
              <a:t>August 1521 – </a:t>
            </a:r>
            <a:r>
              <a:rPr lang="en-US" smtClean="0"/>
              <a:t>Cortés wins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48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defeating the Aztec, Cortés orders a new city be built upon the ruins of Tenochtitlan </a:t>
            </a:r>
          </a:p>
          <a:p>
            <a:r>
              <a:rPr lang="en-US" dirty="0" smtClean="0"/>
              <a:t>He calls it </a:t>
            </a:r>
            <a:r>
              <a:rPr lang="en-US" b="1" dirty="0" smtClean="0"/>
              <a:t>Mexico</a:t>
            </a:r>
            <a:r>
              <a:rPr lang="en-US" dirty="0" smtClean="0"/>
              <a:t> and it becomes a colony of Spain as </a:t>
            </a:r>
            <a:r>
              <a:rPr lang="en-US" b="1" dirty="0" smtClean="0"/>
              <a:t>New Spain</a:t>
            </a:r>
            <a:endParaRPr lang="en-US" dirty="0" smtClean="0"/>
          </a:p>
          <a:p>
            <a:r>
              <a:rPr lang="en-US" dirty="0" smtClean="0"/>
              <a:t>The men who led these expeditions were known as </a:t>
            </a:r>
            <a:r>
              <a:rPr lang="en-US" b="1" dirty="0" smtClean="0"/>
              <a:t>conquistadors</a:t>
            </a:r>
            <a:r>
              <a:rPr lang="en-US" dirty="0" smtClean="0"/>
              <a:t> – conquerors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3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Pizarro &amp; the 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Francisco Pizarro</a:t>
            </a:r>
            <a:r>
              <a:rPr lang="en-US" dirty="0" smtClean="0"/>
              <a:t> was a Spanish army captain who traveled to South America’s west coast</a:t>
            </a:r>
          </a:p>
          <a:p>
            <a:r>
              <a:rPr lang="en-US" dirty="0" smtClean="0"/>
              <a:t>1526: he lands in Peru and encounters the </a:t>
            </a:r>
            <a:r>
              <a:rPr lang="en-US" b="1" dirty="0" smtClean="0"/>
              <a:t>Inca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1531: he receives permission from the king of Spain to conquer the Inca and so he returns to Peru with a group of 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28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Pizarro &amp; the 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He invited the Incan emperor over to meet him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While he waited he also had his cavalry &amp; cannons hidden around the town square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Emperor </a:t>
            </a:r>
            <a:r>
              <a:rPr lang="en-US" b="1" dirty="0" smtClean="0"/>
              <a:t>Atahualpa</a:t>
            </a:r>
            <a:r>
              <a:rPr lang="en-US" dirty="0" smtClean="0"/>
              <a:t> arrives with 6,000 men and was met by a Spanish priest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priest gives the emperor a bible, which the emperor throws to the ground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was enough for Pizarro to attack the Inca</a:t>
            </a:r>
            <a:endParaRPr lang="en-US" dirty="0"/>
          </a:p>
        </p:txBody>
      </p:sp>
      <p:pic>
        <p:nvPicPr>
          <p:cNvPr id="7" name="Picture Placeholder 6" descr="missionary-father-valverde-addresses-the-inca-king-atahualpa-during-the-conquest-of-peru-c-153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r="1555"/>
          <a:stretch>
            <a:fillRect/>
          </a:stretch>
        </p:blipFill>
        <p:spPr>
          <a:xfrm rot="21414752">
            <a:off x="4699000" y="336550"/>
            <a:ext cx="4141788" cy="5691188"/>
          </a:xfrm>
        </p:spPr>
      </p:pic>
    </p:spTree>
    <p:extLst>
      <p:ext uri="{BB962C8B-B14F-4D97-AF65-F5344CB8AC3E}">
        <p14:creationId xmlns:p14="http://schemas.microsoft.com/office/powerpoint/2010/main" val="240059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Spanish &amp; French Build Empires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2</a:t>
            </a:r>
            <a:r>
              <a:rPr lang="en-US" dirty="0" smtClean="0"/>
              <a:t> –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4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Cities of Gold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Alvar</a:t>
            </a:r>
            <a:r>
              <a:rPr lang="en-US" b="1" dirty="0" smtClean="0"/>
              <a:t> Nunez </a:t>
            </a:r>
            <a:r>
              <a:rPr lang="en-US" b="1" dirty="0" err="1" smtClean="0"/>
              <a:t>Cabeza</a:t>
            </a:r>
            <a:r>
              <a:rPr lang="en-US" b="1" dirty="0" smtClean="0"/>
              <a:t> de </a:t>
            </a:r>
            <a:r>
              <a:rPr lang="en-US" b="1" dirty="0" err="1" smtClean="0"/>
              <a:t>Vaca</a:t>
            </a:r>
            <a:r>
              <a:rPr lang="en-US" dirty="0" smtClean="0"/>
              <a:t> was part of a team who searched for gold in Florida but were unsuccessful; he eventually sailed to New Spain and died </a:t>
            </a:r>
          </a:p>
          <a:p>
            <a:r>
              <a:rPr lang="en-US" b="1" dirty="0" err="1" smtClean="0"/>
              <a:t>Francsic</a:t>
            </a:r>
            <a:r>
              <a:rPr lang="en-US" b="1" dirty="0" smtClean="0"/>
              <a:t> Vasquez de Coronado</a:t>
            </a:r>
            <a:r>
              <a:rPr lang="en-US" dirty="0" smtClean="0"/>
              <a:t> went out looking for the golden city of Cibola in along the Colorado River; they found nothing but buffalo</a:t>
            </a:r>
          </a:p>
          <a:p>
            <a:r>
              <a:rPr lang="en-US" b="1" dirty="0" smtClean="0"/>
              <a:t>Hernando de Soto</a:t>
            </a:r>
            <a:r>
              <a:rPr lang="en-US" dirty="0" smtClean="0"/>
              <a:t> explored today’s N. Carolina, Tennessee, Alabama, Arkansas, and Texas with nothing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0041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Settling the Southwest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Spanish continued searching for gold and in the process eventually populated some parts of Southwest America</a:t>
            </a:r>
          </a:p>
          <a:p>
            <a:r>
              <a:rPr lang="en-US" dirty="0" smtClean="0"/>
              <a:t>They founded the territory of </a:t>
            </a:r>
            <a:r>
              <a:rPr lang="en-US" b="1" dirty="0" smtClean="0"/>
              <a:t>New Mexico</a:t>
            </a:r>
            <a:r>
              <a:rPr lang="en-US" dirty="0"/>
              <a:t> </a:t>
            </a:r>
            <a:r>
              <a:rPr lang="en-US" dirty="0" smtClean="0"/>
              <a:t>and taking control of </a:t>
            </a:r>
            <a:r>
              <a:rPr lang="en-US" b="1" dirty="0" smtClean="0"/>
              <a:t>California</a:t>
            </a:r>
            <a:r>
              <a:rPr lang="en-US" dirty="0" smtClean="0"/>
              <a:t> </a:t>
            </a:r>
          </a:p>
          <a:p>
            <a:r>
              <a:rPr lang="en-US" dirty="0" smtClean="0"/>
              <a:t>Sometimes priests adapted to the Native American cultures and even taught them Catholic beliefs</a:t>
            </a:r>
          </a:p>
          <a:p>
            <a:r>
              <a:rPr lang="en-US" dirty="0" smtClean="0"/>
              <a:t>Other times priests mistreated the Natives and forced them to convert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25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American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Spaniards were </a:t>
            </a:r>
            <a:r>
              <a:rPr lang="en-US" b="1" dirty="0" smtClean="0"/>
              <a:t>hidalgos</a:t>
            </a:r>
            <a:r>
              <a:rPr lang="en-US" dirty="0" smtClean="0"/>
              <a:t> – working class tradespeople, or low-ranking nobles</a:t>
            </a:r>
          </a:p>
          <a:p>
            <a:r>
              <a:rPr lang="en-US" dirty="0" smtClean="0"/>
              <a:t>They came in search for wealth and prestige</a:t>
            </a:r>
          </a:p>
          <a:p>
            <a:r>
              <a:rPr lang="en-US" dirty="0" smtClean="0"/>
              <a:t>The </a:t>
            </a:r>
            <a:r>
              <a:rPr lang="en-US" b="1" i="1" dirty="0" err="1" smtClean="0"/>
              <a:t>encomienda</a:t>
            </a:r>
            <a:r>
              <a:rPr lang="en-US" i="1" dirty="0" smtClean="0"/>
              <a:t> </a:t>
            </a:r>
            <a:r>
              <a:rPr lang="en-US" dirty="0" smtClean="0"/>
              <a:t>system was created by Cortés to reward his men by giving them control over some of the towns in the Aztec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04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err="1" smtClean="0"/>
              <a:t>Encomienda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villages were to pay their commissioner a share of the products they harvested or produced</a:t>
            </a:r>
          </a:p>
          <a:p>
            <a:r>
              <a:rPr lang="en-US" dirty="0" smtClean="0"/>
              <a:t>In turn the commissioner was supposed to protect the Native Americans and try to convert them to Christianity </a:t>
            </a:r>
          </a:p>
          <a:p>
            <a:r>
              <a:rPr lang="en-US" dirty="0" smtClean="0"/>
              <a:t>Unfortunately many of them abused their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47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60292"/>
            <a:ext cx="3250360" cy="1101771"/>
          </a:xfrm>
        </p:spPr>
        <p:txBody>
          <a:bodyPr/>
          <a:lstStyle/>
          <a:p>
            <a:r>
              <a:rPr lang="en-US" dirty="0" smtClean="0"/>
              <a:t>Class-Based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1462064"/>
            <a:ext cx="3250360" cy="5288942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Birth, income, and education determined a person’s position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Top: </a:t>
            </a:r>
            <a:r>
              <a:rPr lang="en-US" b="1" dirty="0" err="1" smtClean="0"/>
              <a:t>peninsulares</a:t>
            </a:r>
            <a:r>
              <a:rPr lang="en-US" dirty="0" smtClean="0"/>
              <a:t> – people who had been born in Spain and who were appointed to most of the higher government and church positions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Middle Top: </a:t>
            </a:r>
            <a:r>
              <a:rPr lang="en-US" b="1" dirty="0" err="1" smtClean="0"/>
              <a:t>criollos</a:t>
            </a:r>
            <a:r>
              <a:rPr lang="en-US" dirty="0" smtClean="0"/>
              <a:t> – those born in the colonies of Spanish parents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Middle Bottom: </a:t>
            </a:r>
            <a:r>
              <a:rPr lang="en-US" b="1" dirty="0" smtClean="0"/>
              <a:t>mestizos</a:t>
            </a:r>
            <a:r>
              <a:rPr lang="en-US" dirty="0" smtClean="0"/>
              <a:t> – were mixed of Spanish &amp; NA parents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Lowest: Native Americans, Africans, people of mixed Spanish &amp; African or African and NA</a:t>
            </a:r>
            <a:endParaRPr lang="en-US" dirty="0"/>
          </a:p>
        </p:txBody>
      </p:sp>
      <p:pic>
        <p:nvPicPr>
          <p:cNvPr id="6" name="Picture Placeholder 5" descr="social-class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81"/>
          <a:stretch>
            <a:fillRect/>
          </a:stretch>
        </p:blipFill>
        <p:spPr>
          <a:xfrm rot="21414752">
            <a:off x="4641795" y="1939002"/>
            <a:ext cx="4141140" cy="3561855"/>
          </a:xfrm>
        </p:spPr>
      </p:pic>
    </p:spTree>
    <p:extLst>
      <p:ext uri="{BB962C8B-B14F-4D97-AF65-F5344CB8AC3E}">
        <p14:creationId xmlns:p14="http://schemas.microsoft.com/office/powerpoint/2010/main" val="369774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the Indies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4611394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This was created to govern the huge, diverse empire in America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council advised the king and watched over all colonial activities 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b="1" dirty="0" err="1" smtClean="0"/>
              <a:t>audiencia</a:t>
            </a:r>
            <a:r>
              <a:rPr lang="en-US" sz="2000" dirty="0" smtClean="0"/>
              <a:t> members were made to manage local affairs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empire was split into regions called viceroyalties and a viceroy was appointed to each region</a:t>
            </a:r>
          </a:p>
        </p:txBody>
      </p:sp>
      <p:pic>
        <p:nvPicPr>
          <p:cNvPr id="6" name="Picture Placeholder 5" descr="Fundacion_de_Santiago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" b="2868"/>
          <a:stretch>
            <a:fillRect/>
          </a:stretch>
        </p:blipFill>
        <p:spPr>
          <a:xfrm rot="21414752">
            <a:off x="4623470" y="1888150"/>
            <a:ext cx="4141140" cy="2881378"/>
          </a:xfrm>
        </p:spPr>
      </p:pic>
    </p:spTree>
    <p:extLst>
      <p:ext uri="{BB962C8B-B14F-4D97-AF65-F5344CB8AC3E}">
        <p14:creationId xmlns:p14="http://schemas.microsoft.com/office/powerpoint/2010/main" val="133235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1339156"/>
            <a:ext cx="2208865" cy="729877"/>
          </a:xfrm>
        </p:spPr>
        <p:txBody>
          <a:bodyPr/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96888" y="3926542"/>
            <a:ext cx="7199312" cy="232185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Eventually the Spanish realized that the Native Americans did not have the amount of gold they anticipated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Silver, not gold, made the Spanish rich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In Mexico they set up mining camps where Natives worked in difficult conditions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Some died from exhaustion</a:t>
            </a:r>
            <a:endParaRPr lang="en-US" sz="2000" dirty="0"/>
          </a:p>
        </p:txBody>
      </p:sp>
      <p:pic>
        <p:nvPicPr>
          <p:cNvPr id="5" name="Picture Placeholder 4" descr="metallix-users-luism-iStock-Photos-silvermine.jpg.pn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" r="2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7386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49957"/>
            <a:ext cx="7612063" cy="631970"/>
          </a:xfrm>
        </p:spPr>
        <p:txBody>
          <a:bodyPr/>
          <a:lstStyle/>
          <a:p>
            <a:r>
              <a:rPr lang="en-US" dirty="0" smtClean="0"/>
              <a:t>Ranching </a:t>
            </a:r>
            <a:endParaRPr lang="en-US" dirty="0"/>
          </a:p>
        </p:txBody>
      </p:sp>
      <p:pic>
        <p:nvPicPr>
          <p:cNvPr id="6" name="Picture Placeholder 5" descr="California Vaquero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 b="288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65175" y="4881927"/>
            <a:ext cx="7612063" cy="1841467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Spanish created large cattle ranches to help feed the residents of the town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town could not grow crops but it could feed herds of cattle and sheep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ranches were called </a:t>
            </a:r>
            <a:r>
              <a:rPr lang="en-US" b="1" dirty="0" smtClean="0"/>
              <a:t>haciendas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men who herded the cattle were called </a:t>
            </a:r>
            <a:r>
              <a:rPr lang="en-US" b="1" dirty="0" smtClean="0"/>
              <a:t>vaqueros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word </a:t>
            </a:r>
            <a:r>
              <a:rPr lang="en-US" i="1" dirty="0" smtClean="0"/>
              <a:t>lasso</a:t>
            </a:r>
            <a:r>
              <a:rPr lang="en-US" dirty="0" smtClean="0"/>
              <a:t> &amp; </a:t>
            </a:r>
            <a:r>
              <a:rPr lang="en-US" i="1" dirty="0" smtClean="0"/>
              <a:t>corral</a:t>
            </a:r>
            <a:r>
              <a:rPr lang="en-US" dirty="0" smtClean="0"/>
              <a:t> are Spanish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2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Empire in America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1524: 3 years after Cortés conquers the Aztec, </a:t>
            </a:r>
            <a:r>
              <a:rPr lang="en-US" sz="2000" b="1" dirty="0" smtClean="0"/>
              <a:t>King Francis I of France</a:t>
            </a:r>
            <a:r>
              <a:rPr lang="en-US" sz="2000" dirty="0" smtClean="0"/>
              <a:t> sends </a:t>
            </a:r>
            <a:r>
              <a:rPr lang="en-US" sz="2000" b="1" dirty="0" smtClean="0"/>
              <a:t>Giovanni da Verrazano</a:t>
            </a:r>
            <a:r>
              <a:rPr lang="en-US" sz="2000" dirty="0" smtClean="0"/>
              <a:t> to map N. America’s coastline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want to find the </a:t>
            </a:r>
            <a:r>
              <a:rPr lang="en-US" sz="2000" b="1" dirty="0" smtClean="0"/>
              <a:t>Northwest Passage</a:t>
            </a:r>
            <a:r>
              <a:rPr lang="en-US" sz="2000" dirty="0" smtClean="0"/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 smtClean="0"/>
              <a:t>Northern route through N. America to the Pacific Ocean</a:t>
            </a:r>
            <a:endParaRPr lang="en-US" sz="2000" dirty="0"/>
          </a:p>
        </p:txBody>
      </p:sp>
      <p:pic>
        <p:nvPicPr>
          <p:cNvPr id="14" name="Picture Placeholder 13" descr="northwest_passage.gi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-1347" b="-63"/>
          <a:stretch/>
        </p:blipFill>
        <p:spPr>
          <a:xfrm rot="21414752">
            <a:off x="4272783" y="1498558"/>
            <a:ext cx="4624682" cy="3575270"/>
          </a:xfrm>
        </p:spPr>
      </p:pic>
    </p:spTree>
    <p:extLst>
      <p:ext uri="{BB962C8B-B14F-4D97-AF65-F5344CB8AC3E}">
        <p14:creationId xmlns:p14="http://schemas.microsoft.com/office/powerpoint/2010/main" val="119593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Explores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Jacques Cartier</a:t>
            </a:r>
            <a:r>
              <a:rPr lang="en-US" dirty="0" smtClean="0"/>
              <a:t> was another explorer who was sent 10 years later by the French</a:t>
            </a:r>
          </a:p>
          <a:p>
            <a:r>
              <a:rPr lang="en-US" dirty="0" smtClean="0"/>
              <a:t>On his 1</a:t>
            </a:r>
            <a:r>
              <a:rPr lang="en-US" baseline="30000" dirty="0" smtClean="0"/>
              <a:t>st</a:t>
            </a:r>
            <a:r>
              <a:rPr lang="en-US" dirty="0" smtClean="0"/>
              <a:t> two trips he discovers and maps the St. Lawrence River</a:t>
            </a:r>
          </a:p>
          <a:p>
            <a:r>
              <a:rPr lang="en-US" dirty="0" smtClean="0"/>
              <a:t>On his 3</a:t>
            </a:r>
            <a:r>
              <a:rPr lang="en-US" baseline="30000" dirty="0" smtClean="0"/>
              <a:t>rd</a:t>
            </a:r>
            <a:r>
              <a:rPr lang="en-US" dirty="0" smtClean="0"/>
              <a:t> trip he tried to start a colony but the harsh winter prevented him from doing so</a:t>
            </a:r>
          </a:p>
          <a:p>
            <a:r>
              <a:rPr lang="en-US" dirty="0" smtClean="0"/>
              <a:t>For the next 60 years the French made no advancements because of sectarian troubles in their country between Catholics &amp; Protestants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78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926542"/>
            <a:ext cx="7199311" cy="678652"/>
          </a:xfrm>
        </p:spPr>
        <p:txBody>
          <a:bodyPr/>
          <a:lstStyle/>
          <a:p>
            <a:r>
              <a:rPr lang="en-US" dirty="0" err="1" smtClean="0"/>
              <a:t>Hernan</a:t>
            </a:r>
            <a:r>
              <a:rPr lang="en-US" dirty="0" smtClean="0"/>
              <a:t> Cortes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96888" y="4605194"/>
            <a:ext cx="7199312" cy="164320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b="1" dirty="0" err="1" smtClean="0"/>
              <a:t>Hernan</a:t>
            </a:r>
            <a:r>
              <a:rPr lang="en-US" sz="2000" b="1" dirty="0" smtClean="0"/>
              <a:t> Cortés</a:t>
            </a:r>
            <a:r>
              <a:rPr lang="en-US" sz="2000" dirty="0" smtClean="0"/>
              <a:t> was only 19 years old when he sailed the Atlantic in search for fortunes in the Americas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By the age of 34 he was able to overturn the Native American civilizations and change the lives of millions of people</a:t>
            </a:r>
            <a:endParaRPr lang="en-US" sz="2000" dirty="0"/>
          </a:p>
        </p:txBody>
      </p:sp>
      <p:pic>
        <p:nvPicPr>
          <p:cNvPr id="5" name="Picture Placeholder 4" descr="000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5392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of New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1500s, the French started fishing near N. America</a:t>
            </a:r>
          </a:p>
          <a:p>
            <a:r>
              <a:rPr lang="en-US" dirty="0" smtClean="0"/>
              <a:t>The fishermen often ventured into the mainland and came in contact with the Natives</a:t>
            </a:r>
          </a:p>
          <a:p>
            <a:r>
              <a:rPr lang="en-US" dirty="0" smtClean="0"/>
              <a:t>They traded things like fur</a:t>
            </a:r>
          </a:p>
          <a:p>
            <a:r>
              <a:rPr lang="en-US" dirty="0" smtClean="0"/>
              <a:t>Beaver fur became very fashionable in France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8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1602: King </a:t>
            </a:r>
            <a:r>
              <a:rPr lang="en-US" smtClean="0"/>
              <a:t>Henry IV </a:t>
            </a:r>
            <a:r>
              <a:rPr lang="en-US" dirty="0" smtClean="0"/>
              <a:t>of France authorizes a group of merchants to create colonies in N. America</a:t>
            </a:r>
          </a:p>
          <a:p>
            <a:r>
              <a:rPr lang="en-US" b="1" dirty="0" smtClean="0"/>
              <a:t>Samuel de Champlain</a:t>
            </a:r>
            <a:r>
              <a:rPr lang="en-US" dirty="0" smtClean="0"/>
              <a:t> was a royal geographer who was hired to help these merchants colonize N. Amer.</a:t>
            </a:r>
          </a:p>
          <a:p>
            <a:r>
              <a:rPr lang="en-US" dirty="0" smtClean="0"/>
              <a:t>1605: they establish a colony in </a:t>
            </a:r>
            <a:r>
              <a:rPr lang="en-US" b="1" dirty="0" smtClean="0"/>
              <a:t>Acadia</a:t>
            </a:r>
            <a:r>
              <a:rPr lang="en-US" dirty="0" smtClean="0"/>
              <a:t> (</a:t>
            </a:r>
            <a:r>
              <a:rPr lang="en-US" b="1" dirty="0" smtClean="0"/>
              <a:t>Nova Scotia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1608: they founded </a:t>
            </a:r>
            <a:r>
              <a:rPr lang="en-US" b="1" dirty="0" smtClean="0"/>
              <a:t>Quebec</a:t>
            </a:r>
            <a:r>
              <a:rPr lang="en-US" dirty="0" smtClean="0"/>
              <a:t> which became the capital of the new colony of </a:t>
            </a:r>
            <a:r>
              <a:rPr lang="en-US" b="1" dirty="0" smtClean="0"/>
              <a:t>New France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029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New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of the settlers only wanted to make money from the fur trade</a:t>
            </a:r>
          </a:p>
          <a:p>
            <a:r>
              <a:rPr lang="en-US" dirty="0" smtClean="0"/>
              <a:t>They became to be known as </a:t>
            </a:r>
            <a:r>
              <a:rPr lang="en-US" b="1" dirty="0" err="1" smtClean="0"/>
              <a:t>coureurs</a:t>
            </a:r>
            <a:r>
              <a:rPr lang="en-US" b="1" dirty="0" smtClean="0"/>
              <a:t> de bois</a:t>
            </a:r>
            <a:r>
              <a:rPr lang="en-US" dirty="0" smtClean="0"/>
              <a:t> – “runners of the woods”</a:t>
            </a:r>
          </a:p>
          <a:p>
            <a:r>
              <a:rPr lang="en-US" dirty="0" smtClean="0"/>
              <a:t>They lived among the Natives and even learned their languages and customs</a:t>
            </a:r>
          </a:p>
          <a:p>
            <a:r>
              <a:rPr lang="en-US" dirty="0" smtClean="0"/>
              <a:t>Some even married Native women</a:t>
            </a:r>
          </a:p>
          <a:p>
            <a:r>
              <a:rPr lang="en-US" dirty="0" smtClean="0"/>
              <a:t>Missionaries also intended on communicating with the Natives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31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French government soon launched a series of expansion projects since their colony was growing a lot slower than the Spanish</a:t>
            </a:r>
          </a:p>
          <a:p>
            <a:r>
              <a:rPr lang="en-US" dirty="0" smtClean="0"/>
              <a:t>4,000 men and 900 women were sent over to colonize the new colony</a:t>
            </a:r>
          </a:p>
          <a:p>
            <a:r>
              <a:rPr lang="en-US" dirty="0" smtClean="0"/>
              <a:t>If a man under 20 or a woman under 16 married, they received a royal wedding gift</a:t>
            </a:r>
          </a:p>
          <a:p>
            <a:r>
              <a:rPr lang="en-US" dirty="0" smtClean="0"/>
              <a:t>Parents with more than 10 kids received financial bonuses </a:t>
            </a:r>
          </a:p>
          <a:p>
            <a:r>
              <a:rPr lang="en-US" dirty="0" smtClean="0"/>
              <a:t>If your child did not get married you were 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5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Mississippi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1673: a fur trader (</a:t>
            </a:r>
            <a:r>
              <a:rPr lang="en-US" sz="2000" b="1" dirty="0" smtClean="0"/>
              <a:t>Louis Joliet</a:t>
            </a:r>
            <a:r>
              <a:rPr lang="en-US" sz="2000" dirty="0" smtClean="0"/>
              <a:t>) and a Jesuit (</a:t>
            </a:r>
            <a:r>
              <a:rPr lang="en-US" sz="2000" b="1" dirty="0" smtClean="0"/>
              <a:t>Jacques Marquette</a:t>
            </a:r>
            <a:r>
              <a:rPr lang="en-US" sz="2000" dirty="0" smtClean="0"/>
              <a:t>) ventured off to find a waterway that the Algonquian people called the “big river”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eventually found the Mississippi River</a:t>
            </a:r>
            <a:endParaRPr lang="en-US" sz="2000" dirty="0"/>
          </a:p>
        </p:txBody>
      </p:sp>
      <p:pic>
        <p:nvPicPr>
          <p:cNvPr id="7" name="Picture Placeholder 6" descr="89973-050-18C77AD6.gif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0" b="19770"/>
          <a:stretch>
            <a:fillRect/>
          </a:stretch>
        </p:blipFill>
        <p:spPr/>
      </p:pic>
      <p:pic>
        <p:nvPicPr>
          <p:cNvPr id="6" name="Picture Placeholder 5" descr="lg-marquette-and-joliet-discover-the-mississippi.jp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r="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8876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Mississippi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Rene-Robert </a:t>
            </a:r>
            <a:r>
              <a:rPr lang="en-US" b="1" dirty="0" err="1" smtClean="0"/>
              <a:t>Cavelier</a:t>
            </a:r>
            <a:r>
              <a:rPr lang="en-US" b="1" dirty="0" smtClean="0"/>
              <a:t> de La Salle</a:t>
            </a:r>
            <a:r>
              <a:rPr lang="en-US" dirty="0" smtClean="0"/>
              <a:t> eventually followed the Mississippi all the way to the Gulf of Mexico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then claimed the region for </a:t>
            </a:r>
            <a:r>
              <a:rPr lang="en-US" b="1" dirty="0" smtClean="0"/>
              <a:t>France</a:t>
            </a:r>
            <a:r>
              <a:rPr lang="en-US" dirty="0" smtClean="0"/>
              <a:t> and named the entire territory </a:t>
            </a:r>
            <a:r>
              <a:rPr lang="en-US" b="1" dirty="0" smtClean="0"/>
              <a:t>Louisiana</a:t>
            </a:r>
            <a:r>
              <a:rPr lang="en-US" dirty="0" smtClean="0"/>
              <a:t> in honor of </a:t>
            </a:r>
            <a:r>
              <a:rPr lang="en-US" b="1" dirty="0" smtClean="0"/>
              <a:t>King Louis XIV</a:t>
            </a:r>
            <a:endParaRPr lang="en-US" b="1" dirty="0"/>
          </a:p>
        </p:txBody>
      </p:sp>
      <p:pic>
        <p:nvPicPr>
          <p:cNvPr id="9" name="Picture Placeholder 8" descr="64908-004-283405FC.g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5" r="-2365"/>
          <a:stretch>
            <a:fillRect/>
          </a:stretch>
        </p:blipFill>
        <p:spPr>
          <a:xfrm rot="21414752">
            <a:off x="4689075" y="336263"/>
            <a:ext cx="4141140" cy="5317560"/>
          </a:xfrm>
        </p:spPr>
      </p:pic>
    </p:spTree>
    <p:extLst>
      <p:ext uri="{BB962C8B-B14F-4D97-AF65-F5344CB8AC3E}">
        <p14:creationId xmlns:p14="http://schemas.microsoft.com/office/powerpoint/2010/main" val="1626886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Settling Louisiana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Count Frontenac</a:t>
            </a:r>
            <a:r>
              <a:rPr lang="en-US" dirty="0" smtClean="0"/>
              <a:t> was the governor of New France and he ventured out to find a way to ship furs through the Mississippi</a:t>
            </a:r>
          </a:p>
          <a:p>
            <a:r>
              <a:rPr lang="en-US" dirty="0" smtClean="0"/>
              <a:t>Over time they realized that the crops that could be grown in Louisiana required hard manual labor</a:t>
            </a:r>
          </a:p>
          <a:p>
            <a:r>
              <a:rPr lang="en-US" dirty="0" smtClean="0"/>
              <a:t>Many people did not want to do this kind of work</a:t>
            </a:r>
          </a:p>
          <a:p>
            <a:r>
              <a:rPr lang="en-US" dirty="0" smtClean="0"/>
              <a:t>Eventually they enslaved people to do the work for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27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Rivalry with Spain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Spanish were always concerned about the French in N. America</a:t>
            </a:r>
          </a:p>
          <a:p>
            <a:r>
              <a:rPr lang="en-US" dirty="0" smtClean="0"/>
              <a:t>To protect their territory they established the town of St. Augustine in Florida</a:t>
            </a:r>
          </a:p>
          <a:p>
            <a:r>
              <a:rPr lang="en-US" dirty="0" smtClean="0"/>
              <a:t>1716: the Spanish start to colonize Texas even more to prevent the French from expanding</a:t>
            </a:r>
          </a:p>
          <a:p>
            <a:r>
              <a:rPr lang="en-US" dirty="0" smtClean="0"/>
              <a:t>Neither one posed a threat to the other</a:t>
            </a:r>
          </a:p>
          <a:p>
            <a:r>
              <a:rPr lang="en-US" dirty="0" smtClean="0"/>
              <a:t>In fact, the real threat would come from a different quarter of the continent: with the English settling in the Atlantic Coast </a:t>
            </a:r>
          </a:p>
        </p:txBody>
      </p:sp>
    </p:spTree>
    <p:extLst>
      <p:ext uri="{BB962C8B-B14F-4D97-AF65-F5344CB8AC3E}">
        <p14:creationId xmlns:p14="http://schemas.microsoft.com/office/powerpoint/2010/main" val="4249860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English Colonies in America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–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6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Takes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2084388"/>
            <a:ext cx="3250360" cy="4614847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2000" b="1" dirty="0" smtClean="0"/>
              <a:t>John Cabot</a:t>
            </a:r>
            <a:r>
              <a:rPr lang="en-US" sz="2000" dirty="0" smtClean="0"/>
              <a:t>, an Italian navigator, had sailed for the British to find lands that were unknown to Christians</a:t>
            </a:r>
            <a:endParaRPr lang="en-US" sz="2000" b="1" dirty="0" smtClean="0"/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He also wanted to find another route to Asia but he,</a:t>
            </a:r>
            <a:r>
              <a:rPr lang="en-US" sz="2000" dirty="0"/>
              <a:t> </a:t>
            </a:r>
            <a:r>
              <a:rPr lang="en-US" sz="2000" dirty="0" smtClean="0"/>
              <a:t>too, landed near Nova Scotia 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Eventually he sailed along the coasts but all he wrote is that he saw trees and woods, no people</a:t>
            </a:r>
          </a:p>
        </p:txBody>
      </p:sp>
      <p:pic>
        <p:nvPicPr>
          <p:cNvPr id="6" name="Picture Placeholder 5" descr="JohnCabotPainting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xfrm rot="21414752">
            <a:off x="4695825" y="336550"/>
            <a:ext cx="4141788" cy="5583238"/>
          </a:xfrm>
        </p:spPr>
      </p:pic>
    </p:spTree>
    <p:extLst>
      <p:ext uri="{BB962C8B-B14F-4D97-AF65-F5344CB8AC3E}">
        <p14:creationId xmlns:p14="http://schemas.microsoft.com/office/powerpoint/2010/main" val="390042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Encounter the Aztec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1511: the Spanish under the leadership of </a:t>
            </a:r>
            <a:r>
              <a:rPr lang="en-US" b="1" dirty="0" smtClean="0"/>
              <a:t>Diego Velazquez</a:t>
            </a:r>
            <a:r>
              <a:rPr lang="en-US" dirty="0" smtClean="0"/>
              <a:t> conquered Cuba </a:t>
            </a:r>
          </a:p>
          <a:p>
            <a:r>
              <a:rPr lang="en-US" b="1" dirty="0" err="1" smtClean="0"/>
              <a:t>Hernan</a:t>
            </a:r>
            <a:r>
              <a:rPr lang="en-US" b="1" dirty="0" smtClean="0"/>
              <a:t> Cortés</a:t>
            </a:r>
            <a:r>
              <a:rPr lang="en-US" dirty="0" smtClean="0"/>
              <a:t> was also part of this invasion</a:t>
            </a:r>
          </a:p>
          <a:p>
            <a:r>
              <a:rPr lang="en-US" dirty="0" smtClean="0"/>
              <a:t>Cortés was awarded with control of some Native American villages in the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70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 Takes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England gives Cabot a pension and bonus for finding “new found land” </a:t>
            </a:r>
          </a:p>
          <a:p>
            <a:r>
              <a:rPr lang="en-US" dirty="0" smtClean="0"/>
              <a:t>The next year he sails for a 2</a:t>
            </a:r>
            <a:r>
              <a:rPr lang="en-US" baseline="30000" dirty="0" smtClean="0"/>
              <a:t>nd</a:t>
            </a:r>
            <a:r>
              <a:rPr lang="en-US" dirty="0" smtClean="0"/>
              <a:t> time and was never seen again</a:t>
            </a:r>
          </a:p>
          <a:p>
            <a:r>
              <a:rPr lang="en-US" dirty="0" smtClean="0"/>
              <a:t>He did arrive 5 years after Columbus, the English did not try to colonize America until after 80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01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 Divides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4502778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1517: the unity within the Christian world started to diminish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 German man named </a:t>
            </a:r>
            <a:r>
              <a:rPr lang="en-US" b="1" dirty="0" smtClean="0"/>
              <a:t>Martin Luther</a:t>
            </a:r>
            <a:r>
              <a:rPr lang="en-US" dirty="0" smtClean="0"/>
              <a:t> accused the Church of corruption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marked the beginning of the </a:t>
            </a:r>
            <a:r>
              <a:rPr lang="en-US" b="1" dirty="0" smtClean="0"/>
              <a:t>Protestant Reformation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Luther was expelled from the Catholic Church but his ideas spread like wildfire</a:t>
            </a:r>
            <a:endParaRPr lang="en-US" dirty="0"/>
          </a:p>
        </p:txBody>
      </p:sp>
      <p:pic>
        <p:nvPicPr>
          <p:cNvPr id="6" name="Picture Placeholder 5" descr="martin-luthe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 r="13761"/>
          <a:stretch>
            <a:fillRect/>
          </a:stretch>
        </p:blipFill>
        <p:spPr>
          <a:xfrm rot="21414752">
            <a:off x="4700588" y="336550"/>
            <a:ext cx="4141787" cy="5749925"/>
          </a:xfrm>
        </p:spPr>
      </p:pic>
    </p:spTree>
    <p:extLst>
      <p:ext uri="{BB962C8B-B14F-4D97-AF65-F5344CB8AC3E}">
        <p14:creationId xmlns:p14="http://schemas.microsoft.com/office/powerpoint/2010/main" val="3671045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John Calvin</a:t>
            </a:r>
            <a:r>
              <a:rPr lang="en-US" dirty="0" smtClean="0"/>
              <a:t>, in Switzerland, suggested that neither kings nor bishops should control the Church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Congregations should choose their own elders and ministers to run the Church for them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had a profound impact on England and sparked another movement called </a:t>
            </a:r>
            <a:r>
              <a:rPr lang="en-US" b="1" dirty="0" smtClean="0"/>
              <a:t>Calvinism</a:t>
            </a:r>
            <a:endParaRPr lang="en-US" dirty="0"/>
          </a:p>
        </p:txBody>
      </p:sp>
      <p:pic>
        <p:nvPicPr>
          <p:cNvPr id="6" name="Picture Placeholder 5" descr="John Calvin.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" r="5541"/>
          <a:stretch>
            <a:fillRect/>
          </a:stretch>
        </p:blipFill>
        <p:spPr>
          <a:xfrm rot="21414752">
            <a:off x="4695825" y="336550"/>
            <a:ext cx="4141788" cy="5572125"/>
          </a:xfrm>
        </p:spPr>
      </p:pic>
    </p:spTree>
    <p:extLst>
      <p:ext uri="{BB962C8B-B14F-4D97-AF65-F5344CB8AC3E}">
        <p14:creationId xmlns:p14="http://schemas.microsoft.com/office/powerpoint/2010/main" val="2840225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 Changes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4515230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Reformation in England happened differently than it did throughout Europe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It started from a disagreement between the king and the pope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King Henry VIII</a:t>
            </a:r>
            <a:r>
              <a:rPr lang="en-US" dirty="0" smtClean="0"/>
              <a:t> wanted his marriage annulled to </a:t>
            </a:r>
            <a:r>
              <a:rPr lang="en-US" b="1" dirty="0" smtClean="0"/>
              <a:t>Catherine of Aragon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Since she was the aunt of the king of Spain, the pope did not want to annul this marriage so as to not upset the Spanish king</a:t>
            </a:r>
          </a:p>
        </p:txBody>
      </p:sp>
      <p:pic>
        <p:nvPicPr>
          <p:cNvPr id="6" name="Picture Placeholder 5" descr="henry8chatsworth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7" r="-1727"/>
          <a:stretch/>
        </p:blipFill>
        <p:spPr>
          <a:xfrm rot="21414752">
            <a:off x="4955400" y="469728"/>
            <a:ext cx="3450673" cy="5786438"/>
          </a:xfrm>
        </p:spPr>
      </p:pic>
    </p:spTree>
    <p:extLst>
      <p:ext uri="{BB962C8B-B14F-4D97-AF65-F5344CB8AC3E}">
        <p14:creationId xmlns:p14="http://schemas.microsoft.com/office/powerpoint/2010/main" val="1207715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</a:t>
            </a:r>
            <a:r>
              <a:rPr lang="en-US" dirty="0" err="1" smtClean="0"/>
              <a:t>vs</a:t>
            </a:r>
            <a:r>
              <a:rPr lang="en-US" dirty="0" smtClean="0"/>
              <a:t> Pope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pope’s delay made King Henry VIII very angry and he broke away from the Catholic Church</a:t>
            </a:r>
          </a:p>
          <a:p>
            <a:r>
              <a:rPr lang="en-US" dirty="0" smtClean="0"/>
              <a:t>He also declared that he was the head of England’s church</a:t>
            </a:r>
          </a:p>
          <a:p>
            <a:r>
              <a:rPr lang="en-US" dirty="0" smtClean="0"/>
              <a:t>This new church of England became to be called the </a:t>
            </a:r>
            <a:r>
              <a:rPr lang="en-US" b="1" dirty="0" smtClean="0"/>
              <a:t>Anglican Church</a:t>
            </a:r>
            <a:r>
              <a:rPr lang="en-US" dirty="0" smtClean="0"/>
              <a:t> even though it kept many Catholic doctrine and rituals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47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There was another struggle in England</a:t>
            </a:r>
          </a:p>
          <a:p>
            <a:r>
              <a:rPr lang="en-US" dirty="0" smtClean="0"/>
              <a:t>This time it was between people who wanted to keep the Anglican Church with its Catholic rituals and people who wanted to completely “purify” it of any Catholic influence</a:t>
            </a:r>
          </a:p>
          <a:p>
            <a:r>
              <a:rPr lang="en-US" dirty="0" smtClean="0"/>
              <a:t>The second group called themselves </a:t>
            </a:r>
            <a:r>
              <a:rPr lang="en-US" b="1" dirty="0" smtClean="0"/>
              <a:t>Puritan</a:t>
            </a:r>
            <a:r>
              <a:rPr lang="en-US" b="1" dirty="0"/>
              <a:t>s</a:t>
            </a:r>
            <a:endParaRPr lang="en-US" dirty="0"/>
          </a:p>
        </p:txBody>
      </p:sp>
      <p:pic>
        <p:nvPicPr>
          <p:cNvPr id="6" name="Picture Placeholder 5" descr="Purita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" r="846"/>
          <a:stretch>
            <a:fillRect/>
          </a:stretch>
        </p:blipFill>
        <p:spPr>
          <a:xfrm rot="21414752">
            <a:off x="4691063" y="336550"/>
            <a:ext cx="4141787" cy="5392738"/>
          </a:xfrm>
        </p:spPr>
      </p:pic>
    </p:spTree>
    <p:extLst>
      <p:ext uri="{BB962C8B-B14F-4D97-AF65-F5344CB8AC3E}">
        <p14:creationId xmlns:p14="http://schemas.microsoft.com/office/powerpoint/2010/main" val="2406991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</a:t>
            </a:r>
            <a:r>
              <a:rPr lang="en-US" b="1" dirty="0" smtClean="0"/>
              <a:t>Queen Elizabeth I</a:t>
            </a:r>
            <a:r>
              <a:rPr lang="en-US" dirty="0" smtClean="0"/>
              <a:t> many Puritan ideas gained acceptance within the Anglican Church</a:t>
            </a:r>
          </a:p>
          <a:p>
            <a:r>
              <a:rPr lang="en-US" dirty="0" smtClean="0"/>
              <a:t>But still the most important issue was “who controlled the Church”</a:t>
            </a:r>
          </a:p>
          <a:p>
            <a:r>
              <a:rPr lang="en-US" dirty="0" smtClean="0"/>
              <a:t>John Calvin’s ideas attracted Puritan leaders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12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b="1" dirty="0" smtClean="0"/>
              <a:t>James I</a:t>
            </a:r>
            <a:r>
              <a:rPr lang="en-US" dirty="0" smtClean="0"/>
              <a:t> became king he refused to tolerate any changes in the structure of the Anglican Church</a:t>
            </a:r>
          </a:p>
          <a:p>
            <a:r>
              <a:rPr lang="en-US" dirty="0" smtClean="0"/>
              <a:t>Now that the king was also the head of the Church, he could also elect the ministers</a:t>
            </a:r>
          </a:p>
          <a:p>
            <a:r>
              <a:rPr lang="en-US" dirty="0" smtClean="0"/>
              <a:t>He refused to reform the Church and made many Puritans leave England</a:t>
            </a:r>
          </a:p>
          <a:p>
            <a:r>
              <a:rPr lang="en-US" dirty="0" smtClean="0"/>
              <a:t>Eventually many Puritans came to America for religious freedom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57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By 1550: England was producing more wool than Europeans would buy and the price fell</a:t>
            </a:r>
          </a:p>
          <a:p>
            <a:r>
              <a:rPr lang="en-US" dirty="0" smtClean="0"/>
              <a:t>Merchants needed to find new markets to sell their surplus wool to</a:t>
            </a:r>
          </a:p>
          <a:p>
            <a:r>
              <a:rPr lang="en-US" dirty="0" smtClean="0"/>
              <a:t>They organized </a:t>
            </a:r>
            <a:r>
              <a:rPr lang="en-US" b="1" dirty="0" smtClean="0"/>
              <a:t>joint-stock companies</a:t>
            </a:r>
            <a:r>
              <a:rPr lang="en-US" dirty="0" smtClean="0"/>
              <a:t> who pooled the money of many investors</a:t>
            </a:r>
          </a:p>
          <a:p>
            <a:r>
              <a:rPr lang="en-US" dirty="0" smtClean="0"/>
              <a:t>This allowed the company to raise large amounts of money for big projects</a:t>
            </a:r>
          </a:p>
          <a:p>
            <a:r>
              <a:rPr lang="en-US" dirty="0" smtClean="0"/>
              <a:t>Now they can afford to trade and even colonize other parts of the world without government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4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England’s Return </a:t>
            </a:r>
            <a:r>
              <a:rPr lang="en-US" smtClean="0"/>
              <a:t>to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England’s interest in America increased its rivalry with Spain</a:t>
            </a:r>
          </a:p>
          <a:p>
            <a:r>
              <a:rPr lang="en-US" dirty="0" smtClean="0"/>
              <a:t>England (Protestant) </a:t>
            </a:r>
            <a:r>
              <a:rPr lang="en-US" dirty="0" err="1" smtClean="0"/>
              <a:t>vs</a:t>
            </a:r>
            <a:r>
              <a:rPr lang="en-US" dirty="0" smtClean="0"/>
              <a:t> Spain (Catholic)</a:t>
            </a:r>
          </a:p>
          <a:p>
            <a:r>
              <a:rPr lang="en-US" dirty="0" smtClean="0"/>
              <a:t>England made allies with the Dutch</a:t>
            </a:r>
          </a:p>
          <a:p>
            <a:r>
              <a:rPr lang="en-US" dirty="0" smtClean="0"/>
              <a:t>The Dutch were under Spanish control but were Protestants</a:t>
            </a:r>
          </a:p>
          <a:p>
            <a:r>
              <a:rPr lang="en-US" dirty="0" smtClean="0"/>
              <a:t>England sent </a:t>
            </a:r>
            <a:r>
              <a:rPr lang="en-US" b="1" dirty="0" smtClean="0"/>
              <a:t>privateers</a:t>
            </a:r>
            <a:r>
              <a:rPr lang="en-US" dirty="0" smtClean="0"/>
              <a:t> (privately owned ships) to aid the Dutch in revolting against the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5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Encounter the Aztec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introduction of smallpox, thousands of Native Americans died </a:t>
            </a:r>
          </a:p>
          <a:p>
            <a:r>
              <a:rPr lang="en-US" dirty="0" smtClean="0"/>
              <a:t>This left the Spanish with very little man labor</a:t>
            </a:r>
          </a:p>
          <a:p>
            <a:r>
              <a:rPr lang="en-US" dirty="0" smtClean="0"/>
              <a:t>Cortés was sent on a mission to find new people who would mine &amp; farm in Cuba</a:t>
            </a:r>
          </a:p>
          <a:p>
            <a:r>
              <a:rPr lang="en-US" dirty="0" smtClean="0"/>
              <a:t>February 18, 1519 – Cortés sails for Mexico with 11 ships, 550 men, and 16 horses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09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Gilbert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1578: an English soldier named </a:t>
            </a:r>
            <a:r>
              <a:rPr lang="en-US" b="1" dirty="0" smtClean="0"/>
              <a:t>Sir Humphrey Gilbert</a:t>
            </a:r>
            <a:r>
              <a:rPr lang="en-US" dirty="0" smtClean="0"/>
              <a:t> received a charter from QE I to created  colony in America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made 2 attempts to colonize but failed both times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Eventually he died at sea</a:t>
            </a:r>
            <a:endParaRPr lang="en-US" dirty="0"/>
          </a:p>
        </p:txBody>
      </p:sp>
      <p:pic>
        <p:nvPicPr>
          <p:cNvPr id="6" name="Picture Placeholder 5" descr="sir-humphrey-gilbert-06.jpg.g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2" r="8952"/>
          <a:stretch>
            <a:fillRect/>
          </a:stretch>
        </p:blipFill>
        <p:spPr>
          <a:xfrm rot="21414752">
            <a:off x="4702175" y="336550"/>
            <a:ext cx="4140200" cy="5795963"/>
          </a:xfrm>
        </p:spPr>
      </p:pic>
    </p:spTree>
    <p:extLst>
      <p:ext uri="{BB962C8B-B14F-4D97-AF65-F5344CB8AC3E}">
        <p14:creationId xmlns:p14="http://schemas.microsoft.com/office/powerpoint/2010/main" val="1924889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Raleigh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Walter Raleigh</a:t>
            </a:r>
            <a:r>
              <a:rPr lang="en-US" dirty="0" smtClean="0"/>
              <a:t> was the half-brother of Gilbert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also received a charter from the Queen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His ships passed along the Outer Banks of today’s North Carolina and landed on an island the Natives called </a:t>
            </a:r>
            <a:r>
              <a:rPr lang="en-US" b="1" dirty="0" smtClean="0"/>
              <a:t>Roanoke</a:t>
            </a:r>
            <a:endParaRPr lang="en-US" dirty="0"/>
          </a:p>
        </p:txBody>
      </p:sp>
      <p:pic>
        <p:nvPicPr>
          <p:cNvPr id="6" name="Picture Placeholder 5" descr="Sir_Walter_Ralegh_by_'H'_monogrammist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r="5182"/>
          <a:stretch>
            <a:fillRect/>
          </a:stretch>
        </p:blipFill>
        <p:spPr>
          <a:xfrm rot="21414752">
            <a:off x="4699000" y="336550"/>
            <a:ext cx="4141788" cy="5691188"/>
          </a:xfrm>
        </p:spPr>
      </p:pic>
    </p:spTree>
    <p:extLst>
      <p:ext uri="{BB962C8B-B14F-4D97-AF65-F5344CB8AC3E}">
        <p14:creationId xmlns:p14="http://schemas.microsoft.com/office/powerpoint/2010/main" val="8368473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Colony of Roanoke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1585: about 100 of Raleigh’s men went to settle on Roanoke many of which returned back to England</a:t>
            </a:r>
          </a:p>
          <a:p>
            <a:r>
              <a:rPr lang="en-US" dirty="0" smtClean="0"/>
              <a:t>1587: he tries again with 91 men, 17 women, and 9 children</a:t>
            </a:r>
          </a:p>
          <a:p>
            <a:r>
              <a:rPr lang="en-US" dirty="0" smtClean="0"/>
              <a:t>Governor </a:t>
            </a:r>
            <a:r>
              <a:rPr lang="en-US" b="1" dirty="0" smtClean="0"/>
              <a:t>John White</a:t>
            </a:r>
            <a:r>
              <a:rPr lang="en-US" dirty="0" smtClean="0"/>
              <a:t> returned to England for more supplies</a:t>
            </a:r>
          </a:p>
          <a:p>
            <a:r>
              <a:rPr lang="en-US" dirty="0" smtClean="0"/>
              <a:t>He didn’t come back to Roanoke until 1590 because of the war the English and Spanish were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111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Colon of Roanoke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b="1" dirty="0" smtClean="0"/>
              <a:t>John White</a:t>
            </a:r>
            <a:r>
              <a:rPr lang="en-US" dirty="0" smtClean="0"/>
              <a:t> comes back, the colony was gone</a:t>
            </a:r>
          </a:p>
          <a:p>
            <a:r>
              <a:rPr lang="en-US" dirty="0" smtClean="0"/>
              <a:t>No bodies, just empty houses and the letters “CRO” carved on a post</a:t>
            </a:r>
          </a:p>
          <a:p>
            <a:pPr lvl="1"/>
            <a:r>
              <a:rPr lang="en-US" dirty="0" smtClean="0"/>
              <a:t>This referred to the Native American group the </a:t>
            </a:r>
            <a:r>
              <a:rPr lang="en-US" dirty="0" err="1" smtClean="0"/>
              <a:t>Croatoan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one knows what happened and it still remains a mystery till this very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85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is Founded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1606: King </a:t>
            </a:r>
            <a:r>
              <a:rPr lang="en-US" b="1" dirty="0" smtClean="0"/>
              <a:t>James I</a:t>
            </a:r>
            <a:r>
              <a:rPr lang="en-US" dirty="0" smtClean="0"/>
              <a:t> granted a petition to investors to colonize territories in Virginia </a:t>
            </a:r>
          </a:p>
          <a:p>
            <a:r>
              <a:rPr lang="en-US" dirty="0" smtClean="0"/>
              <a:t>Their company was named the </a:t>
            </a:r>
            <a:r>
              <a:rPr lang="en-US" b="1" dirty="0" smtClean="0"/>
              <a:t>Virginia Company</a:t>
            </a:r>
            <a:r>
              <a:rPr lang="en-US" dirty="0" smtClean="0"/>
              <a:t> </a:t>
            </a:r>
          </a:p>
          <a:p>
            <a:r>
              <a:rPr lang="en-US" dirty="0" smtClean="0"/>
              <a:t>3 small ships called the </a:t>
            </a:r>
            <a:r>
              <a:rPr lang="en-US" i="1" dirty="0" smtClean="0"/>
              <a:t>Susan Constant</a:t>
            </a:r>
            <a:r>
              <a:rPr lang="en-US" dirty="0" smtClean="0"/>
              <a:t>, the </a:t>
            </a:r>
            <a:r>
              <a:rPr lang="en-US" i="1" dirty="0" smtClean="0"/>
              <a:t>Godspeed</a:t>
            </a:r>
            <a:r>
              <a:rPr lang="en-US" dirty="0" smtClean="0"/>
              <a:t>, and the </a:t>
            </a:r>
            <a:r>
              <a:rPr lang="en-US" i="1" dirty="0" smtClean="0"/>
              <a:t>Discovery</a:t>
            </a:r>
            <a:r>
              <a:rPr lang="en-US" dirty="0" smtClean="0"/>
              <a:t> to Virginia </a:t>
            </a:r>
          </a:p>
          <a:p>
            <a:r>
              <a:rPr lang="en-US" dirty="0" smtClean="0"/>
              <a:t>These 144 men founded a settlement which they named in honor of their king, </a:t>
            </a:r>
            <a:r>
              <a:rPr lang="en-US" b="1" dirty="0" smtClean="0"/>
              <a:t>Jamestown</a:t>
            </a:r>
            <a:r>
              <a:rPr lang="en-US" dirty="0" smtClean="0"/>
              <a:t> and the river where it resides </a:t>
            </a:r>
            <a:r>
              <a:rPr lang="en-US" b="1" dirty="0" smtClean="0"/>
              <a:t>James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540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 the colonists knew very little about living in the woods so could not make use of the fish and game around them</a:t>
            </a:r>
          </a:p>
          <a:p>
            <a:r>
              <a:rPr lang="en-US" dirty="0" smtClean="0"/>
              <a:t>None of them even knew how to raise livestock or cultivate crops</a:t>
            </a:r>
          </a:p>
          <a:p>
            <a:r>
              <a:rPr lang="en-US" dirty="0" smtClean="0"/>
              <a:t>Even worse: the </a:t>
            </a:r>
            <a:r>
              <a:rPr lang="en-US" dirty="0" err="1" smtClean="0"/>
              <a:t>upperclass</a:t>
            </a:r>
            <a:r>
              <a:rPr lang="en-US" dirty="0" smtClean="0"/>
              <a:t> “gentlemen” refused to do any of the manual labor</a:t>
            </a:r>
          </a:p>
          <a:p>
            <a:r>
              <a:rPr lang="en-US" dirty="0" smtClean="0"/>
              <a:t>Their council argued constantly and could not make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34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Troubles</a:t>
            </a:r>
            <a:endParaRPr lang="en-US" dirty="0"/>
          </a:p>
        </p:txBody>
      </p:sp>
      <p:pic>
        <p:nvPicPr>
          <p:cNvPr id="5" name="Picture Placeholder 4" descr="John-Smith-9486928-1-40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6" b="1695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65175" y="5443537"/>
            <a:ext cx="7612063" cy="116853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led to lawlessness, sickness, and food shortages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200 new settlers arrived and only 53 remained alive within the year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John Smith</a:t>
            </a:r>
            <a:r>
              <a:rPr lang="en-US" dirty="0" smtClean="0"/>
              <a:t> comes to the rescue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26635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a member of the council who also becomes a strong leader</a:t>
            </a:r>
          </a:p>
          <a:p>
            <a:r>
              <a:rPr lang="en-US" dirty="0" smtClean="0"/>
              <a:t>He explored the region around Jamestown and began trading with the local Natives called the </a:t>
            </a:r>
            <a:r>
              <a:rPr lang="en-US" b="1" dirty="0" smtClean="0"/>
              <a:t>Powhatan Confederacy</a:t>
            </a:r>
            <a:endParaRPr lang="en-US" dirty="0" smtClean="0"/>
          </a:p>
          <a:p>
            <a:r>
              <a:rPr lang="en-US" dirty="0" smtClean="0"/>
              <a:t>Their trade helped the colony get through its first 2 winters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623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Troubles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attract settlers the Virginia Company offered land to anyone who worked for the colony for 7 years</a:t>
            </a:r>
          </a:p>
          <a:p>
            <a:r>
              <a:rPr lang="en-US" dirty="0" smtClean="0"/>
              <a:t>Many people arrived in the late summer</a:t>
            </a:r>
          </a:p>
          <a:p>
            <a:r>
              <a:rPr lang="en-US" dirty="0" smtClean="0"/>
              <a:t>This created a crisis as there was not enough food to feed everyone which led colonists to steal from the Natives</a:t>
            </a:r>
          </a:p>
          <a:p>
            <a:r>
              <a:rPr lang="en-US" dirty="0" smtClean="0"/>
              <a:t>The Natives, in return, would attack the settlers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736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Starving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Winter of 1609 &amp; 1610 became known as “starving times” </a:t>
            </a:r>
          </a:p>
          <a:p>
            <a:r>
              <a:rPr lang="en-US" dirty="0" smtClean="0"/>
              <a:t>Colonists succumbed to human lows as they ate “dogs, rats, snakes, toadstools”</a:t>
            </a:r>
          </a:p>
          <a:p>
            <a:r>
              <a:rPr lang="en-US" dirty="0" smtClean="0"/>
              <a:t>Some even became cannibals while others dug up corpses from graves and ate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2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Invasion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Cortés lands in the Yucatan Peninsula and meets a shipwrecked sailor who also speaks the local Native American language</a:t>
            </a:r>
          </a:p>
          <a:p>
            <a:r>
              <a:rPr lang="en-US" dirty="0" smtClean="0"/>
              <a:t>Even so, Cortés still has to battle thousands of warriors who charged against him and his men</a:t>
            </a:r>
          </a:p>
          <a:p>
            <a:r>
              <a:rPr lang="en-US" dirty="0" smtClean="0"/>
              <a:t>It wasn’t long before the Spanish defeated the Native Americans</a:t>
            </a:r>
          </a:p>
          <a:p>
            <a:r>
              <a:rPr lang="en-US" dirty="0" smtClean="0"/>
              <a:t>As a peace offering, the Natives offered Cortés 20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56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2084388"/>
            <a:ext cx="3250360" cy="4627299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 remaining 60 settlers left Jamestown to go downriver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They encountered other English ships with the colony’s new governor </a:t>
            </a:r>
            <a:r>
              <a:rPr lang="en-US" sz="2000" b="1" dirty="0" smtClean="0"/>
              <a:t>Lord De La </a:t>
            </a:r>
            <a:r>
              <a:rPr lang="en-US" sz="2000" b="1" dirty="0" err="1" smtClean="0"/>
              <a:t>Warr</a:t>
            </a:r>
            <a:r>
              <a:rPr lang="en-US" sz="2000" dirty="0" smtClean="0"/>
              <a:t> who convinced them to stay</a:t>
            </a:r>
          </a:p>
          <a:p>
            <a:pPr marL="285750" indent="-285750" algn="l">
              <a:buFont typeface="Arial"/>
              <a:buChar char="•"/>
            </a:pPr>
            <a:r>
              <a:rPr lang="en-US" sz="2000" dirty="0" smtClean="0"/>
              <a:t>His deputy, </a:t>
            </a:r>
            <a:r>
              <a:rPr lang="en-US" sz="2000" b="1" dirty="0" smtClean="0"/>
              <a:t>Thomas Dale</a:t>
            </a:r>
            <a:r>
              <a:rPr lang="en-US" sz="2000" dirty="0" smtClean="0"/>
              <a:t>, drafted a harsh code of laws which organized settlers into work gangs but eventually survived</a:t>
            </a:r>
            <a:endParaRPr lang="en-US" sz="2000" dirty="0"/>
          </a:p>
        </p:txBody>
      </p:sp>
      <p:pic>
        <p:nvPicPr>
          <p:cNvPr id="6" name="Picture Placeholder 5" descr="StarvingTimeDead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0" r="25040"/>
          <a:stretch>
            <a:fillRect/>
          </a:stretch>
        </p:blipFill>
        <p:spPr>
          <a:xfrm rot="21414752">
            <a:off x="4699000" y="336550"/>
            <a:ext cx="4141788" cy="5688013"/>
          </a:xfrm>
        </p:spPr>
      </p:pic>
    </p:spTree>
    <p:extLst>
      <p:ext uri="{BB962C8B-B14F-4D97-AF65-F5344CB8AC3E}">
        <p14:creationId xmlns:p14="http://schemas.microsoft.com/office/powerpoint/2010/main" val="5441992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Jamestown still needed a new product to sell in order to become more prosperous</a:t>
            </a:r>
          </a:p>
          <a:p>
            <a:r>
              <a:rPr lang="en-US" dirty="0" smtClean="0"/>
              <a:t>They eventually discovered tobacco since it became very popular in Europe </a:t>
            </a:r>
          </a:p>
          <a:p>
            <a:r>
              <a:rPr lang="en-US" b="1" dirty="0" smtClean="0"/>
              <a:t>John Rolfe</a:t>
            </a:r>
            <a:r>
              <a:rPr lang="en-US" dirty="0" smtClean="0"/>
              <a:t> began experiments using different seeds to make sure it wasn’t too bitter </a:t>
            </a:r>
          </a:p>
          <a:p>
            <a:r>
              <a:rPr lang="en-US" dirty="0" smtClean="0"/>
              <a:t>This proved to be a success and the settlers began planting large quantities of tobacco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27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reforms were introduced to attract settlers</a:t>
            </a:r>
          </a:p>
          <a:p>
            <a:pPr lvl="1"/>
            <a:r>
              <a:rPr lang="en-US" dirty="0" smtClean="0"/>
              <a:t>Giving the colony the right to elect its own assembly to propose laws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First Assembly</a:t>
            </a:r>
            <a:r>
              <a:rPr lang="en-US" dirty="0" smtClean="0"/>
              <a:t> met in a church on July 30, 1619</a:t>
            </a:r>
          </a:p>
          <a:p>
            <a:r>
              <a:rPr lang="en-US" dirty="0" smtClean="0"/>
              <a:t>It included a governor, 6 councilors, and 20 representatives</a:t>
            </a:r>
          </a:p>
          <a:p>
            <a:r>
              <a:rPr lang="en-US" dirty="0" smtClean="0"/>
              <a:t>The representatives were called </a:t>
            </a:r>
            <a:r>
              <a:rPr lang="en-US" b="1" dirty="0" smtClean="0"/>
              <a:t>burgesses</a:t>
            </a:r>
            <a:r>
              <a:rPr lang="en-US" dirty="0" smtClean="0"/>
              <a:t> and the assembly was called the </a:t>
            </a:r>
            <a:r>
              <a:rPr lang="en-US" b="1" dirty="0" smtClean="0"/>
              <a:t>House of Burgesses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961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Headrights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Headrights</a:t>
            </a:r>
            <a:r>
              <a:rPr lang="en-US" dirty="0" smtClean="0"/>
              <a:t> was also another system which attracted new settlers</a:t>
            </a:r>
          </a:p>
          <a:p>
            <a:r>
              <a:rPr lang="en-US" dirty="0" smtClean="0"/>
              <a:t>In this system, new settlers who bought a share in the company or paid for their passage were granted 50 acres of land</a:t>
            </a:r>
          </a:p>
          <a:p>
            <a:r>
              <a:rPr lang="en-US" dirty="0" smtClean="0"/>
              <a:t>They were given 50 more for each family member over 15 years of age and for each servant they transported to 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017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Lord Baltimore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4577490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George Calvert who was </a:t>
            </a:r>
            <a:r>
              <a:rPr lang="en-US" b="1" dirty="0" smtClean="0"/>
              <a:t>Lord Baltimore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was a member of the English Parliament until he converted to Catholicism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ruined his career but he remained a good friend of King James I and his son Charles I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decided to found a colony where Catholics were accepted and could practice their religion</a:t>
            </a:r>
            <a:endParaRPr lang="en-US" dirty="0"/>
          </a:p>
        </p:txBody>
      </p:sp>
      <p:pic>
        <p:nvPicPr>
          <p:cNvPr id="6" name="Picture Placeholder 5" descr="Portrait-Of-Charles-Calvert,-3rd-Lord-Baltimore-$281647-1715$29-Governor-Of-Maryland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r="10630"/>
          <a:stretch/>
        </p:blipFill>
        <p:spPr>
          <a:xfrm rot="21414752">
            <a:off x="4699000" y="336550"/>
            <a:ext cx="4141788" cy="5686425"/>
          </a:xfrm>
        </p:spPr>
      </p:pic>
    </p:spTree>
    <p:extLst>
      <p:ext uri="{BB962C8B-B14F-4D97-AF65-F5344CB8AC3E}">
        <p14:creationId xmlns:p14="http://schemas.microsoft.com/office/powerpoint/2010/main" val="8588974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 is Founded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1632: King Charles I granted him a large area of land northeast of VA</a:t>
            </a:r>
          </a:p>
          <a:p>
            <a:r>
              <a:rPr lang="en-US" dirty="0" smtClean="0"/>
              <a:t>Baltimore named the new colony </a:t>
            </a:r>
            <a:r>
              <a:rPr lang="en-US" b="1" dirty="0" smtClean="0"/>
              <a:t>Maryland</a:t>
            </a:r>
            <a:endParaRPr lang="en-US" dirty="0" smtClean="0"/>
          </a:p>
          <a:p>
            <a:r>
              <a:rPr lang="en-US" dirty="0" smtClean="0"/>
              <a:t>It became England’s first </a:t>
            </a:r>
            <a:r>
              <a:rPr lang="en-US" b="1" dirty="0" smtClean="0"/>
              <a:t>proprietary colony</a:t>
            </a:r>
            <a:r>
              <a:rPr lang="en-US" dirty="0" smtClean="0"/>
              <a:t> since he owned the colony</a:t>
            </a:r>
          </a:p>
          <a:p>
            <a:r>
              <a:rPr lang="en-US" dirty="0" smtClean="0"/>
              <a:t>He could govern any way he wished, appoint officials, coin money, impose taxes, establish courts, grant lands, and create towns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111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England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–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478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Pilgrims at Plymouth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Puritans</a:t>
            </a:r>
            <a:r>
              <a:rPr lang="en-US" dirty="0" smtClean="0"/>
              <a:t> in England were already in disagreement with the English Church</a:t>
            </a:r>
          </a:p>
          <a:p>
            <a:r>
              <a:rPr lang="en-US" dirty="0" smtClean="0"/>
              <a:t>A group of Puritans called </a:t>
            </a:r>
            <a:r>
              <a:rPr lang="en-US" b="1" dirty="0" smtClean="0"/>
              <a:t>Separatists</a:t>
            </a:r>
            <a:r>
              <a:rPr lang="en-US" dirty="0" smtClean="0"/>
              <a:t> broke away from the Anglican Church to form their own congregations</a:t>
            </a:r>
          </a:p>
          <a:p>
            <a:r>
              <a:rPr lang="en-US" dirty="0" smtClean="0"/>
              <a:t>King James I saw this as a challenge so he had them imprisoned </a:t>
            </a:r>
          </a:p>
          <a:p>
            <a:r>
              <a:rPr lang="en-US" dirty="0" smtClean="0"/>
              <a:t>One group fled to Holland and began to call themselves </a:t>
            </a:r>
            <a:r>
              <a:rPr lang="en-US" b="1" dirty="0" smtClean="0"/>
              <a:t>Pilgrims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1260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Puritans, Separatists, Pilgrims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Puritans were Christians who wanted to Purify the Anglican Church of Catholic ideas/doctrine/rituals</a:t>
            </a:r>
          </a:p>
          <a:p>
            <a:r>
              <a:rPr lang="en-US" dirty="0" smtClean="0"/>
              <a:t>Separatists were Puritans who wanted to break away from the Anglican Church to form their own</a:t>
            </a:r>
          </a:p>
          <a:p>
            <a:r>
              <a:rPr lang="en-US" dirty="0" smtClean="0"/>
              <a:t>Pilgrims were Separatists who fled to Holland to run away from persecution</a:t>
            </a:r>
          </a:p>
          <a:p>
            <a:r>
              <a:rPr lang="en-US" dirty="0" smtClean="0"/>
              <a:t>Eventually the Pilgrims move away from Holland to America in order to preserve their English culture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035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28525"/>
            <a:ext cx="3250360" cy="55605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Mayflower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784578"/>
            <a:ext cx="3250360" cy="5678067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These Pilgrims sailed back to England to gather with other Separatists and boarded the </a:t>
            </a:r>
            <a:r>
              <a:rPr lang="en-US" b="1" i="1" dirty="0" smtClean="0"/>
              <a:t>Mayflower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September 1620: 120 passengers set sail for America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It took about 65 days with most of the food running out and many people getting sick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Even worse: a storm blew them off course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November they finally sighted </a:t>
            </a:r>
            <a:r>
              <a:rPr lang="en-US" b="1" dirty="0" smtClean="0"/>
              <a:t>Cape Cod</a:t>
            </a:r>
            <a:r>
              <a:rPr lang="en-US" dirty="0" smtClean="0"/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Fortunately they had a copy of John Smith’s “Map of New England”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Because of this they landed in Plymouth, MA</a:t>
            </a:r>
            <a:endParaRPr lang="en-US" dirty="0"/>
          </a:p>
        </p:txBody>
      </p:sp>
      <p:pic>
        <p:nvPicPr>
          <p:cNvPr id="6" name="Picture Placeholder 5" descr="Group of Pilgrim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r="18863"/>
          <a:stretch>
            <a:fillRect/>
          </a:stretch>
        </p:blipFill>
        <p:spPr>
          <a:xfrm rot="21414752">
            <a:off x="4675188" y="336550"/>
            <a:ext cx="4140200" cy="4783138"/>
          </a:xfrm>
        </p:spPr>
      </p:pic>
    </p:spTree>
    <p:extLst>
      <p:ext uri="{BB962C8B-B14F-4D97-AF65-F5344CB8AC3E}">
        <p14:creationId xmlns:p14="http://schemas.microsoft.com/office/powerpoint/2010/main" val="175542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202202">
            <a:off x="-44399" y="962866"/>
            <a:ext cx="5036989" cy="813849"/>
          </a:xfrm>
        </p:spPr>
        <p:txBody>
          <a:bodyPr/>
          <a:lstStyle/>
          <a:p>
            <a:r>
              <a:rPr lang="en-US" dirty="0" smtClean="0"/>
              <a:t>The Invasion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26804" y="3688844"/>
            <a:ext cx="7469396" cy="255955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Further up the coast, they encountered a people they did not understand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Of the 20 women was one named </a:t>
            </a:r>
            <a:r>
              <a:rPr lang="en-US" sz="2000" b="1" dirty="0" err="1" smtClean="0"/>
              <a:t>Malinche</a:t>
            </a:r>
            <a:r>
              <a:rPr lang="en-US" sz="2000" dirty="0" smtClean="0"/>
              <a:t> who helped translate the language to Cortés’ translator, who then translated it in Spanish to Cortés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Eventually Cortés had </a:t>
            </a:r>
            <a:r>
              <a:rPr lang="en-US" sz="2000" b="1" dirty="0" err="1" smtClean="0"/>
              <a:t>Malinche</a:t>
            </a:r>
            <a:r>
              <a:rPr lang="en-US" sz="2000" dirty="0" smtClean="0"/>
              <a:t> baptized and gave her the name </a:t>
            </a:r>
            <a:r>
              <a:rPr lang="en-US" sz="2000" b="1" dirty="0" smtClean="0"/>
              <a:t>Marina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She became one of his closest advisors </a:t>
            </a:r>
            <a:endParaRPr lang="en-US" sz="2000" dirty="0"/>
          </a:p>
        </p:txBody>
      </p:sp>
      <p:pic>
        <p:nvPicPr>
          <p:cNvPr id="5" name="Picture Placeholder 4" descr="lamalinche-cuadro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" b="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29236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Plymouth Colony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William Bradford</a:t>
            </a:r>
            <a:r>
              <a:rPr lang="en-US" dirty="0" smtClean="0"/>
              <a:t> who was one of the colony’s leaders said that the Pilgrims went to work as soon as they landed</a:t>
            </a:r>
          </a:p>
          <a:p>
            <a:r>
              <a:rPr lang="en-US" dirty="0" smtClean="0"/>
              <a:t>“</a:t>
            </a:r>
            <a:r>
              <a:rPr lang="en-US" i="1" dirty="0"/>
              <a:t>I</a:t>
            </a:r>
            <a:r>
              <a:rPr lang="en-US" i="1" dirty="0" smtClean="0"/>
              <a:t>dle hands are the hands of the Devil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They began constructing homes and a common house too</a:t>
            </a:r>
          </a:p>
          <a:p>
            <a:r>
              <a:rPr lang="en-US" dirty="0" smtClean="0"/>
              <a:t>Eventually a plague wiped out all but 50 settlers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129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28600"/>
            <a:ext cx="3250360" cy="966973"/>
          </a:xfrm>
        </p:spPr>
        <p:txBody>
          <a:bodyPr/>
          <a:lstStyle/>
          <a:p>
            <a:r>
              <a:rPr lang="en-US" dirty="0" smtClean="0"/>
              <a:t>Plymouth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1195573"/>
            <a:ext cx="3250360" cy="5242168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A Native American named </a:t>
            </a:r>
            <a:r>
              <a:rPr lang="en-US" b="1" dirty="0" smtClean="0"/>
              <a:t>Squanto</a:t>
            </a:r>
            <a:r>
              <a:rPr lang="en-US" dirty="0" smtClean="0"/>
              <a:t> helped the </a:t>
            </a:r>
            <a:r>
              <a:rPr lang="en-US" b="1" dirty="0" smtClean="0"/>
              <a:t>Pilgrims</a:t>
            </a:r>
            <a:r>
              <a:rPr lang="en-US" dirty="0" smtClean="0"/>
              <a:t> understand the environment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“directed them how to set their corn, where to take fish and how to procure other commodities”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also helped the Pilgrims negotiate a peace treaty with the nearby </a:t>
            </a:r>
            <a:r>
              <a:rPr lang="en-US" b="1" dirty="0" smtClean="0"/>
              <a:t>Wampanoag</a:t>
            </a:r>
            <a:r>
              <a:rPr lang="en-US" dirty="0" smtClean="0"/>
              <a:t> Native Americans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Then they had a 3 day festival to celebrate the harvest and give thanks to God (</a:t>
            </a:r>
            <a:r>
              <a:rPr lang="en-US" b="1" dirty="0" smtClean="0"/>
              <a:t>Thanksgiving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Placeholder 6" descr="squantoportrai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6025" r="4800" b="28039"/>
          <a:stretch/>
        </p:blipFill>
        <p:spPr/>
      </p:pic>
      <p:pic>
        <p:nvPicPr>
          <p:cNvPr id="6" name="Picture Placeholder 5" descr="The_First_Thanksgiving_cph.3g04961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r="4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98732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Founding Massachusetts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John Winthrop</a:t>
            </a:r>
            <a:r>
              <a:rPr lang="en-US" dirty="0" smtClean="0"/>
              <a:t> was a very wealthy attorney who was also a stockholder in the </a:t>
            </a:r>
            <a:r>
              <a:rPr lang="en-US" b="1" dirty="0" smtClean="0"/>
              <a:t>Massachusetts Bay Company</a:t>
            </a:r>
            <a:endParaRPr lang="en-US" dirty="0" smtClean="0"/>
          </a:p>
          <a:p>
            <a:r>
              <a:rPr lang="en-US" dirty="0" smtClean="0"/>
              <a:t>They receive a charter to create a colony in NE</a:t>
            </a:r>
          </a:p>
          <a:p>
            <a:r>
              <a:rPr lang="en-US" dirty="0" smtClean="0"/>
              <a:t>Winthrop (a Puritan) wanted to find a safe haven for his fellow Puritans from England</a:t>
            </a:r>
          </a:p>
          <a:p>
            <a:r>
              <a:rPr lang="en-US" dirty="0" smtClean="0"/>
              <a:t>So he turns his journey into a business and attracts more Puritan settlers to the NE colony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466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474" y="3052106"/>
            <a:ext cx="3898457" cy="658623"/>
          </a:xfrm>
        </p:spPr>
        <p:txBody>
          <a:bodyPr/>
          <a:lstStyle/>
          <a:p>
            <a:r>
              <a:rPr lang="en-US" dirty="0" smtClean="0"/>
              <a:t>City on a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96888" y="3926543"/>
            <a:ext cx="7199312" cy="232185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Massachusetts rapidly expanded with several towns already founded, such as </a:t>
            </a:r>
            <a:r>
              <a:rPr lang="en-US" sz="2000" b="1" dirty="0" smtClean="0"/>
              <a:t>Boston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More and more people began to leave England as conditions became worse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This was called the </a:t>
            </a:r>
            <a:r>
              <a:rPr lang="en-US" sz="2000" b="1" dirty="0" smtClean="0"/>
              <a:t>Great Migration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1643: nearly 20,000 settlers had arrived in NE</a:t>
            </a:r>
            <a:endParaRPr lang="en-US" sz="2000" dirty="0"/>
          </a:p>
        </p:txBody>
      </p:sp>
      <p:pic>
        <p:nvPicPr>
          <p:cNvPr id="5" name="Picture Placeholder 4" descr="winthrop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r="2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5668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988732"/>
          </a:xfrm>
        </p:spPr>
        <p:txBody>
          <a:bodyPr/>
          <a:lstStyle/>
          <a:p>
            <a:r>
              <a:rPr lang="en-US" dirty="0" smtClean="0"/>
              <a:t>Church &amp;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1369732"/>
            <a:ext cx="3250360" cy="5354407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People who owned stock in the company were called “freemen”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All of them together were called the </a:t>
            </a:r>
            <a:r>
              <a:rPr lang="en-US" b="1" dirty="0" smtClean="0"/>
              <a:t>General Court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made laws and elected the governor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John Winthrop</a:t>
            </a:r>
            <a:r>
              <a:rPr lang="en-US" dirty="0" smtClean="0"/>
              <a:t> was chosen to be the first governor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abused his power by telling the people only </a:t>
            </a:r>
            <a:r>
              <a:rPr lang="en-US" b="1" i="1" dirty="0" smtClean="0"/>
              <a:t>he</a:t>
            </a:r>
            <a:r>
              <a:rPr lang="en-US" dirty="0" smtClean="0"/>
              <a:t> could make laws but since he always hid the charter in a chest, no one really knew the truth</a:t>
            </a:r>
            <a:endParaRPr lang="en-US" dirty="0"/>
          </a:p>
        </p:txBody>
      </p:sp>
      <p:pic>
        <p:nvPicPr>
          <p:cNvPr id="6" name="Picture Placeholder 5" descr="GovernorWinthropAtSale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8" b="7528"/>
          <a:stretch>
            <a:fillRect/>
          </a:stretch>
        </p:blipFill>
        <p:spPr>
          <a:xfrm rot="21414752">
            <a:off x="4623469" y="1479163"/>
            <a:ext cx="4141140" cy="2881378"/>
          </a:xfrm>
        </p:spPr>
      </p:pic>
    </p:spTree>
    <p:extLst>
      <p:ext uri="{BB962C8B-B14F-4D97-AF65-F5344CB8AC3E}">
        <p14:creationId xmlns:p14="http://schemas.microsoft.com/office/powerpoint/2010/main" val="10050508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&amp;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 the people of the colony grew tired of how very little voice they had</a:t>
            </a:r>
          </a:p>
          <a:p>
            <a:r>
              <a:rPr lang="en-US" dirty="0" smtClean="0"/>
              <a:t>They demanded to see the charter and when they did they reorganized the government</a:t>
            </a:r>
          </a:p>
          <a:p>
            <a:r>
              <a:rPr lang="en-US" dirty="0" smtClean="0"/>
              <a:t>Elections would be held each year now</a:t>
            </a:r>
          </a:p>
          <a:p>
            <a:r>
              <a:rPr lang="en-US" dirty="0" smtClean="0"/>
              <a:t>Laws were passed requiring everyone to attend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026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Gambling, blasphemy, adultery, and drunkenness were all illegal and punished severely</a:t>
            </a:r>
          </a:p>
          <a:p>
            <a:r>
              <a:rPr lang="en-US" dirty="0" smtClean="0"/>
              <a:t>They tried to prevent religious ideas that differed from Puritan beliefs</a:t>
            </a:r>
          </a:p>
          <a:p>
            <a:r>
              <a:rPr lang="en-US" dirty="0" smtClean="0"/>
              <a:t>If anyone challenged these ideas they could be charged with heresy and banished</a:t>
            </a:r>
          </a:p>
          <a:p>
            <a:r>
              <a:rPr lang="en-US" b="1" dirty="0" smtClean="0"/>
              <a:t>Heretics</a:t>
            </a:r>
            <a:r>
              <a:rPr lang="en-US" dirty="0" smtClean="0"/>
              <a:t> were considered a threat to the community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8691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Island &amp; Dissent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the intolerance of the Puritans by the Anglican Church led to the creation of Massachusetts</a:t>
            </a:r>
          </a:p>
          <a:p>
            <a:r>
              <a:rPr lang="en-US" dirty="0" smtClean="0"/>
              <a:t>The Puritan intolerance of dissenters lead to the creation of other colonies in 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926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 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He was a teacher who was offered to teach in Boston but he refused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refused to teach anyone who aligned themselves with the Anglican Church, he was a strict Separatist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then becomes a teacher in Salem where he is more accepted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His constant condemnation of the Puritans made people angry</a:t>
            </a:r>
            <a:endParaRPr lang="en-US" dirty="0"/>
          </a:p>
        </p:txBody>
      </p:sp>
      <p:pic>
        <p:nvPicPr>
          <p:cNvPr id="6" name="Picture Placeholder 5" descr="160737-004-B0C2B8DD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t="1257" b="2021"/>
          <a:stretch/>
        </p:blipFill>
        <p:spPr>
          <a:xfrm rot="21414752">
            <a:off x="4535855" y="1145781"/>
            <a:ext cx="4325635" cy="4863154"/>
          </a:xfrm>
        </p:spPr>
      </p:pic>
    </p:spTree>
    <p:extLst>
      <p:ext uri="{BB962C8B-B14F-4D97-AF65-F5344CB8AC3E}">
        <p14:creationId xmlns:p14="http://schemas.microsoft.com/office/powerpoint/2010/main" val="36795770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Rogers 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Williams then moves away from Salem to Plymouth</a:t>
            </a:r>
          </a:p>
          <a:p>
            <a:r>
              <a:rPr lang="en-US" dirty="0" smtClean="0"/>
              <a:t>Even here he declared that the land belonged to the Native Americans and that the king did not have the right to give it away</a:t>
            </a:r>
          </a:p>
          <a:p>
            <a:r>
              <a:rPr lang="en-US" dirty="0" smtClean="0"/>
              <a:t>Winthrop feared that Williams would ruin any chance the Puritans had of practicing their religion far away from English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8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Invasion Begins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Cortés gathers some information on the Aztec</a:t>
            </a:r>
          </a:p>
          <a:p>
            <a:r>
              <a:rPr lang="en-US" dirty="0" smtClean="0"/>
              <a:t>He finds out that they are at war with the </a:t>
            </a:r>
            <a:r>
              <a:rPr lang="en-US" b="1" dirty="0" err="1" smtClean="0"/>
              <a:t>Tlaxcalan</a:t>
            </a:r>
            <a:r>
              <a:rPr lang="en-US" dirty="0" smtClean="0"/>
              <a:t> people</a:t>
            </a:r>
          </a:p>
          <a:p>
            <a:r>
              <a:rPr lang="en-US" dirty="0" smtClean="0"/>
              <a:t>He figures if he can join forces with the </a:t>
            </a:r>
            <a:r>
              <a:rPr lang="en-US" dirty="0" err="1" smtClean="0"/>
              <a:t>Txlacalan</a:t>
            </a:r>
            <a:r>
              <a:rPr lang="en-US" dirty="0" smtClean="0"/>
              <a:t> then he can defeat the Aztec</a:t>
            </a:r>
          </a:p>
          <a:p>
            <a:r>
              <a:rPr lang="en-US" dirty="0" smtClean="0"/>
              <a:t>So they continue marching, aweing people in the process because no one had seen horses before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469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626480"/>
          </a:xfrm>
        </p:spPr>
        <p:txBody>
          <a:bodyPr/>
          <a:lstStyle/>
          <a:p>
            <a:r>
              <a:rPr lang="en-US" dirty="0" smtClean="0"/>
              <a:t>Rhode Island</a:t>
            </a:r>
            <a:endParaRPr lang="en-US" dirty="0"/>
          </a:p>
        </p:txBody>
      </p:sp>
      <p:pic>
        <p:nvPicPr>
          <p:cNvPr id="5" name="Picture Placeholder 4" descr="roger0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 b="771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65175" y="4806515"/>
            <a:ext cx="7612063" cy="1880268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Williams was ordered to leave Massachusetts because of his radical ideas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purchases some land from the Narragansett people and founded the town of </a:t>
            </a:r>
            <a:r>
              <a:rPr lang="en-US" b="1" dirty="0" smtClean="0"/>
              <a:t>Providence</a:t>
            </a:r>
            <a:r>
              <a:rPr lang="en-US" dirty="0" smtClean="0"/>
              <a:t> in </a:t>
            </a:r>
            <a:r>
              <a:rPr lang="en-US" b="1" dirty="0" smtClean="0"/>
              <a:t>Rhode Island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Here the government had no authority in religious matters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Other beliefs were tolerated instead of suppressed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968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182185"/>
            <a:ext cx="4133866" cy="733336"/>
          </a:xfrm>
        </p:spPr>
        <p:txBody>
          <a:bodyPr/>
          <a:lstStyle/>
          <a:p>
            <a:r>
              <a:rPr lang="en-US" dirty="0" smtClean="0"/>
              <a:t>Anne Hutchinson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96888" y="3926543"/>
            <a:ext cx="7199312" cy="232185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She was an intelligent, charismatic, and widely admired woman who arrived in Boston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began to hold prayer meetings in her home where groups discussed sermons and compared ministers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Eventually she began to claim to know which ministers had salvation from God and which did not</a:t>
            </a:r>
            <a:endParaRPr lang="en-US" sz="2000" dirty="0"/>
          </a:p>
        </p:txBody>
      </p:sp>
      <p:pic>
        <p:nvPicPr>
          <p:cNvPr id="5" name="Picture Placeholder 4" descr="panne-hutchinson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0" b="8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11263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 Hutchinson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4552586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She was attacking the authority of ministers which then the General Court called her before them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She was questioned by the court but she did not confess nor repent only claiming that God spoke to her “by an immediate revelation”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contradicted Puritan belief that God only spoke through the Bible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They banished her for heresy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Her and her followers settled on an island later known as Portsmouth</a:t>
            </a:r>
            <a:endParaRPr lang="en-US" dirty="0"/>
          </a:p>
        </p:txBody>
      </p:sp>
      <p:pic>
        <p:nvPicPr>
          <p:cNvPr id="6" name="Picture Placeholder 5" descr="anne-hutchinson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" b="2514"/>
          <a:stretch>
            <a:fillRect/>
          </a:stretch>
        </p:blipFill>
        <p:spPr>
          <a:xfrm rot="21414752">
            <a:off x="4622800" y="1782763"/>
            <a:ext cx="4141788" cy="2881312"/>
          </a:xfrm>
        </p:spPr>
      </p:pic>
    </p:spTree>
    <p:extLst>
      <p:ext uri="{BB962C8B-B14F-4D97-AF65-F5344CB8AC3E}">
        <p14:creationId xmlns:p14="http://schemas.microsoft.com/office/powerpoint/2010/main" val="10865846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 of Rhode Island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dissenting Puritans were banished from Massachusetts</a:t>
            </a:r>
          </a:p>
          <a:p>
            <a:r>
              <a:rPr lang="en-US" dirty="0" smtClean="0"/>
              <a:t>They headed south and founded the towns of </a:t>
            </a:r>
            <a:r>
              <a:rPr lang="en-US" b="1" dirty="0" smtClean="0"/>
              <a:t>Newport</a:t>
            </a:r>
            <a:r>
              <a:rPr lang="en-US" dirty="0" smtClean="0"/>
              <a:t> and </a:t>
            </a:r>
            <a:r>
              <a:rPr lang="en-US" b="1" dirty="0" smtClean="0"/>
              <a:t>Warwick</a:t>
            </a:r>
            <a:endParaRPr lang="en-US" dirty="0" smtClean="0"/>
          </a:p>
          <a:p>
            <a:r>
              <a:rPr lang="en-US" dirty="0" smtClean="0"/>
              <a:t>They eventually joined together to become the colony of Rhode Island and Providence Plantations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4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Towns of Connecticut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Thomas Hooker</a:t>
            </a:r>
            <a:r>
              <a:rPr lang="en-US" dirty="0" smtClean="0"/>
              <a:t> was a reverend who ask the General Court of Massachusetts to move his entire congregation to the Connecticut River Valley</a:t>
            </a:r>
          </a:p>
          <a:p>
            <a:r>
              <a:rPr lang="en-US" dirty="0" smtClean="0"/>
              <a:t>He claimed that they did not have enough land near their town to raise cattle</a:t>
            </a:r>
          </a:p>
          <a:p>
            <a:r>
              <a:rPr lang="en-US" dirty="0" smtClean="0"/>
              <a:t>However another reason for moving was religious freedom and his dislike of the Massachusetts political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13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Towns of Connecticut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Eventually more and more people began migrate and found other towns such as </a:t>
            </a:r>
            <a:r>
              <a:rPr lang="en-US" b="1" dirty="0" smtClean="0"/>
              <a:t>Hartford</a:t>
            </a:r>
            <a:r>
              <a:rPr lang="en-US" dirty="0" smtClean="0"/>
              <a:t>, </a:t>
            </a:r>
            <a:r>
              <a:rPr lang="en-US" b="1" dirty="0" smtClean="0"/>
              <a:t>Windsor</a:t>
            </a:r>
            <a:r>
              <a:rPr lang="en-US" dirty="0" smtClean="0"/>
              <a:t>, and </a:t>
            </a:r>
            <a:r>
              <a:rPr lang="en-US" b="1" dirty="0" smtClean="0"/>
              <a:t>Wethersfield</a:t>
            </a:r>
            <a:endParaRPr lang="en-US" dirty="0" smtClean="0"/>
          </a:p>
          <a:p>
            <a:r>
              <a:rPr lang="en-US" dirty="0" smtClean="0"/>
              <a:t>These towns joined together and created their own General Court with their own constitution known as the </a:t>
            </a:r>
            <a:r>
              <a:rPr lang="en-US" b="1" dirty="0" smtClean="0"/>
              <a:t>Fundamental Orders of Connecticut</a:t>
            </a:r>
          </a:p>
          <a:p>
            <a:r>
              <a:rPr lang="en-US" dirty="0" smtClean="0"/>
              <a:t>They allowed all adult men, not just church members, to elect the governor and the General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252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Hampshire &amp; Maine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Not everyone who left Mass headed for Rhode Island or Connecticut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Much of the territory had been granted to 2 men named </a:t>
            </a:r>
            <a:r>
              <a:rPr lang="en-US" b="1" dirty="0" smtClean="0"/>
              <a:t>Sir Fernando Gorges </a:t>
            </a:r>
            <a:r>
              <a:rPr lang="en-US" dirty="0" smtClean="0"/>
              <a:t>and </a:t>
            </a:r>
            <a:r>
              <a:rPr lang="en-US" b="1" dirty="0" smtClean="0"/>
              <a:t>Captain John Mason</a:t>
            </a:r>
            <a:r>
              <a:rPr lang="en-US" dirty="0" smtClean="0"/>
              <a:t> who split it in half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Gorges</a:t>
            </a:r>
            <a:r>
              <a:rPr lang="en-US" dirty="0" smtClean="0"/>
              <a:t> calls his territory </a:t>
            </a:r>
            <a:r>
              <a:rPr lang="en-US" b="1" dirty="0" smtClean="0"/>
              <a:t>Maine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Mason</a:t>
            </a:r>
            <a:r>
              <a:rPr lang="en-US" dirty="0" smtClean="0"/>
              <a:t> calls his territory </a:t>
            </a:r>
            <a:r>
              <a:rPr lang="en-US" b="1" dirty="0" smtClean="0"/>
              <a:t>New Hampshire</a:t>
            </a:r>
            <a:endParaRPr lang="en-US" dirty="0"/>
          </a:p>
        </p:txBody>
      </p:sp>
      <p:pic>
        <p:nvPicPr>
          <p:cNvPr id="6" name="Picture Placeholder 5" descr="image008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 b="2128"/>
          <a:stretch>
            <a:fillRect/>
          </a:stretch>
        </p:blipFill>
        <p:spPr>
          <a:xfrm rot="21414752">
            <a:off x="4697413" y="336550"/>
            <a:ext cx="4140200" cy="5600700"/>
          </a:xfrm>
        </p:spPr>
      </p:pic>
    </p:spTree>
    <p:extLst>
      <p:ext uri="{BB962C8B-B14F-4D97-AF65-F5344CB8AC3E}">
        <p14:creationId xmlns:p14="http://schemas.microsoft.com/office/powerpoint/2010/main" val="37997918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Philip’s War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fur trade began to decline in the 1670s which kept the peace between the settlers &amp; Natives</a:t>
            </a:r>
          </a:p>
          <a:p>
            <a:r>
              <a:rPr lang="en-US" dirty="0" smtClean="0"/>
              <a:t>Furthermore the settlers demanded that Natives follow English customs and laws</a:t>
            </a:r>
          </a:p>
          <a:p>
            <a:r>
              <a:rPr lang="en-US" dirty="0" smtClean="0"/>
              <a:t>This angered the Natives because they felt the English were trying to destroy their way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82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Philip’s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1675: the Plymouth Colony arrested, tried, and execute 3 Wampanoag for a murder</a:t>
            </a:r>
          </a:p>
          <a:p>
            <a:r>
              <a:rPr lang="en-US" dirty="0" smtClean="0"/>
              <a:t>Wampanoag warriors then attacked the town of Swansea which marked the start of </a:t>
            </a:r>
            <a:r>
              <a:rPr lang="en-US" b="1" dirty="0" smtClean="0"/>
              <a:t>King Philip’s War</a:t>
            </a:r>
            <a:endParaRPr lang="en-US" dirty="0" smtClean="0"/>
          </a:p>
          <a:p>
            <a:r>
              <a:rPr lang="en-US" dirty="0" smtClean="0"/>
              <a:t>It was named after the Wampanoag leader </a:t>
            </a:r>
            <a:r>
              <a:rPr lang="en-US" b="1" dirty="0" err="1" smtClean="0"/>
              <a:t>Metacomet</a:t>
            </a:r>
            <a:r>
              <a:rPr lang="en-US" dirty="0" smtClean="0"/>
              <a:t> but the English called him </a:t>
            </a:r>
            <a:r>
              <a:rPr lang="en-US" b="1" dirty="0" smtClean="0"/>
              <a:t>King Philip</a:t>
            </a:r>
            <a:endParaRPr lang="en-US" dirty="0" smtClean="0"/>
          </a:p>
          <a:p>
            <a:r>
              <a:rPr lang="en-US" dirty="0" smtClean="0"/>
              <a:t>The settlers won the war and it was a turning point for for the New </a:t>
            </a:r>
            <a:r>
              <a:rPr lang="en-US" smtClean="0"/>
              <a:t>England colonies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12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&amp; Southern Colonies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–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8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437008"/>
            <a:ext cx="7612063" cy="620219"/>
          </a:xfrm>
        </p:spPr>
        <p:txBody>
          <a:bodyPr/>
          <a:lstStyle/>
          <a:p>
            <a:r>
              <a:rPr lang="en-US" dirty="0" smtClean="0"/>
              <a:t>The Invasion Begins</a:t>
            </a:r>
            <a:endParaRPr lang="en-US" dirty="0"/>
          </a:p>
        </p:txBody>
      </p:sp>
      <p:pic>
        <p:nvPicPr>
          <p:cNvPr id="5" name="Picture Placeholder 4" descr="Mexico-facts-Montezuma-II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0" b="2224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65175" y="5057227"/>
            <a:ext cx="7612063" cy="1609906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200 miles away, a man named </a:t>
            </a:r>
            <a:r>
              <a:rPr lang="en-US" b="1" dirty="0" smtClean="0"/>
              <a:t>Montezuma</a:t>
            </a:r>
            <a:r>
              <a:rPr lang="en-US" dirty="0" smtClean="0"/>
              <a:t> hears about Cortés and the Spanish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believed of a prophecy which stated that a god (</a:t>
            </a:r>
            <a:r>
              <a:rPr lang="en-US" b="1" dirty="0" smtClean="0"/>
              <a:t>Quetzalcoatl</a:t>
            </a:r>
            <a:r>
              <a:rPr lang="en-US" dirty="0" smtClean="0"/>
              <a:t>) would someday return from the east to conquer the Aztec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god was also fair-skinned and bearded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307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149425"/>
            <a:ext cx="3250360" cy="1079042"/>
          </a:xfrm>
        </p:spPr>
        <p:txBody>
          <a:bodyPr/>
          <a:lstStyle/>
          <a:p>
            <a:r>
              <a:rPr lang="en-US" dirty="0" smtClean="0"/>
              <a:t>English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1228468"/>
            <a:ext cx="3400406" cy="5629532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It began in 1642 when </a:t>
            </a:r>
            <a:r>
              <a:rPr lang="en-US" b="1" dirty="0" smtClean="0"/>
              <a:t>King Charles I</a:t>
            </a:r>
            <a:r>
              <a:rPr lang="en-US" dirty="0" smtClean="0"/>
              <a:t> sent troops into the English Parliament  to arrest </a:t>
            </a:r>
            <a:r>
              <a:rPr lang="en-US" b="1" dirty="0" smtClean="0"/>
              <a:t>Puritan</a:t>
            </a:r>
            <a:r>
              <a:rPr lang="en-US" dirty="0" smtClean="0"/>
              <a:t> leaders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Parliament was dominated by Puritans and they responded by organizing their own army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1646: Parliament’s army defeated the King’s troops and captured </a:t>
            </a:r>
            <a:r>
              <a:rPr lang="en-US" b="1" dirty="0" smtClean="0"/>
              <a:t>King Charles I</a:t>
            </a:r>
            <a:r>
              <a:rPr lang="en-US" dirty="0" smtClean="0"/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2 ½ years later they tried the king and condemned him to death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Oliver Cromwell</a:t>
            </a:r>
            <a:r>
              <a:rPr lang="en-US" dirty="0" smtClean="0"/>
              <a:t> then dissolved Parliament and seized power giving himself the title “</a:t>
            </a:r>
            <a:r>
              <a:rPr lang="en-US" i="1" dirty="0" smtClean="0"/>
              <a:t>Lord Protector of England</a:t>
            </a:r>
            <a:r>
              <a:rPr lang="en-US" dirty="0" smtClean="0"/>
              <a:t>”</a:t>
            </a:r>
            <a:endParaRPr lang="en-US" b="1" dirty="0" smtClean="0"/>
          </a:p>
          <a:p>
            <a:pPr marL="285750" indent="-285750" algn="l">
              <a:buFont typeface="Arial"/>
              <a:buChar char="•"/>
            </a:pPr>
            <a:endParaRPr lang="en-US" dirty="0"/>
          </a:p>
        </p:txBody>
      </p:sp>
      <p:pic>
        <p:nvPicPr>
          <p:cNvPr id="6" name="Picture Placeholder 5" descr="English-Civil-War-II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>
          <a:xfrm rot="21414752">
            <a:off x="4498975" y="2032000"/>
            <a:ext cx="4141788" cy="2881313"/>
          </a:xfrm>
        </p:spPr>
      </p:pic>
    </p:spTree>
    <p:extLst>
      <p:ext uri="{BB962C8B-B14F-4D97-AF65-F5344CB8AC3E}">
        <p14:creationId xmlns:p14="http://schemas.microsoft.com/office/powerpoint/2010/main" val="36971915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Colonies Choose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Colonies had to choose whether to support Parliament or the King</a:t>
            </a:r>
          </a:p>
          <a:p>
            <a:r>
              <a:rPr lang="en-US" dirty="0" smtClean="0"/>
              <a:t>Virginia: the governor &amp; house of burgesses supported the king until 1652 when a Parliament fleet forced them to change sides</a:t>
            </a:r>
          </a:p>
        </p:txBody>
      </p:sp>
    </p:spTree>
    <p:extLst>
      <p:ext uri="{BB962C8B-B14F-4D97-AF65-F5344CB8AC3E}">
        <p14:creationId xmlns:p14="http://schemas.microsoft.com/office/powerpoint/2010/main" val="17996781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676288"/>
          </a:xfrm>
        </p:spPr>
        <p:txBody>
          <a:bodyPr/>
          <a:lstStyle/>
          <a:p>
            <a:r>
              <a:rPr lang="en-US" dirty="0" smtClean="0"/>
              <a:t>Maryland’s Civil War</a:t>
            </a:r>
            <a:endParaRPr lang="en-US" dirty="0"/>
          </a:p>
        </p:txBody>
      </p:sp>
      <p:pic>
        <p:nvPicPr>
          <p:cNvPr id="5" name="Picture Placeholder 4" descr="ELT200801101831367136856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r="3118" b="4561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65175" y="4943487"/>
            <a:ext cx="7612063" cy="1718391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Lord Baltimore supported the king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1644: Protestants in Maryland rebelled and in order to calm things down, Lord Baltimore appointed a Protestant as governor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also introduced the </a:t>
            </a:r>
            <a:r>
              <a:rPr lang="en-US" b="1" dirty="0" smtClean="0"/>
              <a:t>Maryland Toleration Act</a:t>
            </a:r>
            <a:r>
              <a:rPr lang="en-US" dirty="0" smtClean="0"/>
              <a:t> which granted religious toleration to all Christians in Maryland and protected Catholic minority from the Protestants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8317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75709"/>
            <a:ext cx="3250360" cy="1091494"/>
          </a:xfrm>
        </p:spPr>
        <p:txBody>
          <a:bodyPr/>
          <a:lstStyle/>
          <a:p>
            <a:r>
              <a:rPr lang="en-US" dirty="0" smtClean="0"/>
              <a:t>Restoring the 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1467203"/>
            <a:ext cx="3250360" cy="5207128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After </a:t>
            </a:r>
            <a:r>
              <a:rPr lang="en-US" b="1" dirty="0" smtClean="0"/>
              <a:t>Oliver Cromwell’s</a:t>
            </a:r>
            <a:r>
              <a:rPr lang="en-US" dirty="0" smtClean="0"/>
              <a:t> death, no one stepped up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Therefore England’s leaders decided to restore the monarchy 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1660: they appoint </a:t>
            </a:r>
            <a:r>
              <a:rPr lang="en-US" b="1" dirty="0" smtClean="0"/>
              <a:t>Charles II</a:t>
            </a:r>
            <a:r>
              <a:rPr lang="en-US" dirty="0" smtClean="0"/>
              <a:t>, the son of </a:t>
            </a:r>
            <a:r>
              <a:rPr lang="en-US" b="1" dirty="0" smtClean="0"/>
              <a:t>Charles I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This became known as the </a:t>
            </a:r>
            <a:r>
              <a:rPr lang="en-US" b="1" dirty="0" smtClean="0"/>
              <a:t>Restoration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From this point forward the English government took the lead in promoting colonization</a:t>
            </a:r>
          </a:p>
        </p:txBody>
      </p:sp>
      <p:pic>
        <p:nvPicPr>
          <p:cNvPr id="6" name="Picture Placeholder 5" descr="Charles_II_of_England_in_Coronation_rob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r="12020"/>
          <a:stretch>
            <a:fillRect/>
          </a:stretch>
        </p:blipFill>
        <p:spPr>
          <a:xfrm rot="21414752">
            <a:off x="4692650" y="336550"/>
            <a:ext cx="4140200" cy="5437188"/>
          </a:xfrm>
        </p:spPr>
      </p:pic>
    </p:spTree>
    <p:extLst>
      <p:ext uri="{BB962C8B-B14F-4D97-AF65-F5344CB8AC3E}">
        <p14:creationId xmlns:p14="http://schemas.microsoft.com/office/powerpoint/2010/main" val="186798825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Netherland / </a:t>
            </a:r>
            <a:br>
              <a:rPr lang="en-US" dirty="0" smtClean="0"/>
            </a:br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English had set up shop in Virginia and in Massachusetts</a:t>
            </a:r>
          </a:p>
          <a:p>
            <a:r>
              <a:rPr lang="en-US" dirty="0" smtClean="0"/>
              <a:t>They now wanted to acquire the land between the two colonies</a:t>
            </a:r>
          </a:p>
          <a:p>
            <a:r>
              <a:rPr lang="en-US" dirty="0" smtClean="0"/>
              <a:t>Unfortunately it was occupied by the Dutch </a:t>
            </a:r>
          </a:p>
          <a:p>
            <a:r>
              <a:rPr lang="en-US" dirty="0" smtClean="0"/>
              <a:t>The English would have to take it from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03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Netherland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4540134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 Dutch hired an English navigator named </a:t>
            </a:r>
            <a:r>
              <a:rPr lang="en-US" b="1" dirty="0" smtClean="0"/>
              <a:t>Henry Hudson</a:t>
            </a:r>
            <a:r>
              <a:rPr lang="en-US" dirty="0" smtClean="0"/>
              <a:t> to help find a water route to the Pacific from N. America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instead found a river which was later named the </a:t>
            </a:r>
            <a:r>
              <a:rPr lang="en-US" b="1" dirty="0" smtClean="0"/>
              <a:t>Hudson River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also told of how rich in fur these territories were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1614: therefore the Dutch claimed this region and called it </a:t>
            </a:r>
            <a:r>
              <a:rPr lang="en-US" b="1" dirty="0" smtClean="0"/>
              <a:t>New Netherland</a:t>
            </a:r>
            <a:endParaRPr lang="en-US" dirty="0"/>
          </a:p>
        </p:txBody>
      </p:sp>
      <p:pic>
        <p:nvPicPr>
          <p:cNvPr id="6" name="Picture Placeholder 5" descr="nnbyndmp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r="7188"/>
          <a:stretch>
            <a:fillRect/>
          </a:stretch>
        </p:blipFill>
        <p:spPr>
          <a:xfrm rot="21414752">
            <a:off x="4692650" y="336550"/>
            <a:ext cx="4141788" cy="5449888"/>
          </a:xfrm>
        </p:spPr>
      </p:pic>
    </p:spTree>
    <p:extLst>
      <p:ext uri="{BB962C8B-B14F-4D97-AF65-F5344CB8AC3E}">
        <p14:creationId xmlns:p14="http://schemas.microsoft.com/office/powerpoint/2010/main" val="20191061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666716"/>
            <a:ext cx="7612063" cy="511015"/>
          </a:xfrm>
        </p:spPr>
        <p:txBody>
          <a:bodyPr/>
          <a:lstStyle/>
          <a:p>
            <a:r>
              <a:rPr lang="en-US" dirty="0" smtClean="0"/>
              <a:t>New Netherland</a:t>
            </a:r>
            <a:endParaRPr lang="en-US" dirty="0"/>
          </a:p>
        </p:txBody>
      </p:sp>
      <p:pic>
        <p:nvPicPr>
          <p:cNvPr id="5" name="Picture Placeholder 4" descr="frontpage-background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b="13853"/>
          <a:stretch>
            <a:fillRect/>
          </a:stretch>
        </p:blipFill>
        <p:spPr>
          <a:xfrm rot="21414040">
            <a:off x="1733550" y="452438"/>
            <a:ext cx="5486400" cy="193040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65175" y="3561303"/>
            <a:ext cx="7612063" cy="302586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Their major settlement was called </a:t>
            </a:r>
            <a:r>
              <a:rPr lang="en-US" b="1" dirty="0" smtClean="0"/>
              <a:t>New Amsterdam</a:t>
            </a:r>
            <a:r>
              <a:rPr lang="en-US" dirty="0" smtClean="0"/>
              <a:t> and it was located on </a:t>
            </a:r>
            <a:r>
              <a:rPr lang="en-US" b="1" dirty="0" smtClean="0"/>
              <a:t>Manhattan Island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According to tradition: the Dutch bought the land from the Natives for only $24 worth of goods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1646: New Netherland had only 1,500 people compared to the 25,000 in New England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To increase population the Dutch offered land to anyone who had money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An influx of French, German, Polish, Spanish, Italian, and even Portuguese Jews came to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950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98467"/>
            <a:ext cx="3250360" cy="647509"/>
          </a:xfrm>
        </p:spPr>
        <p:txBody>
          <a:bodyPr/>
          <a:lstStyle/>
          <a:p>
            <a:r>
              <a:rPr lang="en-US" dirty="0" smtClean="0"/>
              <a:t>New York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1045976"/>
            <a:ext cx="3250360" cy="5615903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In 1664: </a:t>
            </a:r>
            <a:r>
              <a:rPr lang="en-US" b="1" dirty="0" smtClean="0"/>
              <a:t>King Charles II</a:t>
            </a:r>
            <a:r>
              <a:rPr lang="en-US" dirty="0" smtClean="0"/>
              <a:t> decided it was time to seize New Netherlands from the Dutch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granted all the land from the </a:t>
            </a:r>
            <a:r>
              <a:rPr lang="en-US" b="1" dirty="0" smtClean="0"/>
              <a:t>Delaware Bay</a:t>
            </a:r>
            <a:r>
              <a:rPr lang="en-US" dirty="0" smtClean="0"/>
              <a:t> to the </a:t>
            </a:r>
            <a:r>
              <a:rPr lang="en-US" b="1" dirty="0" smtClean="0"/>
              <a:t>Connecticut River</a:t>
            </a:r>
            <a:r>
              <a:rPr lang="en-US" dirty="0" smtClean="0"/>
              <a:t> to his brother </a:t>
            </a:r>
            <a:r>
              <a:rPr lang="en-US" b="1" dirty="0" smtClean="0"/>
              <a:t>James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James</a:t>
            </a:r>
            <a:r>
              <a:rPr lang="en-US" dirty="0" smtClean="0"/>
              <a:t> was the </a:t>
            </a:r>
            <a:r>
              <a:rPr lang="en-US" b="1" dirty="0" smtClean="0"/>
              <a:t>Duke of York</a:t>
            </a:r>
            <a:r>
              <a:rPr lang="en-US" dirty="0" smtClean="0"/>
              <a:t> and he sent 4 ships to New Netherland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seized it and called the place </a:t>
            </a:r>
            <a:r>
              <a:rPr lang="en-US" b="1" dirty="0" smtClean="0"/>
              <a:t>New York</a:t>
            </a:r>
            <a:endParaRPr lang="en-US" dirty="0" smtClean="0"/>
          </a:p>
        </p:txBody>
      </p:sp>
      <p:pic>
        <p:nvPicPr>
          <p:cNvPr id="6" name="Picture Placeholder 5" descr="James,_Duke_of_York_-_Romanesque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" b="1609"/>
          <a:stretch>
            <a:fillRect/>
          </a:stretch>
        </p:blipFill>
        <p:spPr>
          <a:xfrm rot="21414752">
            <a:off x="4695825" y="336550"/>
            <a:ext cx="4141788" cy="5565775"/>
          </a:xfrm>
        </p:spPr>
      </p:pic>
    </p:spTree>
    <p:extLst>
      <p:ext uri="{BB962C8B-B14F-4D97-AF65-F5344CB8AC3E}">
        <p14:creationId xmlns:p14="http://schemas.microsoft.com/office/powerpoint/2010/main" val="32748816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237385"/>
            <a:ext cx="3250360" cy="556053"/>
          </a:xfrm>
        </p:spPr>
        <p:txBody>
          <a:bodyPr/>
          <a:lstStyle/>
          <a:p>
            <a:r>
              <a:rPr lang="en-US" dirty="0" smtClean="0"/>
              <a:t>New Jersey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08946" y="1008621"/>
            <a:ext cx="3250360" cy="5849378"/>
          </a:xfrm>
        </p:spPr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Afterwards, </a:t>
            </a:r>
            <a:r>
              <a:rPr lang="en-US" b="1" dirty="0" smtClean="0"/>
              <a:t>James</a:t>
            </a:r>
            <a:r>
              <a:rPr lang="en-US" dirty="0" smtClean="0"/>
              <a:t> decided to grant a large portion of his land to two of the king’s closest advisors – </a:t>
            </a:r>
            <a:r>
              <a:rPr lang="en-US" b="1" dirty="0"/>
              <a:t> </a:t>
            </a:r>
            <a:r>
              <a:rPr lang="en-US" b="1" dirty="0" smtClean="0"/>
              <a:t>     Sir George Carteret</a:t>
            </a:r>
            <a:r>
              <a:rPr lang="en-US" dirty="0" smtClean="0"/>
              <a:t> &amp; </a:t>
            </a:r>
            <a:r>
              <a:rPr lang="en-US" b="1" dirty="0" smtClean="0"/>
              <a:t>Lord John Berkeley</a:t>
            </a:r>
            <a:r>
              <a:rPr lang="en-US" dirty="0" smtClean="0"/>
              <a:t> </a:t>
            </a:r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James</a:t>
            </a:r>
            <a:r>
              <a:rPr lang="en-US" dirty="0" smtClean="0"/>
              <a:t> decided to name the colony </a:t>
            </a:r>
            <a:r>
              <a:rPr lang="en-US" b="1" dirty="0" smtClean="0"/>
              <a:t>New Jersey</a:t>
            </a:r>
            <a:r>
              <a:rPr lang="en-US" dirty="0" smtClean="0"/>
              <a:t> in honor of Sir George Carteret who was from the </a:t>
            </a:r>
            <a:r>
              <a:rPr lang="en-US" b="1" dirty="0" smtClean="0"/>
              <a:t>island </a:t>
            </a:r>
            <a:r>
              <a:rPr lang="en-US" dirty="0" smtClean="0"/>
              <a:t>of </a:t>
            </a:r>
            <a:r>
              <a:rPr lang="en-US" b="1" dirty="0" smtClean="0"/>
              <a:t>Jersey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To attract settlers they offered land grants, religious freedom, and the right to elect a legislative assembly</a:t>
            </a:r>
            <a:endParaRPr lang="en-US" dirty="0"/>
          </a:p>
        </p:txBody>
      </p:sp>
      <p:pic>
        <p:nvPicPr>
          <p:cNvPr id="7" name="Picture Placeholder 6" descr="Sir William Berkeley 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t="7311" r="-800" b="35645"/>
          <a:stretch/>
        </p:blipFill>
        <p:spPr>
          <a:xfrm>
            <a:off x="4219841" y="3445867"/>
            <a:ext cx="4141140" cy="2881378"/>
          </a:xfrm>
        </p:spPr>
      </p:pic>
      <p:pic>
        <p:nvPicPr>
          <p:cNvPr id="6" name="Picture Placeholder 5" descr="1563351_1_l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t="4670" r="297" b="36376"/>
          <a:stretch/>
        </p:blipFill>
        <p:spPr>
          <a:xfrm rot="412725">
            <a:off x="4440043" y="475005"/>
            <a:ext cx="4141140" cy="2881378"/>
          </a:xfrm>
        </p:spPr>
      </p:pic>
    </p:spTree>
    <p:extLst>
      <p:ext uri="{BB962C8B-B14F-4D97-AF65-F5344CB8AC3E}">
        <p14:creationId xmlns:p14="http://schemas.microsoft.com/office/powerpoint/2010/main" val="40201664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946" y="254045"/>
            <a:ext cx="3250360" cy="655670"/>
          </a:xfrm>
        </p:spPr>
        <p:txBody>
          <a:bodyPr/>
          <a:lstStyle/>
          <a:p>
            <a:r>
              <a:rPr lang="en-US" dirty="0" smtClean="0"/>
              <a:t>William Penn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half" idx="2"/>
          </p:nvPr>
        </p:nvSpPr>
        <p:spPr>
          <a:xfrm>
            <a:off x="608946" y="1195404"/>
            <a:ext cx="3250360" cy="537931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US" dirty="0" smtClean="0"/>
              <a:t>Admiral William Penn was another close friend of King Charles II who loaned ships and money to the king but died before the king could pay him back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Oddly enough, he had a son who was also named </a:t>
            </a:r>
            <a:r>
              <a:rPr lang="en-US" b="1" dirty="0" smtClean="0"/>
              <a:t>William Penn</a:t>
            </a:r>
            <a:endParaRPr lang="en-US" dirty="0" smtClean="0"/>
          </a:p>
          <a:p>
            <a:pPr marL="285750" indent="-285750" algn="l">
              <a:buFont typeface="Arial"/>
              <a:buChar char="•"/>
            </a:pPr>
            <a:r>
              <a:rPr lang="en-US" b="1" dirty="0" smtClean="0"/>
              <a:t>William Penn</a:t>
            </a:r>
            <a:r>
              <a:rPr lang="en-US" dirty="0" smtClean="0"/>
              <a:t> (</a:t>
            </a:r>
            <a:r>
              <a:rPr lang="en-US" dirty="0" err="1" smtClean="0"/>
              <a:t>Jr</a:t>
            </a:r>
            <a:r>
              <a:rPr lang="en-US" dirty="0" smtClean="0"/>
              <a:t>) inherited his father’s estate and the money owed to his father by the king</a:t>
            </a:r>
          </a:p>
          <a:p>
            <a:pPr marL="285750" indent="-285750" algn="l">
              <a:buFont typeface="Arial"/>
              <a:buChar char="•"/>
            </a:pPr>
            <a:r>
              <a:rPr lang="en-US" dirty="0" smtClean="0"/>
              <a:t>He asked the king to pay him back by granting him land in America but the king was a bit hesitant since Penn was a </a:t>
            </a:r>
            <a:r>
              <a:rPr lang="en-US" b="1" dirty="0" smtClean="0"/>
              <a:t>Quaker</a:t>
            </a:r>
            <a:r>
              <a:rPr lang="en-US" dirty="0" smtClean="0"/>
              <a:t> and the king didn’t like </a:t>
            </a:r>
            <a:r>
              <a:rPr lang="en-US" b="1" dirty="0" smtClean="0"/>
              <a:t>Quakers</a:t>
            </a:r>
            <a:endParaRPr lang="en-US" dirty="0"/>
          </a:p>
        </p:txBody>
      </p:sp>
      <p:pic>
        <p:nvPicPr>
          <p:cNvPr id="10" name="Picture Placeholder 9" descr="William-Penn-in-Armor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r="6481"/>
          <a:stretch>
            <a:fillRect/>
          </a:stretch>
        </p:blipFill>
        <p:spPr>
          <a:xfrm rot="21414752">
            <a:off x="4699000" y="336550"/>
            <a:ext cx="4141788" cy="5691188"/>
          </a:xfrm>
        </p:spPr>
      </p:pic>
    </p:spTree>
    <p:extLst>
      <p:ext uri="{BB962C8B-B14F-4D97-AF65-F5344CB8AC3E}">
        <p14:creationId xmlns:p14="http://schemas.microsoft.com/office/powerpoint/2010/main" val="291241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785</TotalTime>
  <Words>5870</Words>
  <Application>Microsoft Macintosh PowerPoint</Application>
  <PresentationFormat>On-screen Show (4:3)</PresentationFormat>
  <Paragraphs>514</Paragraphs>
  <Slides>110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Habitat</vt:lpstr>
      <vt:lpstr>Colonizing America 1519-1733</vt:lpstr>
      <vt:lpstr>The Spanish &amp; French Build Empires</vt:lpstr>
      <vt:lpstr>Hernan Cortes</vt:lpstr>
      <vt:lpstr>Spanish Encounter the Aztec</vt:lpstr>
      <vt:lpstr>Spanish Encounter the Aztec</vt:lpstr>
      <vt:lpstr>The Invasion Begins</vt:lpstr>
      <vt:lpstr>The Invasion Begins</vt:lpstr>
      <vt:lpstr>The Invasion Begins</vt:lpstr>
      <vt:lpstr>The Invasion Begins</vt:lpstr>
      <vt:lpstr>The Invasion Begins</vt:lpstr>
      <vt:lpstr>The Invasion Begins</vt:lpstr>
      <vt:lpstr>Tenochtitlan</vt:lpstr>
      <vt:lpstr>Tenochtitlan </vt:lpstr>
      <vt:lpstr>Cortés Defeats the Aztec</vt:lpstr>
      <vt:lpstr>Noche Triste</vt:lpstr>
      <vt:lpstr>Defeating the Aztec Again</vt:lpstr>
      <vt:lpstr>New Spain</vt:lpstr>
      <vt:lpstr>Pizarro &amp; the Inca</vt:lpstr>
      <vt:lpstr>Pizarro &amp; the Inca</vt:lpstr>
      <vt:lpstr>Searching for Cities of Gold</vt:lpstr>
      <vt:lpstr>Settling the Southwest</vt:lpstr>
      <vt:lpstr>Spanish American Society</vt:lpstr>
      <vt:lpstr>The Encomienda System</vt:lpstr>
      <vt:lpstr>Class-Based Society</vt:lpstr>
      <vt:lpstr>Council of the Indies</vt:lpstr>
      <vt:lpstr>Mining</vt:lpstr>
      <vt:lpstr>Ranching </vt:lpstr>
      <vt:lpstr>French Empire in America</vt:lpstr>
      <vt:lpstr>France Explores America</vt:lpstr>
      <vt:lpstr>Founding of New France</vt:lpstr>
      <vt:lpstr>New France</vt:lpstr>
      <vt:lpstr>Life in New France</vt:lpstr>
      <vt:lpstr>New France Expands</vt:lpstr>
      <vt:lpstr>Exploring the Mississippi</vt:lpstr>
      <vt:lpstr>Exploring the Mississippi</vt:lpstr>
      <vt:lpstr>Settling Louisiana</vt:lpstr>
      <vt:lpstr>Rivalry with Spain</vt:lpstr>
      <vt:lpstr>English Colonies in America</vt:lpstr>
      <vt:lpstr>England Takes Interest</vt:lpstr>
      <vt:lpstr>England Takes Interest</vt:lpstr>
      <vt:lpstr>Reformation Divides England</vt:lpstr>
      <vt:lpstr>Further Division</vt:lpstr>
      <vt:lpstr>Reformation Changes England</vt:lpstr>
      <vt:lpstr>King vs Pope</vt:lpstr>
      <vt:lpstr>Puritans</vt:lpstr>
      <vt:lpstr>Puritans</vt:lpstr>
      <vt:lpstr>James I</vt:lpstr>
      <vt:lpstr>Economic Changes</vt:lpstr>
      <vt:lpstr>England’s Return to America</vt:lpstr>
      <vt:lpstr>Gilbert</vt:lpstr>
      <vt:lpstr>Raleigh </vt:lpstr>
      <vt:lpstr>Lost Colony of Roanoke</vt:lpstr>
      <vt:lpstr>Lost Colon of Roanoke</vt:lpstr>
      <vt:lpstr>Jamestown is Founded</vt:lpstr>
      <vt:lpstr>Early Troubles</vt:lpstr>
      <vt:lpstr>Early Troubles</vt:lpstr>
      <vt:lpstr>John Smith</vt:lpstr>
      <vt:lpstr>Early Troubles</vt:lpstr>
      <vt:lpstr>Starving Times</vt:lpstr>
      <vt:lpstr>Rescue </vt:lpstr>
      <vt:lpstr>Tobacco </vt:lpstr>
      <vt:lpstr>1st Assembly</vt:lpstr>
      <vt:lpstr>Headrights </vt:lpstr>
      <vt:lpstr>Lord Baltimore</vt:lpstr>
      <vt:lpstr>Maryland is Founded</vt:lpstr>
      <vt:lpstr>New England</vt:lpstr>
      <vt:lpstr>Pilgrims at Plymouth</vt:lpstr>
      <vt:lpstr>Puritans, Separatists, Pilgrims</vt:lpstr>
      <vt:lpstr>The Mayflower</vt:lpstr>
      <vt:lpstr>Plymouth Colony</vt:lpstr>
      <vt:lpstr>Plymouth Colony</vt:lpstr>
      <vt:lpstr>Founding Massachusetts</vt:lpstr>
      <vt:lpstr>City on a Hill</vt:lpstr>
      <vt:lpstr>Church &amp; State</vt:lpstr>
      <vt:lpstr>Church &amp; State</vt:lpstr>
      <vt:lpstr>Other Laws</vt:lpstr>
      <vt:lpstr>Rhode Island &amp; Dissent</vt:lpstr>
      <vt:lpstr>Roger Williams</vt:lpstr>
      <vt:lpstr>Rogers Williams</vt:lpstr>
      <vt:lpstr>Rhode Island</vt:lpstr>
      <vt:lpstr>Anne Hutchinson </vt:lpstr>
      <vt:lpstr>Anne Hutchinson</vt:lpstr>
      <vt:lpstr>Colony of Rhode Island</vt:lpstr>
      <vt:lpstr>River Towns of Connecticut</vt:lpstr>
      <vt:lpstr>River Towns of Connecticut</vt:lpstr>
      <vt:lpstr>New Hampshire &amp; Maine</vt:lpstr>
      <vt:lpstr>King Philip’s War</vt:lpstr>
      <vt:lpstr>King Philip’s War</vt:lpstr>
      <vt:lpstr>Middle &amp; Southern Colonies</vt:lpstr>
      <vt:lpstr>English Civil War</vt:lpstr>
      <vt:lpstr>Colonies Choose Sides</vt:lpstr>
      <vt:lpstr>Maryland’s Civil War</vt:lpstr>
      <vt:lpstr>Restoring the Monarchy</vt:lpstr>
      <vt:lpstr>New Netherland /  New York</vt:lpstr>
      <vt:lpstr>New Netherland</vt:lpstr>
      <vt:lpstr>New Netherland</vt:lpstr>
      <vt:lpstr>New York</vt:lpstr>
      <vt:lpstr>New Jersey</vt:lpstr>
      <vt:lpstr>William Penn</vt:lpstr>
      <vt:lpstr>Quakers</vt:lpstr>
      <vt:lpstr>Pennsylvania</vt:lpstr>
      <vt:lpstr>Pennsylvania</vt:lpstr>
      <vt:lpstr>Penn’s Constitution</vt:lpstr>
      <vt:lpstr>Delaware</vt:lpstr>
      <vt:lpstr>Southern Colonies</vt:lpstr>
      <vt:lpstr>North Carolina</vt:lpstr>
      <vt:lpstr>South Carolina</vt:lpstr>
      <vt:lpstr>Georgia </vt:lpstr>
      <vt:lpstr>Georgia </vt:lpstr>
      <vt:lpstr>England’s American Colonies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Colonizing America 1519-1733</dc:title>
  <dc:creator>Jeton Amiti</dc:creator>
  <cp:lastModifiedBy>Jeton Amiti</cp:lastModifiedBy>
  <cp:revision>49</cp:revision>
  <dcterms:created xsi:type="dcterms:W3CDTF">2013-09-27T00:27:50Z</dcterms:created>
  <dcterms:modified xsi:type="dcterms:W3CDTF">2013-10-09T18:32:27Z</dcterms:modified>
</cp:coreProperties>
</file>