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20" autoAdjust="0"/>
  </p:normalViewPr>
  <p:slideViewPr>
    <p:cSldViewPr snapToGrid="0" snapToObjects="1">
      <p:cViewPr varScale="1">
        <p:scale>
          <a:sx n="99" d="100"/>
          <a:sy n="99" d="100"/>
        </p:scale>
        <p:origin x="-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10/22/13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10/22/13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Climate of the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5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 &amp; Tilt</a:t>
            </a:r>
            <a:endParaRPr lang="en-US" dirty="0"/>
          </a:p>
        </p:txBody>
      </p:sp>
      <p:pic>
        <p:nvPicPr>
          <p:cNvPr id="5" name="Picture Placeholder 4" descr="figure 02-07a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r="7616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533694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Seasons are reversed north and south of the Equator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Spring in the N. Hemisphere ~&gt; fall in the S. Hemisphere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Winter in the S. Hemisphere ~&gt; summer in the N. Hemisphere</a:t>
            </a:r>
          </a:p>
        </p:txBody>
      </p:sp>
    </p:spTree>
    <p:extLst>
      <p:ext uri="{BB962C8B-B14F-4D97-AF65-F5344CB8AC3E}">
        <p14:creationId xmlns:p14="http://schemas.microsoft.com/office/powerpoint/2010/main" val="170035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 of Cancer</a:t>
            </a:r>
            <a:endParaRPr lang="en-US" dirty="0"/>
          </a:p>
        </p:txBody>
      </p:sp>
      <p:pic>
        <p:nvPicPr>
          <p:cNvPr id="8" name="Picture Placeholder 7" descr="summer-solstice-larg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" t="51" r="-1420" b="-2048"/>
          <a:stretch/>
        </p:blipFill>
        <p:spPr>
          <a:xfrm rot="240000">
            <a:off x="1552640" y="431732"/>
            <a:ext cx="5977618" cy="4121979"/>
          </a:xfrm>
        </p:spPr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29059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This is the northernmost point on the earth to receive the direct rays of the sun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Eventually the sun strikes directly on the line of latitude: </a:t>
            </a:r>
            <a:r>
              <a:rPr lang="en-US" sz="1800" b="1" dirty="0" smtClean="0"/>
              <a:t>23 </a:t>
            </a:r>
            <a:r>
              <a:rPr lang="en-US" sz="1800" b="1" dirty="0"/>
              <a:t>½ ºNorth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15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8489" y="4489739"/>
            <a:ext cx="7767021" cy="418519"/>
          </a:xfrm>
        </p:spPr>
        <p:txBody>
          <a:bodyPr/>
          <a:lstStyle/>
          <a:p>
            <a:r>
              <a:rPr lang="en-US" dirty="0" smtClean="0"/>
              <a:t>Tropic of Cancer</a:t>
            </a:r>
            <a:endParaRPr lang="en-US" dirty="0"/>
          </a:p>
        </p:txBody>
      </p:sp>
      <p:pic>
        <p:nvPicPr>
          <p:cNvPr id="8" name="Picture Placeholder 7" descr="seasons2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3" t="94" r="132" b="47350"/>
          <a:stretch/>
        </p:blipFill>
        <p:spPr>
          <a:xfrm rot="240000">
            <a:off x="2184400" y="666750"/>
            <a:ext cx="4772025" cy="3598863"/>
          </a:xfrm>
        </p:spPr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688489" y="4908258"/>
            <a:ext cx="7756264" cy="1746334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The rays reach the </a:t>
            </a:r>
            <a:r>
              <a:rPr lang="en-US" sz="1800" b="1" dirty="0" smtClean="0"/>
              <a:t>Tropic of Cancer</a:t>
            </a:r>
            <a:r>
              <a:rPr lang="en-US" sz="1800" dirty="0" smtClean="0"/>
              <a:t> on or </a:t>
            </a:r>
            <a:r>
              <a:rPr lang="en-US" sz="1800" smtClean="0"/>
              <a:t>about </a:t>
            </a:r>
            <a:r>
              <a:rPr lang="en-US" sz="1800" b="1" smtClean="0"/>
              <a:t>June </a:t>
            </a:r>
            <a:r>
              <a:rPr lang="en-US" sz="1800" b="1" dirty="0" smtClean="0"/>
              <a:t>21</a:t>
            </a:r>
            <a:endParaRPr lang="en-US" sz="1800" dirty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It gives the N. Hemisphere its longest day of sunlight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This is also known as the </a:t>
            </a:r>
            <a:r>
              <a:rPr lang="en-US" sz="1800" b="1" dirty="0" smtClean="0"/>
              <a:t>summer</a:t>
            </a:r>
            <a:r>
              <a:rPr lang="en-US" sz="1800" dirty="0" smtClean="0"/>
              <a:t> </a:t>
            </a:r>
            <a:r>
              <a:rPr lang="en-US" sz="1800" b="1" dirty="0" smtClean="0"/>
              <a:t>solstice</a:t>
            </a:r>
            <a:r>
              <a:rPr lang="en-US" sz="1800" dirty="0" smtClean="0"/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It marks the beginning of summer in the N. Hemisphere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094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 of Capricorn</a:t>
            </a:r>
            <a:endParaRPr lang="en-US" dirty="0"/>
          </a:p>
        </p:txBody>
      </p:sp>
      <p:pic>
        <p:nvPicPr>
          <p:cNvPr id="8" name="Picture Placeholder 7" descr="summer-solstice-larg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3" b="-2429"/>
          <a:stretch/>
        </p:blipFill>
        <p:spPr>
          <a:xfrm rot="240000">
            <a:off x="1790539" y="364927"/>
            <a:ext cx="5462940" cy="4118839"/>
          </a:xfrm>
        </p:spPr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31705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ow the sun’s rays strike south of the equator reaching </a:t>
            </a:r>
            <a:r>
              <a:rPr lang="en-US" sz="2000" b="1" dirty="0" smtClean="0"/>
              <a:t>23 </a:t>
            </a:r>
            <a:r>
              <a:rPr lang="en-US" sz="2000" b="1" dirty="0"/>
              <a:t>½ </a:t>
            </a:r>
            <a:r>
              <a:rPr lang="en-US" sz="2000" b="1" dirty="0" smtClean="0"/>
              <a:t>ºSouth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This is the southernmost point where the sun’s direct rays reach</a:t>
            </a:r>
          </a:p>
        </p:txBody>
      </p:sp>
    </p:spTree>
    <p:extLst>
      <p:ext uri="{BB962C8B-B14F-4D97-AF65-F5344CB8AC3E}">
        <p14:creationId xmlns:p14="http://schemas.microsoft.com/office/powerpoint/2010/main" val="351747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 of Capricorn</a:t>
            </a:r>
            <a:endParaRPr lang="en-US" dirty="0"/>
          </a:p>
        </p:txBody>
      </p:sp>
      <p:pic>
        <p:nvPicPr>
          <p:cNvPr id="6" name="Picture Placeholder 5" descr="seasons2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1" t="49746" r="976" b="-375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533694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The rays reach the </a:t>
            </a:r>
            <a:r>
              <a:rPr lang="en-US" sz="1800" b="1" dirty="0" smtClean="0"/>
              <a:t>Tropic of Capricorn</a:t>
            </a:r>
            <a:r>
              <a:rPr lang="en-US" sz="1800" dirty="0" smtClean="0"/>
              <a:t> on or about </a:t>
            </a:r>
            <a:r>
              <a:rPr lang="en-US" sz="1800" b="1" dirty="0" smtClean="0"/>
              <a:t>December 21</a:t>
            </a:r>
            <a:r>
              <a:rPr lang="en-US" sz="1800" b="1" baseline="30000" dirty="0" smtClean="0"/>
              <a:t>st</a:t>
            </a:r>
            <a:r>
              <a:rPr lang="en-US" sz="1800" b="1" dirty="0" smtClean="0"/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It gives the N. Hemisphere its shortest day of sunlight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It is also known as the </a:t>
            </a:r>
            <a:r>
              <a:rPr lang="en-US" sz="1800" b="1" dirty="0" smtClean="0"/>
              <a:t>winter solstice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It marks the beginning of winter in the N. Hemisphere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94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months of the year, 1 pole is tilted toward the sun and receives continuous sunlight</a:t>
            </a:r>
          </a:p>
          <a:p>
            <a:r>
              <a:rPr lang="en-US" dirty="0" smtClean="0"/>
              <a:t>The other pole is tilted away from the sun and receives little to no sunlight</a:t>
            </a:r>
          </a:p>
          <a:p>
            <a:r>
              <a:rPr lang="en-US" dirty="0" smtClean="0"/>
              <a:t>Between </a:t>
            </a:r>
            <a:r>
              <a:rPr lang="en-US" b="1" dirty="0" smtClean="0"/>
              <a:t>March 20 – September 23</a:t>
            </a:r>
            <a:r>
              <a:rPr lang="en-US" dirty="0" smtClean="0"/>
              <a:t>: the sun never sets at the North Pole</a:t>
            </a:r>
          </a:p>
          <a:p>
            <a:r>
              <a:rPr lang="en-US" dirty="0" smtClean="0"/>
              <a:t>It is known as the </a:t>
            </a:r>
            <a:r>
              <a:rPr lang="en-US" b="1" dirty="0" smtClean="0"/>
              <a:t>midnight sun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9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731" y="5727202"/>
            <a:ext cx="7767021" cy="644729"/>
          </a:xfrm>
        </p:spPr>
        <p:txBody>
          <a:bodyPr/>
          <a:lstStyle/>
          <a:p>
            <a:r>
              <a:rPr lang="en-US" dirty="0" smtClean="0"/>
              <a:t>Land of the Midnight Sun</a:t>
            </a:r>
            <a:endParaRPr lang="en-US" dirty="0"/>
          </a:p>
        </p:txBody>
      </p:sp>
      <p:pic>
        <p:nvPicPr>
          <p:cNvPr id="6" name="Picture Placeholder 5" descr="The_Midnight_Sun_by_Isilmetriel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 rot="240000">
            <a:off x="1203022" y="268735"/>
            <a:ext cx="6637631" cy="5004510"/>
          </a:xfrm>
        </p:spPr>
      </p:pic>
    </p:spTree>
    <p:extLst>
      <p:ext uri="{BB962C8B-B14F-4D97-AF65-F5344CB8AC3E}">
        <p14:creationId xmlns:p14="http://schemas.microsoft.com/office/powerpoint/2010/main" val="178179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sunniest days in the warmest climates still only a part of the sun’s radiation passes through the atmosphere</a:t>
            </a:r>
          </a:p>
          <a:p>
            <a:r>
              <a:rPr lang="en-US" dirty="0" smtClean="0"/>
              <a:t>Some is reflected back into space</a:t>
            </a:r>
          </a:p>
          <a:p>
            <a:r>
              <a:rPr lang="en-US" dirty="0" smtClean="0"/>
              <a:t>Enough reaches the earth to warm the air, land, and water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5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731" y="4586545"/>
            <a:ext cx="7767021" cy="484668"/>
          </a:xfrm>
        </p:spPr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  <p:pic>
        <p:nvPicPr>
          <p:cNvPr id="5" name="Picture Placeholder 4" descr="natural-greenhous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-573" r="30" b="-1479"/>
          <a:stretch/>
        </p:blipFill>
        <p:spPr>
          <a:xfrm rot="240000">
            <a:off x="2201447" y="178592"/>
            <a:ext cx="5451569" cy="4111347"/>
          </a:xfrm>
        </p:spPr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071213"/>
            <a:ext cx="7756264" cy="1689217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Earth acts like a greenhouse because it traps some heat and keeps it from escaping back into space too quickly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It traps the warmth for growing plants even in cold weather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This is known as the </a:t>
            </a:r>
            <a:r>
              <a:rPr lang="en-US" sz="2000" b="1" dirty="0" smtClean="0"/>
              <a:t>greenhouse effect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72514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too much heat escapes, the plants will freeze</a:t>
            </a:r>
          </a:p>
          <a:p>
            <a:r>
              <a:rPr lang="en-US" dirty="0" smtClean="0"/>
              <a:t>If too much heat is trapped, the plants will dry out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Earth-Sun Relationship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8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atmosphere provides just the right amount of insulation to promote life</a:t>
            </a:r>
          </a:p>
          <a:p>
            <a:r>
              <a:rPr lang="en-US" dirty="0" smtClean="0"/>
              <a:t>50% of the sun’s radiation that reaches the earth is converted into infrared radiation (</a:t>
            </a:r>
            <a:r>
              <a:rPr lang="en-US" b="1" dirty="0" smtClean="0"/>
              <a:t>heat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Cloud and greenhouse gases absorb the heat reflected by the earth and radiate it back so that a balance is created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Rules of G.E.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CO2 within the atmosphere has risen rapidly because of human interaction with the environment:</a:t>
            </a:r>
          </a:p>
          <a:p>
            <a:pPr lvl="1"/>
            <a:r>
              <a:rPr lang="en-US" dirty="0" smtClean="0"/>
              <a:t>Burning of coal</a:t>
            </a:r>
          </a:p>
          <a:p>
            <a:pPr lvl="1"/>
            <a:r>
              <a:rPr lang="en-US" dirty="0" smtClean="0"/>
              <a:t>Burning of petroleum</a:t>
            </a:r>
          </a:p>
          <a:p>
            <a:pPr lvl="1"/>
            <a:r>
              <a:rPr lang="en-US" dirty="0" smtClean="0"/>
              <a:t>Burning of other fossil fuels </a:t>
            </a:r>
          </a:p>
          <a:p>
            <a:pPr lvl="1"/>
            <a:r>
              <a:rPr lang="en-US" dirty="0" smtClean="0"/>
              <a:t>Burning of the tropical rain forests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69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rising CO2 levels this has also increased a rise in global temperatures </a:t>
            </a:r>
          </a:p>
          <a:p>
            <a:r>
              <a:rPr lang="en-US" dirty="0" smtClean="0"/>
              <a:t>This is called </a:t>
            </a:r>
            <a:r>
              <a:rPr lang="en-US" b="1" dirty="0" smtClean="0"/>
              <a:t>global warming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Some believe that if temperatures continue to rise, ice caps and mountain glaciers will melt and cause a rise in sea levels</a:t>
            </a:r>
          </a:p>
          <a:p>
            <a:r>
              <a:rPr lang="en-US" dirty="0" smtClean="0"/>
              <a:t>Erosion of cliffs, beaches, and dunes could also increase</a:t>
            </a:r>
          </a:p>
          <a:p>
            <a:r>
              <a:rPr lang="en-US" dirty="0" smtClean="0"/>
              <a:t>Places could become </a:t>
            </a:r>
            <a:r>
              <a:rPr lang="en-US" dirty="0" smtClean="0"/>
              <a:t>submerged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36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731" y="415825"/>
            <a:ext cx="7767021" cy="644729"/>
          </a:xfrm>
        </p:spPr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pic>
        <p:nvPicPr>
          <p:cNvPr id="7" name="Picture Placeholder 6" descr="global_warming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 b="9332"/>
          <a:stretch>
            <a:fillRect/>
          </a:stretch>
        </p:blipFill>
        <p:spPr>
          <a:xfrm rot="240000">
            <a:off x="2183795" y="1989947"/>
            <a:ext cx="4772156" cy="3598016"/>
          </a:xfrm>
        </p:spPr>
      </p:pic>
    </p:spTree>
    <p:extLst>
      <p:ext uri="{BB962C8B-B14F-4D97-AF65-F5344CB8AC3E}">
        <p14:creationId xmlns:p14="http://schemas.microsoft.com/office/powerpoint/2010/main" val="2091812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82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Low Latitudes</a:t>
            </a:r>
            <a:r>
              <a:rPr lang="en-US" dirty="0" smtClean="0"/>
              <a:t> are located between the </a:t>
            </a:r>
            <a:r>
              <a:rPr lang="en-US" b="1" dirty="0" smtClean="0"/>
              <a:t>Tropic of Cancer</a:t>
            </a:r>
            <a:r>
              <a:rPr lang="en-US" dirty="0" smtClean="0"/>
              <a:t> and the </a:t>
            </a:r>
            <a:r>
              <a:rPr lang="en-US" b="1" dirty="0" smtClean="0"/>
              <a:t>Tropic of Capricorn</a:t>
            </a:r>
            <a:endParaRPr lang="en-US" dirty="0" smtClean="0"/>
          </a:p>
          <a:p>
            <a:r>
              <a:rPr lang="en-US" dirty="0" smtClean="0"/>
              <a:t>It includes the </a:t>
            </a:r>
            <a:r>
              <a:rPr lang="en-US" b="1" dirty="0" smtClean="0"/>
              <a:t>Equator</a:t>
            </a:r>
            <a:r>
              <a:rPr lang="en-US" dirty="0" smtClean="0"/>
              <a:t> and places here have warm to hot climates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Latitudes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1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High Latitudes</a:t>
            </a:r>
            <a:r>
              <a:rPr lang="en-US" dirty="0" smtClean="0"/>
              <a:t> are located in the earth’s polar areas</a:t>
            </a:r>
          </a:p>
          <a:p>
            <a:r>
              <a:rPr lang="en-US" dirty="0" smtClean="0"/>
              <a:t>Between March 20 – September 23 the polar area north of the </a:t>
            </a:r>
            <a:r>
              <a:rPr lang="en-US" b="1" dirty="0" smtClean="0"/>
              <a:t>Arctic Circle </a:t>
            </a:r>
            <a:r>
              <a:rPr lang="en-US" dirty="0" smtClean="0"/>
              <a:t>experiences continuous daylight/twilight</a:t>
            </a:r>
          </a:p>
          <a:p>
            <a:r>
              <a:rPr lang="en-US" dirty="0" smtClean="0"/>
              <a:t>The polar area south of the </a:t>
            </a:r>
            <a:r>
              <a:rPr lang="en-US" b="1" dirty="0" smtClean="0"/>
              <a:t>Antarctic Circle </a:t>
            </a:r>
            <a:r>
              <a:rPr lang="en-US" dirty="0" smtClean="0"/>
              <a:t>experiences continuous daylight/twilight for the other 6 months of the year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Latitudes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94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mid-latitudes</a:t>
            </a:r>
            <a:r>
              <a:rPr lang="en-US" dirty="0" smtClean="0"/>
              <a:t> are located: </a:t>
            </a:r>
          </a:p>
          <a:p>
            <a:pPr lvl="1"/>
            <a:r>
              <a:rPr lang="en-US" dirty="0" smtClean="0"/>
              <a:t>North – between the </a:t>
            </a:r>
            <a:r>
              <a:rPr lang="en-US" b="1" dirty="0" smtClean="0"/>
              <a:t>Tropic of Cancer</a:t>
            </a:r>
            <a:r>
              <a:rPr lang="en-US" dirty="0" smtClean="0"/>
              <a:t> and the </a:t>
            </a:r>
            <a:r>
              <a:rPr lang="en-US" b="1" dirty="0" smtClean="0"/>
              <a:t>Artic Circle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South – between the </a:t>
            </a:r>
            <a:r>
              <a:rPr lang="en-US" b="1" dirty="0" smtClean="0"/>
              <a:t>Tropic of Capricorn </a:t>
            </a:r>
            <a:r>
              <a:rPr lang="en-US" dirty="0" smtClean="0"/>
              <a:t>and the </a:t>
            </a:r>
            <a:r>
              <a:rPr lang="en-US" b="1" dirty="0" smtClean="0"/>
              <a:t>Antarctic Circle</a:t>
            </a:r>
            <a:endParaRPr lang="en-US" dirty="0" smtClean="0"/>
          </a:p>
          <a:p>
            <a:r>
              <a:rPr lang="en-US" dirty="0" smtClean="0"/>
              <a:t>In the summer these areas receive warm masses of air from the Tropics</a:t>
            </a:r>
          </a:p>
          <a:p>
            <a:r>
              <a:rPr lang="en-US" dirty="0" smtClean="0"/>
              <a:t>In the winter they receive cold masses of air from the high latitudes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Mid-Latitudes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6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earth’s atmosphere becomes thinner as altitude increases</a:t>
            </a:r>
          </a:p>
          <a:p>
            <a:r>
              <a:rPr lang="en-US" dirty="0" smtClean="0"/>
              <a:t>Thinner air retains less heat</a:t>
            </a:r>
          </a:p>
          <a:p>
            <a:r>
              <a:rPr lang="en-US" dirty="0" smtClean="0"/>
              <a:t>As elevation decreases, temperatures decrease</a:t>
            </a:r>
          </a:p>
          <a:p>
            <a:r>
              <a:rPr lang="en-US" dirty="0" smtClean="0"/>
              <a:t>This effect occurs at all latitudes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 &amp;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55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89" y="4623237"/>
            <a:ext cx="7767021" cy="345155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pic>
        <p:nvPicPr>
          <p:cNvPr id="5" name="Picture Placeholder 4" descr="mauritius-wind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r="6243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4968391"/>
            <a:ext cx="7756264" cy="1681035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Wind &amp; water combine with the sun to affect earth’s weather and climate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1" dirty="0" smtClean="0"/>
              <a:t>Wind</a:t>
            </a:r>
            <a:r>
              <a:rPr lang="en-US" sz="1800" dirty="0" smtClean="0"/>
              <a:t> is air that moves across the face of the earth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It occurs because the sun heats up the earth’s atmosphere and surface unevenly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118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</a:t>
            </a:r>
            <a:endParaRPr lang="en-US" dirty="0"/>
          </a:p>
        </p:txBody>
      </p:sp>
      <p:pic>
        <p:nvPicPr>
          <p:cNvPr id="5" name="Picture Placeholder 4" descr="weather_icons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4"/>
          <a:stretch/>
        </p:blipFill>
        <p:spPr>
          <a:xfrm>
            <a:off x="2183792" y="666965"/>
            <a:ext cx="4772156" cy="3598016"/>
          </a:xfrm>
        </p:spPr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436124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b="1" dirty="0"/>
              <a:t>Weather</a:t>
            </a:r>
            <a:r>
              <a:rPr lang="en-US" sz="1800" dirty="0"/>
              <a:t> – the condition of the atmosphere in one place during a limited period of </a:t>
            </a:r>
            <a:r>
              <a:rPr lang="en-US" sz="1800" dirty="0" smtClean="0"/>
              <a:t>time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1" dirty="0" smtClean="0"/>
              <a:t>Ex</a:t>
            </a:r>
            <a:r>
              <a:rPr lang="en-US" sz="1800" dirty="0" smtClean="0"/>
              <a:t>: looking out the window to see if you need an umbrella means you’re checking the weather</a:t>
            </a:r>
            <a:endParaRPr lang="en-US" sz="1800" b="1" dirty="0"/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718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Rising warm air creates areas of </a:t>
            </a:r>
            <a:r>
              <a:rPr lang="en-US" b="1" dirty="0" smtClean="0"/>
              <a:t>low pressure</a:t>
            </a:r>
            <a:endParaRPr lang="en-US" dirty="0" smtClean="0"/>
          </a:p>
          <a:p>
            <a:r>
              <a:rPr lang="en-US" dirty="0" smtClean="0"/>
              <a:t>Falling cool air causes areas of </a:t>
            </a:r>
            <a:r>
              <a:rPr lang="en-US" b="1" dirty="0" smtClean="0"/>
              <a:t>high pressure</a:t>
            </a:r>
            <a:endParaRPr lang="en-US" dirty="0" smtClean="0"/>
          </a:p>
          <a:p>
            <a:r>
              <a:rPr lang="en-US" dirty="0" smtClean="0"/>
              <a:t>Cool air then flows in to replace the warm rising air</a:t>
            </a:r>
          </a:p>
          <a:p>
            <a:r>
              <a:rPr lang="en-US" dirty="0" smtClean="0"/>
              <a:t>These movements over the earth’s surface cause winds</a:t>
            </a:r>
          </a:p>
          <a:p>
            <a:r>
              <a:rPr lang="en-US" dirty="0" smtClean="0"/>
              <a:t>Winds distribute the sun’s heat around the planet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wind?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88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Prevailing Winds</a:t>
            </a:r>
            <a:r>
              <a:rPr lang="en-US" dirty="0" smtClean="0"/>
              <a:t> are global winds which blow in fairly, constant patterns </a:t>
            </a:r>
          </a:p>
          <a:p>
            <a:r>
              <a:rPr lang="en-US" dirty="0" smtClean="0"/>
              <a:t>Their direction is determined by latitude and is affected by the earth’s movement</a:t>
            </a:r>
          </a:p>
          <a:p>
            <a:r>
              <a:rPr lang="en-US" dirty="0" smtClean="0"/>
              <a:t>Earth rotates to the east, therefore global winds are displaced clockwise in the N. Hemisphere and counterclockwise in the S. Hemisphere</a:t>
            </a:r>
          </a:p>
          <a:p>
            <a:r>
              <a:rPr lang="en-US" dirty="0" smtClean="0"/>
              <a:t>This is called the </a:t>
            </a:r>
            <a:r>
              <a:rPr lang="en-US" b="1" dirty="0" err="1" smtClean="0"/>
              <a:t>Coriolis</a:t>
            </a:r>
            <a:r>
              <a:rPr lang="en-US" b="1" dirty="0" smtClean="0"/>
              <a:t> Effect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18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Equator</a:t>
            </a:r>
            <a:r>
              <a:rPr lang="en-US" dirty="0" smtClean="0"/>
              <a:t>: global winds are diverted north and south which leaves a narrow, windless zone called the </a:t>
            </a:r>
            <a:r>
              <a:rPr lang="en-US" b="1" dirty="0" smtClean="0"/>
              <a:t>doldrums</a:t>
            </a:r>
            <a:endParaRPr lang="en-US" dirty="0" smtClean="0"/>
          </a:p>
          <a:p>
            <a:r>
              <a:rPr lang="en-US" b="1" dirty="0" smtClean="0"/>
              <a:t>Horse Latitudes</a:t>
            </a:r>
            <a:r>
              <a:rPr lang="en-US" dirty="0" smtClean="0"/>
              <a:t> got their name from sailors who would toss cargo from their ships in order to get their ships to sail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Latitudes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75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Currents</a:t>
            </a:r>
            <a:r>
              <a:rPr lang="en-US" dirty="0" smtClean="0"/>
              <a:t> are cold and warm streams of water</a:t>
            </a:r>
          </a:p>
          <a:p>
            <a:r>
              <a:rPr lang="en-US" dirty="0" smtClean="0"/>
              <a:t>They are caused by the earth’s rotation, changes in air pressure, and differences in water temperature</a:t>
            </a:r>
          </a:p>
          <a:p>
            <a:r>
              <a:rPr lang="en-US" dirty="0" smtClean="0"/>
              <a:t>The </a:t>
            </a:r>
            <a:r>
              <a:rPr lang="en-US" b="1" dirty="0" err="1" smtClean="0"/>
              <a:t>Coriolis</a:t>
            </a:r>
            <a:r>
              <a:rPr lang="en-US" b="1" dirty="0" smtClean="0"/>
              <a:t> Effect</a:t>
            </a:r>
            <a:r>
              <a:rPr lang="en-US" dirty="0" smtClean="0"/>
              <a:t> also takes place in the ocean</a:t>
            </a:r>
          </a:p>
          <a:p>
            <a:r>
              <a:rPr lang="en-US" dirty="0" smtClean="0"/>
              <a:t>Currents move clockwise in the N.H. and counterclockwise in the S.H.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03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 currents affect climate in the coastal lands</a:t>
            </a:r>
          </a:p>
          <a:p>
            <a:r>
              <a:rPr lang="en-US" dirty="0" smtClean="0"/>
              <a:t>Cold ocean currents cool the lands they pass</a:t>
            </a:r>
          </a:p>
          <a:p>
            <a:r>
              <a:rPr lang="en-US" dirty="0" smtClean="0"/>
              <a:t>Warm ocean currents bring warmer temperatures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71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&amp; water work together to affect weather</a:t>
            </a:r>
          </a:p>
          <a:p>
            <a:r>
              <a:rPr lang="en-US" dirty="0" smtClean="0"/>
              <a:t>Condensation creates precipitation</a:t>
            </a:r>
          </a:p>
          <a:p>
            <a:r>
              <a:rPr lang="en-US" dirty="0" smtClean="0"/>
              <a:t>Water vapor forms in the atmosphere from evaporated surface water</a:t>
            </a:r>
          </a:p>
          <a:p>
            <a:r>
              <a:rPr lang="en-US" dirty="0" smtClean="0"/>
              <a:t>Colder temperatures cool the rising moist air</a:t>
            </a:r>
          </a:p>
          <a:p>
            <a:r>
              <a:rPr lang="en-US" dirty="0" smtClean="0"/>
              <a:t>Then the vapor condenses into liquid droplets to form clouds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Weather &amp; the Water Cycle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75717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surface of the earth can also be affected by climate</a:t>
            </a:r>
          </a:p>
          <a:p>
            <a:r>
              <a:rPr lang="en-US" dirty="0" smtClean="0"/>
              <a:t>Large bodies of water are slower to heat and to cool than land</a:t>
            </a:r>
          </a:p>
          <a:p>
            <a:r>
              <a:rPr lang="en-US" dirty="0" smtClean="0"/>
              <a:t>Water temperatures are more uniform and constant than land temperature, this means their temperature changes slowly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Landforms &amp;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28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Mountain ranges also influence precipitation and affect climate</a:t>
            </a:r>
          </a:p>
          <a:p>
            <a:r>
              <a:rPr lang="en-US" dirty="0" smtClean="0"/>
              <a:t>Winds that blow over an ocean are pushed upward when they meet a mountain range</a:t>
            </a:r>
          </a:p>
          <a:p>
            <a:r>
              <a:rPr lang="en-US" dirty="0" smtClean="0"/>
              <a:t>Rising air cools and release most of its moisture in the form of precipitation </a:t>
            </a:r>
          </a:p>
          <a:p>
            <a:r>
              <a:rPr lang="en-US" dirty="0" smtClean="0"/>
              <a:t>It does this on the </a:t>
            </a:r>
            <a:r>
              <a:rPr lang="en-US" b="1" dirty="0" smtClean="0"/>
              <a:t>windward</a:t>
            </a:r>
            <a:r>
              <a:rPr lang="en-US" dirty="0"/>
              <a:t> </a:t>
            </a:r>
            <a:r>
              <a:rPr lang="en-US" dirty="0" smtClean="0"/>
              <a:t>side – the side of the mountain range facing the wind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Landforms &amp;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95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precipitation is released, winds become warmer and drier when they come down on the opposite side of the mountain, or </a:t>
            </a:r>
            <a:r>
              <a:rPr lang="en-US" b="1" dirty="0" smtClean="0"/>
              <a:t>leeward</a:t>
            </a:r>
            <a:r>
              <a:rPr lang="en-US" dirty="0" smtClean="0"/>
              <a:t> side</a:t>
            </a:r>
          </a:p>
          <a:p>
            <a:r>
              <a:rPr lang="en-US" dirty="0" smtClean="0"/>
              <a:t>Hot, dry air produces little precipitation in an effect known as a </a:t>
            </a:r>
            <a:r>
              <a:rPr lang="en-US" b="1" dirty="0" smtClean="0"/>
              <a:t>rain shadow</a:t>
            </a:r>
            <a:endParaRPr lang="en-US" dirty="0" smtClean="0"/>
          </a:p>
          <a:p>
            <a:r>
              <a:rPr lang="en-US" dirty="0" smtClean="0"/>
              <a:t>This causes dry areas to develop on the leeward side of </a:t>
            </a:r>
            <a:r>
              <a:rPr lang="en-US" smtClean="0"/>
              <a:t>mountain ranges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Landforms &amp;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84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Climate Patterns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1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pic>
        <p:nvPicPr>
          <p:cNvPr id="5" name="Picture Placeholder 4" descr="climate_map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16" b="-24916"/>
          <a:stretch>
            <a:fillRect/>
          </a:stretch>
        </p:blipFill>
        <p:spPr>
          <a:xfrm rot="240000">
            <a:off x="2184400" y="666750"/>
            <a:ext cx="4772025" cy="3598863"/>
          </a:xfrm>
        </p:spPr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436124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b="1" dirty="0" smtClean="0"/>
              <a:t>Climate</a:t>
            </a:r>
            <a:r>
              <a:rPr lang="en-US" sz="1800" dirty="0" smtClean="0"/>
              <a:t> – term for the weather patterns that an area typically experiences over a long period of time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1" dirty="0" smtClean="0"/>
              <a:t>Ex</a:t>
            </a:r>
            <a:r>
              <a:rPr lang="en-US" sz="1800" dirty="0" smtClean="0"/>
              <a:t>: not having to look out of the window because it is usually raining, so you take an umbrella anyway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20917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Geographers divide the earth into climate regions:</a:t>
            </a:r>
          </a:p>
          <a:p>
            <a:pPr lvl="1"/>
            <a:r>
              <a:rPr lang="en-US" dirty="0" smtClean="0"/>
              <a:t>Tropical</a:t>
            </a:r>
          </a:p>
          <a:p>
            <a:pPr lvl="1"/>
            <a:r>
              <a:rPr lang="en-US" dirty="0" smtClean="0"/>
              <a:t>Dry</a:t>
            </a:r>
            <a:endParaRPr lang="en-US" dirty="0"/>
          </a:p>
          <a:p>
            <a:pPr lvl="1"/>
            <a:r>
              <a:rPr lang="en-US" dirty="0" smtClean="0"/>
              <a:t>Mid-Latitude</a:t>
            </a:r>
          </a:p>
          <a:p>
            <a:pPr lvl="1"/>
            <a:r>
              <a:rPr lang="en-US" dirty="0" smtClean="0"/>
              <a:t>High Latitude</a:t>
            </a:r>
          </a:p>
          <a:p>
            <a:pPr lvl="1"/>
            <a:r>
              <a:rPr lang="en-US" dirty="0" smtClean="0"/>
              <a:t>Highlands </a:t>
            </a:r>
          </a:p>
          <a:p>
            <a:r>
              <a:rPr lang="en-US" dirty="0" smtClean="0"/>
              <a:t>Each of the subdivisions has its own characteristic soils and </a:t>
            </a:r>
            <a:r>
              <a:rPr lang="en-US" b="1" dirty="0" smtClean="0"/>
              <a:t>natural vegetation</a:t>
            </a:r>
            <a:endParaRPr lang="en-US" dirty="0"/>
          </a:p>
          <a:p>
            <a:pPr lvl="1"/>
            <a:r>
              <a:rPr lang="en-US" dirty="0" smtClean="0"/>
              <a:t>The plant life that grows in an area where the natural environment is unchanged by human activity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36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336931"/>
          </a:xfrm>
        </p:spPr>
        <p:txBody>
          <a:bodyPr/>
          <a:lstStyle/>
          <a:p>
            <a:r>
              <a:rPr lang="en-US" i="1" dirty="0" smtClean="0"/>
              <a:t>Tropical Rain Forest</a:t>
            </a:r>
            <a:endParaRPr lang="en-US" i="1" dirty="0"/>
          </a:p>
        </p:txBody>
      </p:sp>
      <p:pic>
        <p:nvPicPr>
          <p:cNvPr id="5" name="Picture Placeholder 4" descr="rainfores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r="3564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005749"/>
            <a:ext cx="7756264" cy="1718391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are found in or near low latitudes – the </a:t>
            </a:r>
            <a:r>
              <a:rPr lang="en-US" b="1" dirty="0" smtClean="0"/>
              <a:t>Tropics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Tropical rain forest and tropical savanna are the 2 most widespread kinds of climate regions</a:t>
            </a:r>
          </a:p>
          <a:p>
            <a:pPr marL="285750" indent="-285750" algn="l">
              <a:buFont typeface="Arial"/>
              <a:buChar char="•"/>
            </a:pPr>
            <a:r>
              <a:rPr lang="en-US" i="1" dirty="0" smtClean="0"/>
              <a:t>Tropical rain forest</a:t>
            </a:r>
            <a:r>
              <a:rPr lang="en-US" dirty="0" smtClean="0"/>
              <a:t> climates have an </a:t>
            </a:r>
            <a:r>
              <a:rPr lang="en-US" dirty="0"/>
              <a:t>average temperature of </a:t>
            </a:r>
            <a:r>
              <a:rPr lang="en-US" dirty="0" smtClean="0"/>
              <a:t>80ºF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Yearly rainfall averages about 80 inches</a:t>
            </a:r>
          </a:p>
        </p:txBody>
      </p:sp>
    </p:spTree>
    <p:extLst>
      <p:ext uri="{BB962C8B-B14F-4D97-AF65-F5344CB8AC3E}">
        <p14:creationId xmlns:p14="http://schemas.microsoft.com/office/powerpoint/2010/main" val="333781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498808"/>
          </a:xfrm>
        </p:spPr>
        <p:txBody>
          <a:bodyPr/>
          <a:lstStyle/>
          <a:p>
            <a:r>
              <a:rPr lang="en-US" b="1" dirty="0" smtClean="0"/>
              <a:t>Tropical Climates</a:t>
            </a:r>
            <a:endParaRPr lang="en-US" b="1" dirty="0"/>
          </a:p>
        </p:txBody>
      </p:sp>
      <p:pic>
        <p:nvPicPr>
          <p:cNvPr id="5" name="Picture Placeholder 4" descr="tropical-rainforest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167626"/>
            <a:ext cx="7756264" cy="1690374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Lush vegetation is common and grows thickly in layers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Teak or mahogany trees form a canopy over smaller trees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On the floor we have plants that grow under the shade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Amazon River Basin</a:t>
            </a:r>
            <a:r>
              <a:rPr lang="en-US" dirty="0" smtClean="0"/>
              <a:t> is the world’s largest tropical rain forest</a:t>
            </a:r>
          </a:p>
        </p:txBody>
      </p:sp>
    </p:spTree>
    <p:extLst>
      <p:ext uri="{BB962C8B-B14F-4D97-AF65-F5344CB8AC3E}">
        <p14:creationId xmlns:p14="http://schemas.microsoft.com/office/powerpoint/2010/main" val="2677939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731" y="4668819"/>
            <a:ext cx="7767021" cy="449000"/>
          </a:xfrm>
        </p:spPr>
        <p:txBody>
          <a:bodyPr/>
          <a:lstStyle/>
          <a:p>
            <a:r>
              <a:rPr lang="en-US" i="1" dirty="0" smtClean="0"/>
              <a:t>Tropical Savanna</a:t>
            </a:r>
            <a:endParaRPr lang="en-US" i="1" dirty="0"/>
          </a:p>
        </p:txBody>
      </p:sp>
      <p:pic>
        <p:nvPicPr>
          <p:cNvPr id="5" name="Picture Placeholder 4" descr="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r="6243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117819"/>
            <a:ext cx="7756264" cy="1556512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These areas have dry winters and wet summers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also have high year-round temperatures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During the dry season the ground is covered with clumps of coarse grass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There are fewer trees than in the rain forests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can be found in Africa, Central &amp; South America, and 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19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 types of dry climates</a:t>
            </a:r>
          </a:p>
          <a:p>
            <a:pPr lvl="1"/>
            <a:r>
              <a:rPr lang="en-US" i="1" dirty="0" smtClean="0"/>
              <a:t>Desert</a:t>
            </a:r>
          </a:p>
          <a:p>
            <a:pPr lvl="1"/>
            <a:r>
              <a:rPr lang="en-US" i="1" dirty="0" smtClean="0"/>
              <a:t>Steppe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Dry Climates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8800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399191"/>
          </a:xfrm>
        </p:spPr>
        <p:txBody>
          <a:bodyPr/>
          <a:lstStyle/>
          <a:p>
            <a:r>
              <a:rPr lang="en-US" i="1" dirty="0" smtClean="0"/>
              <a:t>Deserts </a:t>
            </a:r>
            <a:endParaRPr lang="en-US" i="1" dirty="0"/>
          </a:p>
        </p:txBody>
      </p:sp>
      <p:pic>
        <p:nvPicPr>
          <p:cNvPr id="5" name="Picture Placeholder 4" descr="oasis_in_the_sahara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5745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068009"/>
            <a:ext cx="7756264" cy="1643679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These are areas with sparse plant life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Yearly rainfall very rarely exceeds 10 inches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Temperatures vary from the heat of the day to the cool of night &amp; from season to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19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desert areas, underground springs may support an </a:t>
            </a:r>
            <a:r>
              <a:rPr lang="en-US" b="1" dirty="0" smtClean="0"/>
              <a:t>oasis</a:t>
            </a:r>
            <a:endParaRPr lang="en-US" dirty="0" smtClean="0"/>
          </a:p>
          <a:p>
            <a:r>
              <a:rPr lang="en-US" dirty="0" smtClean="0"/>
              <a:t>This is an area of lush vegetation</a:t>
            </a:r>
          </a:p>
          <a:p>
            <a:r>
              <a:rPr lang="en-US" dirty="0" smtClean="0"/>
              <a:t>Some deserts have dunes or rocky surfaces and others have fertile soil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Dry Climates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027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424095"/>
          </a:xfrm>
        </p:spPr>
        <p:txBody>
          <a:bodyPr/>
          <a:lstStyle/>
          <a:p>
            <a:r>
              <a:rPr lang="en-US" i="1" dirty="0" smtClean="0"/>
              <a:t>Steppes </a:t>
            </a:r>
            <a:endParaRPr lang="en-US" i="1" dirty="0"/>
          </a:p>
        </p:txBody>
      </p:sp>
      <p:pic>
        <p:nvPicPr>
          <p:cNvPr id="5" name="Picture Placeholder 4" descr="map_grasslands_steppes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8" b="-73"/>
          <a:stretch/>
        </p:blipFill>
        <p:spPr>
          <a:xfrm rot="240000">
            <a:off x="2184400" y="666750"/>
            <a:ext cx="4772025" cy="3598863"/>
          </a:xfrm>
        </p:spPr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180078"/>
            <a:ext cx="7756264" cy="139463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are dry, largely treeless grasslands and they border deserts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Yearly rainfall averages 10 to 20 inches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largest steppe stretches eastern Europe and western and central Asia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are also found in North America, South America, Africa, and Australia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67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include 4 temperate climate regions</a:t>
            </a:r>
          </a:p>
          <a:p>
            <a:pPr lvl="1"/>
            <a:r>
              <a:rPr lang="en-US" dirty="0" smtClean="0"/>
              <a:t>Marine west coast</a:t>
            </a:r>
          </a:p>
          <a:p>
            <a:pPr lvl="1"/>
            <a:r>
              <a:rPr lang="en-US" dirty="0" smtClean="0"/>
              <a:t>Mediterranean</a:t>
            </a:r>
          </a:p>
          <a:p>
            <a:pPr lvl="1"/>
            <a:r>
              <a:rPr lang="en-US" dirty="0" smtClean="0"/>
              <a:t>Humid subtropical</a:t>
            </a:r>
          </a:p>
          <a:p>
            <a:pPr lvl="1"/>
            <a:r>
              <a:rPr lang="en-US" dirty="0" smtClean="0"/>
              <a:t>Humid continental </a:t>
            </a:r>
          </a:p>
          <a:p>
            <a:r>
              <a:rPr lang="en-US" dirty="0" smtClean="0"/>
              <a:t>They experience variable weather patterns and seasonal changes</a:t>
            </a:r>
          </a:p>
          <a:p>
            <a:r>
              <a:rPr lang="en-US" dirty="0" smtClean="0"/>
              <a:t>They give rise to a variety of natural vegetation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Mid-Latitudes Climates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0226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731" y="4668819"/>
            <a:ext cx="7767021" cy="523712"/>
          </a:xfrm>
        </p:spPr>
        <p:txBody>
          <a:bodyPr/>
          <a:lstStyle/>
          <a:p>
            <a:r>
              <a:rPr lang="en-US" i="1" dirty="0" smtClean="0"/>
              <a:t>Marine West Coast </a:t>
            </a:r>
            <a:endParaRPr lang="en-US" i="1" dirty="0"/>
          </a:p>
        </p:txBody>
      </p:sp>
      <p:pic>
        <p:nvPicPr>
          <p:cNvPr id="5" name="Picture Placeholder 4" descr="img_2194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399834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Between </a:t>
            </a:r>
            <a:r>
              <a:rPr lang="en-US" dirty="0"/>
              <a:t>the latitudes of 30º &amp; </a:t>
            </a:r>
            <a:r>
              <a:rPr lang="en-US" dirty="0" smtClean="0"/>
              <a:t>60º north and south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Ex: Pacific coast of N. America, much of Europe, parts of S. America, Africa, Australia and New Zealand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Abundant rainfall supports the growth of both </a:t>
            </a:r>
            <a:r>
              <a:rPr lang="en-US" b="1" dirty="0" smtClean="0"/>
              <a:t>coniferous</a:t>
            </a:r>
            <a:r>
              <a:rPr lang="en-US" dirty="0" smtClean="0"/>
              <a:t> and </a:t>
            </a:r>
            <a:r>
              <a:rPr lang="en-US" b="1" dirty="0" smtClean="0"/>
              <a:t>deciduous</a:t>
            </a:r>
            <a:r>
              <a:rPr lang="en-US" dirty="0" smtClean="0"/>
              <a:t> trees</a:t>
            </a:r>
          </a:p>
        </p:txBody>
      </p:sp>
    </p:spTree>
    <p:extLst>
      <p:ext uri="{BB962C8B-B14F-4D97-AF65-F5344CB8AC3E}">
        <p14:creationId xmlns:p14="http://schemas.microsoft.com/office/powerpoint/2010/main" val="230348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731" y="4566700"/>
            <a:ext cx="7767021" cy="497898"/>
          </a:xfrm>
        </p:spPr>
        <p:txBody>
          <a:bodyPr/>
          <a:lstStyle/>
          <a:p>
            <a:r>
              <a:rPr lang="en-US" dirty="0" smtClean="0"/>
              <a:t>Earth’s Tilt &amp; Rotation</a:t>
            </a:r>
            <a:endParaRPr lang="en-US" dirty="0"/>
          </a:p>
        </p:txBody>
      </p:sp>
      <p:pic>
        <p:nvPicPr>
          <p:cNvPr id="9" name="Picture Placeholder 8" descr="Earth-lighting-winter-solstice_EN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t="1" r="-893" b="108"/>
          <a:stretch/>
        </p:blipFill>
        <p:spPr>
          <a:xfrm rot="240000">
            <a:off x="1247775" y="455613"/>
            <a:ext cx="6731000" cy="3811587"/>
          </a:xfrm>
        </p:spPr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688489" y="5064598"/>
            <a:ext cx="7756264" cy="1682602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The tilt is one reason for variations in sunlight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1" dirty="0" smtClean="0"/>
              <a:t>Axis</a:t>
            </a:r>
            <a:r>
              <a:rPr lang="en-US" sz="1800" dirty="0" smtClean="0"/>
              <a:t> – an imaginary line running from the North Pole to the South Pole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The angle of tilt never changes and because of it: not all places on the planet receive the same amount of direct sunlight at the same time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478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Coniferous</a:t>
            </a:r>
            <a:endParaRPr lang="en-US" dirty="0"/>
          </a:p>
        </p:txBody>
      </p:sp>
      <p:pic>
        <p:nvPicPr>
          <p:cNvPr id="5" name="Picture Placeholder 4" descr="1600x1200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b="1" dirty="0"/>
              <a:t>Coniferous</a:t>
            </a:r>
            <a:r>
              <a:rPr lang="en-US" dirty="0"/>
              <a:t> – trees such as evergreens have cones, needle-shaped leaves, and keep their foliage throughout the </a:t>
            </a:r>
            <a:r>
              <a:rPr lang="en-US" dirty="0" smtClean="0"/>
              <a:t>winter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8903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9"/>
            <a:ext cx="7767021" cy="473904"/>
          </a:xfrm>
        </p:spPr>
        <p:txBody>
          <a:bodyPr/>
          <a:lstStyle/>
          <a:p>
            <a:r>
              <a:rPr lang="en-US" dirty="0" smtClean="0"/>
              <a:t>Deciduous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225504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Deciduous</a:t>
            </a:r>
            <a:r>
              <a:rPr lang="en-US" dirty="0" smtClean="0"/>
              <a:t> – trees such as oak, elm, and maple, that have broad leaves that change color and drop in autumn </a:t>
            </a:r>
            <a:endParaRPr lang="en-US" b="1" dirty="0"/>
          </a:p>
        </p:txBody>
      </p:sp>
      <p:pic>
        <p:nvPicPr>
          <p:cNvPr id="7" name="Picture Placeholder 6" descr="fall_colors0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r="5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2000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Forest</a:t>
            </a:r>
            <a:endParaRPr lang="en-US" dirty="0"/>
          </a:p>
        </p:txBody>
      </p:sp>
      <p:pic>
        <p:nvPicPr>
          <p:cNvPr id="5" name="Picture Placeholder 4" descr="mixed-forest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6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Mixed Forests</a:t>
            </a:r>
            <a:r>
              <a:rPr lang="en-US" dirty="0" smtClean="0"/>
              <a:t> have both kinds of trees and are typical of marine west coast climates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7746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386739"/>
          </a:xfrm>
        </p:spPr>
        <p:txBody>
          <a:bodyPr/>
          <a:lstStyle/>
          <a:p>
            <a:r>
              <a:rPr lang="en-US" i="1" dirty="0" smtClean="0"/>
              <a:t>Mediterranean </a:t>
            </a:r>
            <a:endParaRPr lang="en-US" i="1" dirty="0"/>
          </a:p>
        </p:txBody>
      </p:sp>
      <p:pic>
        <p:nvPicPr>
          <p:cNvPr id="8" name="Picture Placeholder 7" descr="nDxrW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r="292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688489" y="5055557"/>
            <a:ext cx="7756264" cy="1681035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Mediterranean</a:t>
            </a:r>
            <a:r>
              <a:rPr lang="en-US" dirty="0" smtClean="0"/>
              <a:t> climates are lands surrounding the </a:t>
            </a:r>
            <a:r>
              <a:rPr lang="en-US" b="1" dirty="0" smtClean="0"/>
              <a:t>Mediterranean Sea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have mild, rainy winters, and hot, sunny summers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natural vegetation includes </a:t>
            </a:r>
            <a:r>
              <a:rPr lang="en-US" b="1" dirty="0" smtClean="0"/>
              <a:t>chaparral</a:t>
            </a:r>
            <a:r>
              <a:rPr lang="en-US" dirty="0" smtClean="0"/>
              <a:t> which are thickets of woody bushes and short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703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436547"/>
          </a:xfrm>
        </p:spPr>
        <p:txBody>
          <a:bodyPr/>
          <a:lstStyle/>
          <a:p>
            <a:r>
              <a:rPr lang="en-US" i="1" dirty="0" smtClean="0"/>
              <a:t>Humid Sub-Tropical</a:t>
            </a:r>
            <a:endParaRPr lang="en-US" i="1" dirty="0"/>
          </a:p>
        </p:txBody>
      </p:sp>
      <p:pic>
        <p:nvPicPr>
          <p:cNvPr id="8" name="Picture Placeholder 7" descr="01ML81-IM1101-mount-mulanje-147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1344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688489" y="5105365"/>
            <a:ext cx="7756264" cy="1618775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is the area in the southeastern United States and in the southeastern parts of South America and Asia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experience short, mild winters and rain nearly year-round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Vegetation consists of </a:t>
            </a:r>
            <a:r>
              <a:rPr lang="en-US" b="1" dirty="0" smtClean="0"/>
              <a:t>prairies</a:t>
            </a:r>
            <a:r>
              <a:rPr lang="en-US" dirty="0" smtClean="0"/>
              <a:t> (which are inland grasslands) as well as forests of evergreen and deciduous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039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regions of the Northern Hemisphere such as southern Canada, western Russia, and northeastern China</a:t>
            </a:r>
          </a:p>
          <a:p>
            <a:r>
              <a:rPr lang="en-US" dirty="0" smtClean="0"/>
              <a:t>The farther north a person travels the </a:t>
            </a:r>
            <a:r>
              <a:rPr lang="en-US" dirty="0" smtClean="0"/>
              <a:t>longer </a:t>
            </a:r>
            <a:r>
              <a:rPr lang="en-US" dirty="0" smtClean="0"/>
              <a:t>and more severe are the snowy winters and the shorter and coolers are the summers</a:t>
            </a:r>
          </a:p>
          <a:p>
            <a:r>
              <a:rPr lang="en-US" dirty="0" smtClean="0"/>
              <a:t>Vegetation includes evergreens which outnumber deciduous trees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Humid Continental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9017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Here, freezing temperatures are common much of the year because of the lack of direct sunlight</a:t>
            </a:r>
          </a:p>
          <a:p>
            <a:r>
              <a:rPr lang="en-US" dirty="0" smtClean="0"/>
              <a:t>Vegetation is limited in quantity &amp; variety</a:t>
            </a:r>
          </a:p>
          <a:p>
            <a:r>
              <a:rPr lang="en-US" dirty="0" smtClean="0"/>
              <a:t>Here we have 2 regions:</a:t>
            </a:r>
          </a:p>
          <a:p>
            <a:pPr lvl="1"/>
            <a:r>
              <a:rPr lang="en-US" dirty="0" smtClean="0"/>
              <a:t>Subarctic</a:t>
            </a:r>
          </a:p>
          <a:p>
            <a:pPr lvl="1"/>
            <a:r>
              <a:rPr lang="en-US" dirty="0" smtClean="0"/>
              <a:t>Tundra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 Latitude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0651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Subarctic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324305"/>
            <a:ext cx="7756264" cy="1287765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Winters here are bitterly cold and summers are short and cool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In some parts only a thin layer of surface soil thaws each summer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Below it is </a:t>
            </a:r>
            <a:r>
              <a:rPr lang="en-US" sz="1800" b="1" dirty="0" smtClean="0"/>
              <a:t>permafrost</a:t>
            </a:r>
            <a:r>
              <a:rPr lang="en-US" sz="1800" dirty="0" smtClean="0"/>
              <a:t> – permanently frozen subsoil </a:t>
            </a:r>
            <a:endParaRPr lang="en-US" sz="1800" dirty="0"/>
          </a:p>
        </p:txBody>
      </p:sp>
      <p:pic>
        <p:nvPicPr>
          <p:cNvPr id="7" name="Picture Placeholder 6" descr="subarctic-climate-zone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15376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361835"/>
          </a:xfrm>
        </p:spPr>
        <p:txBody>
          <a:bodyPr/>
          <a:lstStyle/>
          <a:p>
            <a:r>
              <a:rPr lang="en-US" i="1" dirty="0" smtClean="0"/>
              <a:t>Tundra </a:t>
            </a:r>
            <a:endParaRPr lang="en-US" i="1" dirty="0"/>
          </a:p>
        </p:txBody>
      </p:sp>
      <p:pic>
        <p:nvPicPr>
          <p:cNvPr id="5" name="Picture Placeholder 4" descr="igloo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r="45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030653"/>
            <a:ext cx="7756264" cy="1643678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are closer to the polar regions and are very cold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Winter darkness and bitter cold last for half the year and the sun’s indirect rays bring constant summer light but little heat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layer of thawed soil is even thinner than in the subarctic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Vegetation is limited to short grasses, mosses, and lichens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75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361835"/>
          </a:xfrm>
        </p:spPr>
        <p:txBody>
          <a:bodyPr/>
          <a:lstStyle/>
          <a:p>
            <a:r>
              <a:rPr lang="en-US" b="1" dirty="0" smtClean="0"/>
              <a:t>Highlands </a:t>
            </a:r>
            <a:endParaRPr lang="en-US" b="1" dirty="0"/>
          </a:p>
        </p:txBody>
      </p:sp>
      <p:pic>
        <p:nvPicPr>
          <p:cNvPr id="8" name="Picture Placeholder 7" descr="Cameron_Highlands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415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688489" y="5030653"/>
            <a:ext cx="7756264" cy="1444445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 higher the elevation the cooler the temperatures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natural vegetation also varies with elevation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Mixed forests generally lie at the bases of mountains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Higher up, meadows with small trees, shrubs, and wildflowers are in the mountainside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2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Temperature</a:t>
            </a:r>
            <a:r>
              <a:rPr lang="en-US" dirty="0" smtClean="0"/>
              <a:t> is greatly affected by the earth’s tilt</a:t>
            </a:r>
          </a:p>
          <a:p>
            <a:pPr lvl="1"/>
            <a:r>
              <a:rPr lang="en-US" dirty="0" smtClean="0"/>
              <a:t>The measure how hot or cold a place is</a:t>
            </a:r>
          </a:p>
          <a:p>
            <a:r>
              <a:rPr lang="en-US" dirty="0" smtClean="0"/>
              <a:t>Warmer temperatures: areas that receive a lot of direct sunlight</a:t>
            </a:r>
          </a:p>
          <a:p>
            <a:r>
              <a:rPr lang="en-US" dirty="0" smtClean="0"/>
              <a:t>Colder temperatures: areas that receive a less direct sunlight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6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try to find answers for climatic changes by studying the interrelationships among ocean temperatures, greenhouse gases, wind patterns, and cloud cover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Climate Changes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29507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last 1 to 2 million years the earth passed through 4 ice ages</a:t>
            </a:r>
          </a:p>
          <a:p>
            <a:r>
              <a:rPr lang="en-US" dirty="0" smtClean="0"/>
              <a:t>One </a:t>
            </a:r>
            <a:r>
              <a:rPr lang="en-US" b="1" dirty="0" smtClean="0"/>
              <a:t>hypothesis</a:t>
            </a:r>
            <a:r>
              <a:rPr lang="en-US" dirty="0" smtClean="0"/>
              <a:t> (education guess) is that the earth absorbed less solar energy because of changes in the sun’s output of energy or because of the earth’s change in orbit</a:t>
            </a:r>
          </a:p>
          <a:p>
            <a:r>
              <a:rPr lang="en-US" dirty="0" smtClean="0"/>
              <a:t>Another </a:t>
            </a:r>
            <a:r>
              <a:rPr lang="en-US" b="1" dirty="0" smtClean="0"/>
              <a:t>hypothesis</a:t>
            </a:r>
            <a:r>
              <a:rPr lang="en-US" dirty="0" smtClean="0"/>
              <a:t> says that dust clouds from volcanic activity reflected sunlight back into space, cooling the atmosphere and lowering surface temperatures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539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Burning of fossil fuels </a:t>
            </a:r>
            <a:r>
              <a:rPr lang="en-US" dirty="0" smtClean="0"/>
              <a:t>releases </a:t>
            </a:r>
            <a:r>
              <a:rPr lang="en-US" dirty="0" smtClean="0"/>
              <a:t>gases that mix with water in the air, forming acids that fall in rain and snow </a:t>
            </a:r>
          </a:p>
          <a:p>
            <a:r>
              <a:rPr lang="en-US" dirty="0" smtClean="0"/>
              <a:t>Acid rain can destroy forests</a:t>
            </a:r>
          </a:p>
          <a:p>
            <a:r>
              <a:rPr lang="en-US" dirty="0" smtClean="0"/>
              <a:t>Exhaust released from burning fossil fuels in engines and factories is heated in the atmosphere by the sun’s UV rays forming </a:t>
            </a:r>
            <a:r>
              <a:rPr lang="en-US" b="1" dirty="0" smtClean="0"/>
              <a:t>smog</a:t>
            </a:r>
            <a:endParaRPr lang="en-US" dirty="0" smtClean="0"/>
          </a:p>
          <a:p>
            <a:r>
              <a:rPr lang="en-US" dirty="0" smtClean="0"/>
              <a:t>This is a visible chemical haze in the atmosphere that endangers people’s health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Interaction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</a:t>
            </a:r>
            <a:endParaRPr lang="en-US" dirty="0"/>
          </a:p>
        </p:txBody>
      </p:sp>
      <p:pic>
        <p:nvPicPr>
          <p:cNvPr id="5" name="Picture Placeholder 4" descr="EarthsRotation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" b="826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29059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Receiving light also depends on the side of planet that is facing the sun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One full </a:t>
            </a:r>
            <a:r>
              <a:rPr lang="en-US" sz="1800" b="1" dirty="0"/>
              <a:t>r</a:t>
            </a:r>
            <a:r>
              <a:rPr lang="en-US" sz="1800" b="1" dirty="0" smtClean="0"/>
              <a:t>otation</a:t>
            </a:r>
            <a:r>
              <a:rPr lang="en-US" sz="1800" dirty="0" smtClean="0"/>
              <a:t> takes up to 24 hours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This also causes the alteration between day and night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404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8489" y="4453504"/>
            <a:ext cx="7767021" cy="484668"/>
          </a:xfrm>
        </p:spPr>
        <p:txBody>
          <a:bodyPr/>
          <a:lstStyle/>
          <a:p>
            <a:r>
              <a:rPr lang="en-US" dirty="0" smtClean="0"/>
              <a:t>Revolution </a:t>
            </a:r>
            <a:endParaRPr lang="en-US" dirty="0"/>
          </a:p>
        </p:txBody>
      </p:sp>
      <p:pic>
        <p:nvPicPr>
          <p:cNvPr id="8" name="Picture Placeholder 7" descr="EarthsRotation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" b="82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688489" y="4938172"/>
            <a:ext cx="7756264" cy="1809028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While rotating on its axis, the earth is also traveling in an orbit around the sun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A </a:t>
            </a:r>
            <a:r>
              <a:rPr lang="en-US" sz="1800" b="1" dirty="0" smtClean="0"/>
              <a:t>revolution</a:t>
            </a:r>
            <a:r>
              <a:rPr lang="en-US" sz="1800" dirty="0" smtClean="0"/>
              <a:t> is a trip around the sun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It takes the earth a few hours more than 365 days to complete one revolution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1563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revolution &amp; the tilt cause changes in the angle and amount of sunlight that reach different parts of the earth</a:t>
            </a:r>
          </a:p>
          <a:p>
            <a:r>
              <a:rPr lang="en-US" dirty="0" smtClean="0"/>
              <a:t>These changes are called seasons</a:t>
            </a:r>
          </a:p>
          <a:p>
            <a:r>
              <a:rPr lang="en-US" dirty="0" smtClean="0"/>
              <a:t>We experience different amounts of day and night, as well as different temperatures during seasonal changes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 &amp; Tilt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7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278</TotalTime>
  <Words>2375</Words>
  <Application>Microsoft Macintosh PowerPoint</Application>
  <PresentationFormat>On-screen Show (4:3)</PresentationFormat>
  <Paragraphs>256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Hardcover</vt:lpstr>
      <vt:lpstr>The Climate of the Earth</vt:lpstr>
      <vt:lpstr>Earth-Sun Relationship</vt:lpstr>
      <vt:lpstr>Weather </vt:lpstr>
      <vt:lpstr>Climate</vt:lpstr>
      <vt:lpstr>Earth’s Tilt &amp; Rotation</vt:lpstr>
      <vt:lpstr>Temperature</vt:lpstr>
      <vt:lpstr>Rotation </vt:lpstr>
      <vt:lpstr>Revolution </vt:lpstr>
      <vt:lpstr>Revolution &amp; Tilt</vt:lpstr>
      <vt:lpstr>Revolution &amp; Tilt</vt:lpstr>
      <vt:lpstr>Tropic of Cancer</vt:lpstr>
      <vt:lpstr>Tropic of Cancer</vt:lpstr>
      <vt:lpstr>Tropic of Capricorn</vt:lpstr>
      <vt:lpstr>Tropic of Capricorn</vt:lpstr>
      <vt:lpstr>The Poles</vt:lpstr>
      <vt:lpstr>Land of the Midnight Sun</vt:lpstr>
      <vt:lpstr>Greenhouse Effect</vt:lpstr>
      <vt:lpstr>Greenhouse Effect</vt:lpstr>
      <vt:lpstr>Greenhouse Effect</vt:lpstr>
      <vt:lpstr>General Rules of G.E.</vt:lpstr>
      <vt:lpstr>Today’s Situation</vt:lpstr>
      <vt:lpstr>Global Warming</vt:lpstr>
      <vt:lpstr>Global Warming</vt:lpstr>
      <vt:lpstr>Factors Affecting Climate</vt:lpstr>
      <vt:lpstr>Low Latitudes</vt:lpstr>
      <vt:lpstr>High Latitudes</vt:lpstr>
      <vt:lpstr>Mid-Latitudes</vt:lpstr>
      <vt:lpstr>Elevation &amp; Climate</vt:lpstr>
      <vt:lpstr>Wind</vt:lpstr>
      <vt:lpstr>What causes wind?</vt:lpstr>
      <vt:lpstr>Wind Patterns</vt:lpstr>
      <vt:lpstr>Horse Latitudes</vt:lpstr>
      <vt:lpstr>Ocean Currents</vt:lpstr>
      <vt:lpstr>Ocean Currents</vt:lpstr>
      <vt:lpstr>Weather &amp; the Water Cycle</vt:lpstr>
      <vt:lpstr>Landforms &amp; Climate</vt:lpstr>
      <vt:lpstr>Landforms &amp; Climate</vt:lpstr>
      <vt:lpstr>Landforms &amp; Climate</vt:lpstr>
      <vt:lpstr>World Climate Patterns</vt:lpstr>
      <vt:lpstr>Climate Regions</vt:lpstr>
      <vt:lpstr>Tropical Rain Forest</vt:lpstr>
      <vt:lpstr>Tropical Climates</vt:lpstr>
      <vt:lpstr>Tropical Savanna</vt:lpstr>
      <vt:lpstr>Dry Climates</vt:lpstr>
      <vt:lpstr>Deserts </vt:lpstr>
      <vt:lpstr>Dry Climates</vt:lpstr>
      <vt:lpstr>Steppes </vt:lpstr>
      <vt:lpstr>Mid-Latitudes Climates</vt:lpstr>
      <vt:lpstr>Marine West Coast </vt:lpstr>
      <vt:lpstr>Coniferous</vt:lpstr>
      <vt:lpstr>Deciduous</vt:lpstr>
      <vt:lpstr>Mixed Forest</vt:lpstr>
      <vt:lpstr>Mediterranean </vt:lpstr>
      <vt:lpstr>Humid Sub-Tropical</vt:lpstr>
      <vt:lpstr>Humid Continental </vt:lpstr>
      <vt:lpstr>High Latitude</vt:lpstr>
      <vt:lpstr>Subarctic</vt:lpstr>
      <vt:lpstr>Tundra </vt:lpstr>
      <vt:lpstr>Highlands </vt:lpstr>
      <vt:lpstr>Climate Changes</vt:lpstr>
      <vt:lpstr>Ice Ages</vt:lpstr>
      <vt:lpstr>Human Interaction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Climate of the Earth</dc:title>
  <dc:creator>Jeton Amiti</dc:creator>
  <cp:lastModifiedBy>Jeton Amiti</cp:lastModifiedBy>
  <cp:revision>23</cp:revision>
  <dcterms:created xsi:type="dcterms:W3CDTF">2013-09-30T14:12:51Z</dcterms:created>
  <dcterms:modified xsi:type="dcterms:W3CDTF">2013-10-22T14:09:56Z</dcterms:modified>
</cp:coreProperties>
</file>