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9" autoAdjust="0"/>
    <p:restoredTop sz="89714" autoAdjust="0"/>
  </p:normalViewPr>
  <p:slideViewPr>
    <p:cSldViewPr snapToGrid="0" snapToObjects="1">
      <p:cViewPr varScale="1">
        <p:scale>
          <a:sx n="98" d="100"/>
          <a:sy n="98" d="100"/>
        </p:scale>
        <p:origin x="-6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esProps" Target="presProps.xml"/><Relationship Id="rId102" Type="http://schemas.openxmlformats.org/officeDocument/2006/relationships/viewProps" Target="viewProps.xml"/><Relationship Id="rId103" Type="http://schemas.openxmlformats.org/officeDocument/2006/relationships/theme" Target="theme/theme1.xml"/><Relationship Id="rId10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interSettings" Target="printerSettings/printerSettings1.bin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11/26/13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11/26/13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11/26/13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11/26/13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g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2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4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6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7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8.gi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9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0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Colonial Ways of Life</a:t>
            </a:r>
            <a:br>
              <a:rPr lang="en-US" dirty="0" smtClean="0"/>
            </a:br>
            <a:r>
              <a:rPr lang="en-US" dirty="0" smtClean="0"/>
              <a:t>1607 - 1763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5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Gentry Plantations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1600 – indentured servitude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Gentry plantations were small</a:t>
            </a:r>
          </a:p>
          <a:p>
            <a:r>
              <a:rPr lang="en-US" dirty="0" smtClean="0"/>
              <a:t>Planters and servants worked side-by-side</a:t>
            </a:r>
          </a:p>
          <a:p>
            <a:r>
              <a:rPr lang="en-US" dirty="0" smtClean="0"/>
              <a:t>Rarely exceeded 30 people</a:t>
            </a:r>
          </a:p>
          <a:p>
            <a:r>
              <a:rPr lang="en-US" dirty="0" smtClean="0"/>
              <a:t>The Great House were small (4-7 rooms)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1700 - slavery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Plantation </a:t>
            </a:r>
            <a:r>
              <a:rPr lang="en-US" dirty="0"/>
              <a:t>sizes grew</a:t>
            </a:r>
          </a:p>
          <a:p>
            <a:r>
              <a:rPr lang="en-US" dirty="0"/>
              <a:t>Large brick mansions with elaborate gardens</a:t>
            </a:r>
          </a:p>
          <a:p>
            <a:r>
              <a:rPr lang="en-US" dirty="0"/>
              <a:t>Copied fashions &amp; lifestyle of England’s upper class</a:t>
            </a:r>
          </a:p>
          <a:p>
            <a:r>
              <a:rPr lang="en-US" dirty="0"/>
              <a:t>Planters no longer worked on the field with their </a:t>
            </a:r>
            <a:r>
              <a:rPr lang="en-US" dirty="0" smtClean="0"/>
              <a:t>workers</a:t>
            </a:r>
          </a:p>
          <a:p>
            <a:r>
              <a:rPr lang="en-US" dirty="0" smtClean="0"/>
              <a:t>Gentry enjoyed leisure time: hunting, fishing, gambling, reading, practicing music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5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Backcountry Farmers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Half of the servants that came from England died</a:t>
            </a:r>
          </a:p>
          <a:p>
            <a:r>
              <a:rPr lang="en-US" dirty="0" smtClean="0"/>
              <a:t>Of those that were set free, less than half of them received their own land</a:t>
            </a:r>
          </a:p>
          <a:p>
            <a:r>
              <a:rPr lang="en-US" dirty="0" smtClean="0"/>
              <a:t>They had to pay for the deed, land survey, tools, seeds, and livestock </a:t>
            </a:r>
          </a:p>
          <a:p>
            <a:r>
              <a:rPr lang="en-US" dirty="0" smtClean="0"/>
              <a:t>Many couldn’t afford this, so they became tenant farmers, working lands they rented from the planter elite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Backcountry 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wealthy elite owned the lands near the rivers, while the former servants mostly lived farther inland in the “backcountry”</a:t>
            </a:r>
          </a:p>
          <a:p>
            <a:r>
              <a:rPr lang="en-US" dirty="0" smtClean="0"/>
              <a:t>They were also called </a:t>
            </a:r>
            <a:r>
              <a:rPr lang="en-US" b="1" dirty="0" smtClean="0"/>
              <a:t>yeomen</a:t>
            </a:r>
            <a:endParaRPr lang="en-US" dirty="0"/>
          </a:p>
          <a:p>
            <a:r>
              <a:rPr lang="en-US" dirty="0" smtClean="0"/>
              <a:t>They worked small  plots of land, lived in 1 or 2 room houses </a:t>
            </a:r>
          </a:p>
          <a:p>
            <a:r>
              <a:rPr lang="en-US" dirty="0" smtClean="0"/>
              <a:t>They practiced </a:t>
            </a:r>
            <a:r>
              <a:rPr lang="en-US" b="1" dirty="0" smtClean="0"/>
              <a:t>subsistence farming</a:t>
            </a:r>
            <a:r>
              <a:rPr lang="en-US" dirty="0" smtClean="0"/>
              <a:t> – farming only enough crops to feed their own families</a:t>
            </a:r>
          </a:p>
          <a:p>
            <a:pPr lvl="1"/>
            <a:r>
              <a:rPr lang="en-US" dirty="0" smtClean="0"/>
              <a:t>Corn, beans, potatoes, barley, and rye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2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405915"/>
            <a:ext cx="3657600" cy="1139181"/>
          </a:xfrm>
        </p:spPr>
        <p:txBody>
          <a:bodyPr/>
          <a:lstStyle/>
          <a:p>
            <a:r>
              <a:rPr lang="en-US" dirty="0" smtClean="0"/>
              <a:t>Sir William Berkeley</a:t>
            </a:r>
            <a:endParaRPr lang="en-US" dirty="0"/>
          </a:p>
        </p:txBody>
      </p:sp>
      <p:pic>
        <p:nvPicPr>
          <p:cNvPr id="5" name="Picture Placeholder 4" descr="Sir-William-Berkeley3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r="771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554414"/>
            <a:ext cx="3657600" cy="5097355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He was the governor of Virginia who controlled the legislature through the people he appointed in office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Once he assembled a majority of supporters in the House of Burgesses, he exempted himself and his councilors from taxation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 then went on to restrict voting only to those who owned property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angered backcountry &amp; tenant farmers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 also made some harsh Native American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55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Over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important issue for colonists was to acquire land</a:t>
            </a:r>
          </a:p>
          <a:p>
            <a:r>
              <a:rPr lang="en-US" dirty="0" smtClean="0"/>
              <a:t>However most of the land at the time was owned by the NA</a:t>
            </a:r>
          </a:p>
          <a:p>
            <a:r>
              <a:rPr lang="en-US" dirty="0" smtClean="0"/>
              <a:t>The wealthy elite lived near the coast &amp; didn’t care about the backcountry farmers nor did they want war with the NA</a:t>
            </a:r>
          </a:p>
          <a:p>
            <a:r>
              <a:rPr lang="en-US" dirty="0" smtClean="0"/>
              <a:t>1675: a war broke out between the backcountry farmers and the </a:t>
            </a:r>
            <a:r>
              <a:rPr lang="en-US" b="1" dirty="0" err="1" smtClean="0"/>
              <a:t>Susquehannock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778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853" y="707399"/>
            <a:ext cx="3657600" cy="680584"/>
          </a:xfrm>
        </p:spPr>
        <p:txBody>
          <a:bodyPr/>
          <a:lstStyle/>
          <a:p>
            <a:r>
              <a:rPr lang="en-US" dirty="0" smtClean="0"/>
              <a:t>Nathanial Bacon’s Revolt</a:t>
            </a:r>
            <a:endParaRPr lang="en-US" dirty="0"/>
          </a:p>
        </p:txBody>
      </p:sp>
      <p:pic>
        <p:nvPicPr>
          <p:cNvPr id="5" name="Picture Placeholder 4" descr="Sir_Nathaniel_Bacon_by_Sir_Nathaniel_Bacon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r="7283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387983"/>
            <a:ext cx="3657600" cy="467664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Nathanial Bacon was a member of the governor’s council who took the side of the backcountry farmers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 owned some land near the frontier and his plantation was attacked by NA so he wanted to do something about it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Bacon organizes his own militia backed by the newly elected House of Burgesses and attacks the NA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HOB then restores the vote to all free men and took away the tax exemptions Berkeley had grant to his supporters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4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1"/>
            <a:ext cx="7772400" cy="551404"/>
          </a:xfrm>
        </p:spPr>
        <p:txBody>
          <a:bodyPr/>
          <a:lstStyle/>
          <a:p>
            <a:r>
              <a:rPr lang="en-US" dirty="0" smtClean="0"/>
              <a:t>Bacon’s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799" y="4818605"/>
            <a:ext cx="7770813" cy="1898633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Bacon still wasn’t satisfied so he returns to Jamestown with several hundred of his men to charger Berkeley on corruption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Berkeley flees and raises his own army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Both sides battle it out until Bacon, who was hiding in a swamp, became sick and died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His army disintegrated due to lack of leadership</a:t>
            </a:r>
            <a:endParaRPr lang="en-US" dirty="0"/>
          </a:p>
        </p:txBody>
      </p:sp>
      <p:pic>
        <p:nvPicPr>
          <p:cNvPr id="5" name="Picture Placeholder 4" descr="colonial_exp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r="8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692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Increases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Bacon’s Rebellion, the government generally supported expanding the colony westward, not caring about the NA</a:t>
            </a:r>
          </a:p>
          <a:p>
            <a:r>
              <a:rPr lang="en-US" dirty="0" smtClean="0"/>
              <a:t>It also increased a trend – the use of slavery instead of servants</a:t>
            </a:r>
          </a:p>
          <a:p>
            <a:r>
              <a:rPr lang="en-US" dirty="0" smtClean="0"/>
              <a:t>There were many reasons to switch to slavery</a:t>
            </a:r>
          </a:p>
          <a:p>
            <a:r>
              <a:rPr lang="en-US" dirty="0" smtClean="0"/>
              <a:t>1672: King Charles II grants a charter to the </a:t>
            </a:r>
            <a:r>
              <a:rPr lang="en-US" b="1" dirty="0" smtClean="0"/>
              <a:t>Royal African Company</a:t>
            </a:r>
            <a:r>
              <a:rPr lang="en-US" dirty="0" smtClean="0"/>
              <a:t> to engage in the slave trade to make it easier for colonies to acquire slaves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11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689565"/>
          </a:xfrm>
        </p:spPr>
        <p:txBody>
          <a:bodyPr/>
          <a:lstStyle/>
          <a:p>
            <a:r>
              <a:rPr lang="en-US" dirty="0" smtClean="0"/>
              <a:t>A Slave’s Voyage</a:t>
            </a:r>
            <a:endParaRPr lang="en-US" dirty="0"/>
          </a:p>
        </p:txBody>
      </p:sp>
      <p:pic>
        <p:nvPicPr>
          <p:cNvPr id="5" name="Picture Placeholder 4" descr="slave-caravans-on-the-road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0" b="5710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0571" y="4840941"/>
            <a:ext cx="7776882" cy="2017059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Voyage to America was terrible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Africans were tied together with ropes around their necks and hands, traded to Europeans, branded, and forced aboard a ship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Roughly between 10-12 million Africans were forcibly transported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Nearly 2 million died at sea</a:t>
            </a:r>
          </a:p>
        </p:txBody>
      </p:sp>
    </p:spTree>
    <p:extLst>
      <p:ext uri="{BB962C8B-B14F-4D97-AF65-F5344CB8AC3E}">
        <p14:creationId xmlns:p14="http://schemas.microsoft.com/office/powerpoint/2010/main" val="172635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543859"/>
          </a:xfrm>
        </p:spPr>
        <p:txBody>
          <a:bodyPr/>
          <a:lstStyle/>
          <a:p>
            <a:r>
              <a:rPr lang="en-US" dirty="0" smtClean="0"/>
              <a:t>A Slave’s Voyage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799" y="4811059"/>
            <a:ext cx="7770813" cy="2046941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Slaves were chained and crammed into the ships’ filthy holds for more than a month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Prisoners could hardly sit or stand and were given minimal food and drink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Those who died or became sick were thrown overboard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Those who refused to eat were whipped</a:t>
            </a:r>
            <a:endParaRPr lang="en-US" dirty="0"/>
          </a:p>
        </p:txBody>
      </p:sp>
      <p:pic>
        <p:nvPicPr>
          <p:cNvPr id="5" name="Picture Placeholder 4" descr="842d548028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11039" r="3829" b="9885"/>
          <a:stretch/>
        </p:blipFill>
        <p:spPr/>
      </p:pic>
    </p:spTree>
    <p:extLst>
      <p:ext uri="{BB962C8B-B14F-4D97-AF65-F5344CB8AC3E}">
        <p14:creationId xmlns:p14="http://schemas.microsoft.com/office/powerpoint/2010/main" val="301779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Southern Colonies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–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90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Olaudah</a:t>
            </a:r>
            <a:r>
              <a:rPr lang="en-US" dirty="0" smtClean="0"/>
              <a:t> </a:t>
            </a:r>
            <a:r>
              <a:rPr lang="en-US" dirty="0" err="1" smtClean="0"/>
              <a:t>Equiano</a:t>
            </a:r>
            <a:endParaRPr lang="en-US" dirty="0"/>
          </a:p>
        </p:txBody>
      </p:sp>
      <p:pic>
        <p:nvPicPr>
          <p:cNvPr id="5" name="Picture Placeholder 4" descr="olaudah-equiano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r="3428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934072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He was also known as </a:t>
            </a:r>
            <a:r>
              <a:rPr lang="en-US" dirty="0" err="1" smtClean="0"/>
              <a:t>Gustavus</a:t>
            </a:r>
            <a:r>
              <a:rPr lang="en-US" dirty="0" smtClean="0"/>
              <a:t> </a:t>
            </a:r>
            <a:r>
              <a:rPr lang="en-US" dirty="0" err="1" smtClean="0"/>
              <a:t>Vassa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 was kidnapped from his home by other Africans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 was then traded to Europeans and shipped America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After winning his freedom he wrote a memoir describing his terrible journey across the Atlantic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was also known as the </a:t>
            </a:r>
            <a:r>
              <a:rPr lang="en-US" b="1" dirty="0" smtClean="0"/>
              <a:t>Middle Passage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21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the Slaves Go?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Brazil – 3.5 million</a:t>
            </a:r>
          </a:p>
          <a:p>
            <a:r>
              <a:rPr lang="en-US" dirty="0" smtClean="0"/>
              <a:t>Spanish Colonies – 1.5 million</a:t>
            </a:r>
          </a:p>
          <a:p>
            <a:r>
              <a:rPr lang="en-US" dirty="0" smtClean="0"/>
              <a:t>British, French, &amp; Dutch Colonies – 4 million</a:t>
            </a:r>
          </a:p>
          <a:p>
            <a:r>
              <a:rPr lang="en-US" dirty="0" smtClean="0"/>
              <a:t>Before the slave trade was over – 500,000 to N.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66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law did not recognize </a:t>
            </a:r>
            <a:r>
              <a:rPr lang="en-US" b="1" dirty="0" smtClean="0"/>
              <a:t>chattel slavery</a:t>
            </a:r>
            <a:r>
              <a:rPr lang="en-US" dirty="0" smtClean="0"/>
              <a:t> – one human being is said to be owned by another</a:t>
            </a:r>
          </a:p>
          <a:p>
            <a:r>
              <a:rPr lang="en-US" dirty="0" smtClean="0"/>
              <a:t>Therefore when the first slaves came to Virginia &amp; Maryland, they were treated in a manner similar to indentured servants</a:t>
            </a:r>
          </a:p>
          <a:p>
            <a:r>
              <a:rPr lang="en-US" dirty="0" smtClean="0"/>
              <a:t>Children born to Africans weren’t always considered enslaved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1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enslaved Africans obtained their freedom by converting to Christianity </a:t>
            </a:r>
          </a:p>
          <a:p>
            <a:r>
              <a:rPr lang="en-US" dirty="0" smtClean="0"/>
              <a:t>In the early days, enslaving Africans was acceptable not because of their race, but because they weren’t Christians</a:t>
            </a:r>
          </a:p>
          <a:p>
            <a:r>
              <a:rPr lang="en-US" dirty="0" smtClean="0"/>
              <a:t>However over time the laws changed</a:t>
            </a:r>
          </a:p>
          <a:p>
            <a:r>
              <a:rPr lang="en-US" dirty="0" smtClean="0"/>
              <a:t>1638: Maryland began to deny Africans the same rights as English citizens</a:t>
            </a:r>
          </a:p>
          <a:p>
            <a:r>
              <a:rPr lang="en-US" dirty="0" smtClean="0"/>
              <a:t>1660s: new laws in Virginia &amp; Maryland lowered the status of all Africans regardless of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73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were a set of laws that formally regulated slavery and defined the relationship between enslaved Africans and free people</a:t>
            </a:r>
          </a:p>
          <a:p>
            <a:r>
              <a:rPr lang="en-US" dirty="0" smtClean="0"/>
              <a:t>Africans were denied the right to own property or to testify against a white person in court</a:t>
            </a:r>
          </a:p>
          <a:p>
            <a:r>
              <a:rPr lang="en-US" dirty="0" smtClean="0"/>
              <a:t>They were forbidden to assemble in large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72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75092"/>
            <a:ext cx="7772400" cy="1568564"/>
          </a:xfrm>
        </p:spPr>
        <p:txBody>
          <a:bodyPr/>
          <a:lstStyle/>
          <a:p>
            <a:r>
              <a:rPr lang="en-US" dirty="0" smtClean="0"/>
              <a:t>New England &amp; the Middle Colonies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–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97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England’s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Fishing made a lot of New Englanders rich &amp; provided a way of living for many people too</a:t>
            </a:r>
          </a:p>
          <a:p>
            <a:r>
              <a:rPr lang="en-US" dirty="0" smtClean="0"/>
              <a:t>However none of their crops were in demand in other places</a:t>
            </a:r>
          </a:p>
          <a:p>
            <a:r>
              <a:rPr lang="en-US" dirty="0" smtClean="0"/>
              <a:t>Instead of plantations, New Englanders farmers practiced </a:t>
            </a:r>
            <a:r>
              <a:rPr lang="en-US" b="1" dirty="0" smtClean="0"/>
              <a:t>subsistence farming</a:t>
            </a:r>
            <a:endParaRPr lang="en-US" dirty="0"/>
          </a:p>
          <a:p>
            <a:r>
              <a:rPr lang="en-US" dirty="0" smtClean="0"/>
              <a:t>The main crop that they grew was corn, since the soil was too poor, and a fungus called </a:t>
            </a:r>
            <a:r>
              <a:rPr lang="en-US" i="1" dirty="0" smtClean="0"/>
              <a:t>black rust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39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634622"/>
            <a:ext cx="3657600" cy="669283"/>
          </a:xfrm>
        </p:spPr>
        <p:txBody>
          <a:bodyPr/>
          <a:lstStyle/>
          <a:p>
            <a:r>
              <a:rPr lang="en-US" dirty="0" smtClean="0"/>
              <a:t>New England’s Economy</a:t>
            </a:r>
            <a:endParaRPr lang="en-US" dirty="0"/>
          </a:p>
        </p:txBody>
      </p:sp>
      <p:pic>
        <p:nvPicPr>
          <p:cNvPr id="5" name="Picture Placeholder 4" descr="Autumn_in_New_Hampshire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28045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303905"/>
            <a:ext cx="3657600" cy="4760719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As New England became more settled, farmers began to grow barley, oats, and rye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They also grew vegetables like beans, peas, pumpkins, squash, and turnips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Farmers also included orchards, apple trees were common, berries like cranberries, blackberries, and strawberries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They also raised livestock like oxen, horses, cattle, sheep, and pigs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98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614064"/>
          </a:xfrm>
        </p:spPr>
        <p:txBody>
          <a:bodyPr/>
          <a:lstStyle/>
          <a:p>
            <a:r>
              <a:rPr lang="en-US" dirty="0" smtClean="0"/>
              <a:t>Fishing</a:t>
            </a:r>
            <a:endParaRPr lang="en-US" dirty="0"/>
          </a:p>
        </p:txBody>
      </p:sp>
      <p:pic>
        <p:nvPicPr>
          <p:cNvPr id="5" name="Picture Placeholder 4" descr="Grand_Bank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 b="11141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0571" y="4765441"/>
            <a:ext cx="7776882" cy="1829710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Fishing was a major industry in New England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Northeast of NE was the </a:t>
            </a:r>
            <a:r>
              <a:rPr lang="en-US" b="1" dirty="0" smtClean="0"/>
              <a:t>Grand Banks</a:t>
            </a:r>
            <a:r>
              <a:rPr lang="en-US" dirty="0" smtClean="0"/>
              <a:t> which supplied the environment with </a:t>
            </a:r>
            <a:r>
              <a:rPr lang="en-US" b="1" dirty="0" smtClean="0"/>
              <a:t>plankton</a:t>
            </a:r>
            <a:r>
              <a:rPr lang="en-US" dirty="0" smtClean="0"/>
              <a:t> – an important food supply for many types of fish and whales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brought many fish like cod, mackerel, halibut, and herring</a:t>
            </a:r>
          </a:p>
        </p:txBody>
      </p:sp>
    </p:spTree>
    <p:extLst>
      <p:ext uri="{BB962C8B-B14F-4D97-AF65-F5344CB8AC3E}">
        <p14:creationId xmlns:p14="http://schemas.microsoft.com/office/powerpoint/2010/main" val="1102181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621131"/>
          </a:xfrm>
        </p:spPr>
        <p:txBody>
          <a:bodyPr/>
          <a:lstStyle/>
          <a:p>
            <a:r>
              <a:rPr lang="en-US" dirty="0" smtClean="0"/>
              <a:t>Fishing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799" y="4888331"/>
            <a:ext cx="7770813" cy="1720473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There was a great demand for fish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It brought prosperity since every coastal town had a fishing fleet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Nearly 4,000 to 5,000 people in NE made their living by fishing</a:t>
            </a:r>
            <a:endParaRPr lang="en-US" dirty="0"/>
          </a:p>
        </p:txBody>
      </p:sp>
      <p:pic>
        <p:nvPicPr>
          <p:cNvPr id="5" name="Picture Placeholder 4" descr="An_Brueghel_the_Elder-Great_Fish_marke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r="15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608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Economy based on commercial agriculture </a:t>
            </a:r>
          </a:p>
          <a:p>
            <a:r>
              <a:rPr lang="en-US" dirty="0" smtClean="0"/>
              <a:t>Jamestown made tobacco the main </a:t>
            </a:r>
            <a:r>
              <a:rPr lang="en-US" b="1" dirty="0" smtClean="0"/>
              <a:t>cash crop</a:t>
            </a:r>
            <a:r>
              <a:rPr lang="en-US" dirty="0" smtClean="0"/>
              <a:t> – crop grown primarily for market</a:t>
            </a:r>
          </a:p>
          <a:p>
            <a:r>
              <a:rPr lang="en-US" dirty="0" smtClean="0"/>
              <a:t>Tobacco – Virginia &amp; Maryland, and North Carolina</a:t>
            </a:r>
          </a:p>
          <a:p>
            <a:r>
              <a:rPr lang="en-US" dirty="0" smtClean="0"/>
              <a:t>Rice &amp; Indigo – South Carolina</a:t>
            </a:r>
          </a:p>
          <a:p>
            <a:r>
              <a:rPr lang="en-US" b="1" dirty="0" smtClean="0"/>
              <a:t>Plantations</a:t>
            </a:r>
            <a:r>
              <a:rPr lang="en-US" dirty="0" smtClean="0"/>
              <a:t> – large commercial estates where many laborers lived on the land and cultivated the crops for landowners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612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518482"/>
          </a:xfrm>
        </p:spPr>
        <p:txBody>
          <a:bodyPr/>
          <a:lstStyle/>
          <a:p>
            <a:r>
              <a:rPr lang="en-US" dirty="0" smtClean="0"/>
              <a:t>Whaling </a:t>
            </a:r>
            <a:endParaRPr lang="en-US" dirty="0"/>
          </a:p>
        </p:txBody>
      </p:sp>
      <p:pic>
        <p:nvPicPr>
          <p:cNvPr id="5" name="Picture Placeholder 4" descr="Walfang_zwischen_1856_und_1907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5046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0571" y="4669859"/>
            <a:ext cx="7776882" cy="1993564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Whalers were after whales for their blubber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Their blubber was used to make candles and lamp oil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also sought after ambergris which is a waxy intestinal substance used to make perfume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Finally they used their bones for buttons and combs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57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New England colonies were located in the northeast, there was an abundance of forests </a:t>
            </a:r>
          </a:p>
          <a:p>
            <a:r>
              <a:rPr lang="en-US" dirty="0" smtClean="0"/>
              <a:t>They provided the conditions necessary for the development of a lumber industry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fall line</a:t>
            </a:r>
            <a:r>
              <a:rPr lang="en-US" dirty="0" smtClean="0"/>
              <a:t> is the area where rivers descend from a high elevation to a lower one, causing waterfalls</a:t>
            </a:r>
          </a:p>
          <a:p>
            <a:r>
              <a:rPr lang="en-US" dirty="0" smtClean="0"/>
              <a:t>They were used to power sawmills which cut the lumber that were transported downriver and shipped to other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01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colony needed lumber</a:t>
            </a:r>
          </a:p>
          <a:p>
            <a:r>
              <a:rPr lang="en-US" dirty="0" smtClean="0"/>
              <a:t>They wanted walnut, maple, and sycamore wood for furniture</a:t>
            </a:r>
          </a:p>
          <a:p>
            <a:r>
              <a:rPr lang="en-US" dirty="0" smtClean="0"/>
              <a:t>They used cedar for doorframes and windowsills</a:t>
            </a:r>
            <a:endParaRPr lang="en-US" dirty="0"/>
          </a:p>
          <a:p>
            <a:r>
              <a:rPr lang="en-US" dirty="0" smtClean="0"/>
              <a:t>Maple was made into spinning wheels</a:t>
            </a:r>
          </a:p>
          <a:p>
            <a:r>
              <a:rPr lang="en-US" dirty="0" smtClean="0"/>
              <a:t>Oak and pine were materials for boards, shingles, and barrel staves</a:t>
            </a:r>
          </a:p>
        </p:txBody>
      </p:sp>
    </p:spTree>
    <p:extLst>
      <p:ext uri="{BB962C8B-B14F-4D97-AF65-F5344CB8AC3E}">
        <p14:creationId xmlns:p14="http://schemas.microsoft.com/office/powerpoint/2010/main" val="3776323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Shipbuilding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Ships were quickly built and built cheap because of the forests and sawmills </a:t>
            </a:r>
          </a:p>
          <a:p>
            <a:r>
              <a:rPr lang="en-US" dirty="0" smtClean="0"/>
              <a:t>Ships were in demand because of the large growing fishing industry </a:t>
            </a:r>
          </a:p>
          <a:p>
            <a:r>
              <a:rPr lang="en-US" dirty="0" smtClean="0"/>
              <a:t>These ships were built 30%-50% cheaper in America than in England so English merchants definitely showed interest</a:t>
            </a:r>
          </a:p>
          <a:p>
            <a:r>
              <a:rPr lang="en-US" dirty="0" smtClean="0"/>
              <a:t>1770: 1 out of every 3 English ship was made in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4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388620"/>
            <a:ext cx="3657600" cy="923713"/>
          </a:xfrm>
        </p:spPr>
        <p:txBody>
          <a:bodyPr/>
          <a:lstStyle/>
          <a:p>
            <a:r>
              <a:rPr lang="en-US" dirty="0" smtClean="0"/>
              <a:t>Life in New England Towns</a:t>
            </a:r>
            <a:endParaRPr lang="en-US" dirty="0"/>
          </a:p>
        </p:txBody>
      </p:sp>
      <p:pic>
        <p:nvPicPr>
          <p:cNvPr id="5" name="Picture Placeholder 4" descr="image008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2" r="2786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312333"/>
            <a:ext cx="3657600" cy="4752291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It was centered around Puritan belief</a:t>
            </a:r>
            <a:r>
              <a:rPr lang="en-US" dirty="0"/>
              <a:t> </a:t>
            </a:r>
            <a:r>
              <a:rPr lang="en-US" dirty="0" smtClean="0"/>
              <a:t>who were very much committed to the church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Unlike other colonies who granted land to individual people, the general court in NE granted land to groups of people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These groups became the town proprietors who were members of the congregation that wanted to establish a new community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town was at the heart of </a:t>
            </a:r>
            <a:r>
              <a:rPr lang="en-US" smtClean="0"/>
              <a:t>the residents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9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709958"/>
          </a:xfrm>
        </p:spPr>
        <p:txBody>
          <a:bodyPr/>
          <a:lstStyle/>
          <a:p>
            <a:r>
              <a:rPr lang="en-US" dirty="0" smtClean="0"/>
              <a:t>Town Meetings</a:t>
            </a:r>
            <a:endParaRPr lang="en-US" dirty="0"/>
          </a:p>
        </p:txBody>
      </p:sp>
      <p:pic>
        <p:nvPicPr>
          <p:cNvPr id="6" name="Picture Placeholder 5" descr="Puritan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3" r="32743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679222"/>
            <a:ext cx="3657600" cy="4385402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Residents met to discuss local problems/issues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They also elected leaders and chose deputies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Town Meetings</a:t>
            </a:r>
            <a:r>
              <a:rPr lang="en-US" dirty="0" smtClean="0"/>
              <a:t> developed into the local town government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Anyone could go to these meetings but only freed men who owned land could vote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Selectmen</a:t>
            </a:r>
            <a:r>
              <a:rPr lang="en-US" dirty="0" smtClean="0"/>
              <a:t> were men who were chosen to manage the town’s affairs and were elected annually</a:t>
            </a:r>
          </a:p>
        </p:txBody>
      </p:sp>
    </p:spTree>
    <p:extLst>
      <p:ext uri="{BB962C8B-B14F-4D97-AF65-F5344CB8AC3E}">
        <p14:creationId xmlns:p14="http://schemas.microsoft.com/office/powerpoint/2010/main" val="382122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Selectmen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appointed officials the town needed such as:</a:t>
            </a:r>
          </a:p>
          <a:p>
            <a:pPr lvl="1"/>
            <a:r>
              <a:rPr lang="en-US" dirty="0" smtClean="0"/>
              <a:t>Clerks</a:t>
            </a:r>
          </a:p>
          <a:p>
            <a:pPr lvl="1"/>
            <a:r>
              <a:rPr lang="en-US" dirty="0" smtClean="0"/>
              <a:t>Constables</a:t>
            </a:r>
          </a:p>
          <a:p>
            <a:pPr lvl="1"/>
            <a:r>
              <a:rPr lang="en-US" dirty="0" smtClean="0"/>
              <a:t>justices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Houses were located close to the church and were called </a:t>
            </a:r>
            <a:r>
              <a:rPr lang="en-US" b="1" dirty="0" smtClean="0"/>
              <a:t>meetinghouses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Therefore people could never use distance as an excuse for not going to church for Sunday worship, sermons, and Thursday night religious lectures</a:t>
            </a:r>
          </a:p>
        </p:txBody>
      </p:sp>
    </p:spTree>
    <p:extLst>
      <p:ext uri="{BB962C8B-B14F-4D97-AF65-F5344CB8AC3E}">
        <p14:creationId xmlns:p14="http://schemas.microsoft.com/office/powerpoint/2010/main" val="557730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Puritan law banned: “The infamous Games of Cards and Dice because of the lottery which is in them”</a:t>
            </a:r>
          </a:p>
          <a:p>
            <a:r>
              <a:rPr lang="en-US" dirty="0"/>
              <a:t>What does this mean?</a:t>
            </a:r>
          </a:p>
          <a:p>
            <a:r>
              <a:rPr lang="en-US" dirty="0" smtClean="0"/>
              <a:t>They also frowned up “Stage-Players and Mixed Dancing”</a:t>
            </a:r>
          </a:p>
          <a:p>
            <a:r>
              <a:rPr lang="en-US" dirty="0" smtClean="0"/>
              <a:t>Puritans also felt a responsibility for the moral welfare of their neighbors; watching over them was very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23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470069"/>
          </a:xfrm>
        </p:spPr>
        <p:txBody>
          <a:bodyPr/>
          <a:lstStyle/>
          <a:p>
            <a:r>
              <a:rPr lang="en-US" dirty="0" smtClean="0"/>
              <a:t>Puritan Society</a:t>
            </a:r>
            <a:endParaRPr lang="en-US" dirty="0"/>
          </a:p>
        </p:txBody>
      </p:sp>
      <p:pic>
        <p:nvPicPr>
          <p:cNvPr id="5" name="Picture Placeholder 4" descr="A_fair_Puritan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7" b="4757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439333"/>
            <a:ext cx="3657600" cy="4625291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People usually regard Puritans as being intolerant and strict but they weren’t displeased with all fun and pleasurable activities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They drank rum, enjoyed music, and liked to wear brightly colored clothing which indicated their social status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Their artists and architects produced beautiful and elegant works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“God had made the world, and the things in it were to be enjoyed by people.”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4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&amp; the Chesapeake</a:t>
            </a:r>
            <a:endParaRPr lang="en-US" dirty="0"/>
          </a:p>
        </p:txBody>
      </p:sp>
      <p:pic>
        <p:nvPicPr>
          <p:cNvPr id="5" name="Picture Placeholder 4" descr="vinales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" b="14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1436512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Whoever could grow tobacco became very wealthy since it was in high demand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Since it required a lot of labor, a farmer needed a large work force to cultivate a large crop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61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&amp; Rise of Cities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England only produced a few goods &amp; crops that England wanted</a:t>
            </a:r>
          </a:p>
          <a:p>
            <a:r>
              <a:rPr lang="en-US" dirty="0" smtClean="0"/>
              <a:t>But England produced many items that settlers wanted</a:t>
            </a:r>
          </a:p>
          <a:p>
            <a:pPr lvl="1"/>
            <a:r>
              <a:rPr lang="en-US" dirty="0" smtClean="0"/>
              <a:t>Hardware &amp; various mechanical instruments</a:t>
            </a:r>
          </a:p>
          <a:p>
            <a:pPr lvl="1"/>
            <a:r>
              <a:rPr lang="en-US" dirty="0" smtClean="0"/>
              <a:t>Fine cloth</a:t>
            </a:r>
          </a:p>
          <a:p>
            <a:pPr lvl="1"/>
            <a:r>
              <a:rPr lang="en-US" dirty="0" smtClean="0"/>
              <a:t>Linens</a:t>
            </a:r>
          </a:p>
          <a:p>
            <a:pPr lvl="1"/>
            <a:r>
              <a:rPr lang="en-US" dirty="0" smtClean="0"/>
              <a:t>Ceramic plates</a:t>
            </a:r>
          </a:p>
          <a:p>
            <a:pPr marL="3492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4477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England had to trade some of their goods to other places in order to acquire other goods that England wanted</a:t>
            </a:r>
          </a:p>
          <a:p>
            <a:r>
              <a:rPr lang="en-US" dirty="0" smtClean="0"/>
              <a:t>The sugar plantations in the Caribbean wanted New England’s fish, lumber, and meat</a:t>
            </a:r>
          </a:p>
          <a:p>
            <a:r>
              <a:rPr lang="en-US" dirty="0" smtClean="0"/>
              <a:t>To pay for these things, the Caribbean sugar planters either traded raw sugar with New England or gave them </a:t>
            </a:r>
            <a:r>
              <a:rPr lang="en-US" b="1" dirty="0" smtClean="0"/>
              <a:t>bills of exchange</a:t>
            </a:r>
            <a:endParaRPr lang="en-US" dirty="0" smtClean="0"/>
          </a:p>
          <a:p>
            <a:r>
              <a:rPr lang="en-US" dirty="0" smtClean="0"/>
              <a:t>These were credit slips English merchants gave the planters in exchange for their sugar, they’d take the bills and sugar back home and use them to buy English goods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66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410623"/>
          </a:xfrm>
        </p:spPr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799" y="4677823"/>
            <a:ext cx="7770813" cy="202144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This 3-way trade New England merchants established with the Caribbean colonies and England is an example of </a:t>
            </a:r>
            <a:r>
              <a:rPr lang="en-US" b="1" dirty="0" smtClean="0"/>
              <a:t>triangular trade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Others existed as well: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/>
              <a:t>NE would trade rum to the British, who then traded rum to West Africans in exchange for slaves, who were transported across to the Caribbean and traded for sugar</a:t>
            </a:r>
            <a:endParaRPr lang="en-US" dirty="0"/>
          </a:p>
        </p:txBody>
      </p:sp>
      <p:pic>
        <p:nvPicPr>
          <p:cNvPr id="5" name="Picture Placeholder 4" descr="flash-alt-map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3" b="7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150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853" y="508405"/>
            <a:ext cx="3657600" cy="1161288"/>
          </a:xfrm>
        </p:spPr>
        <p:txBody>
          <a:bodyPr/>
          <a:lstStyle/>
          <a:p>
            <a:r>
              <a:rPr lang="en-US" dirty="0" smtClean="0"/>
              <a:t>New Urban Society</a:t>
            </a:r>
            <a:endParaRPr lang="en-US" dirty="0"/>
          </a:p>
        </p:txBody>
      </p:sp>
      <p:pic>
        <p:nvPicPr>
          <p:cNvPr id="5" name="Picture Placeholder 4" descr="colonial-new-england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7" r="27527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669693"/>
            <a:ext cx="3657600" cy="4394931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Several ports grew rapidly into the first cities of America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Top: a small group of wealthy merchants who controlled the city’s trade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They were similar to the wealthy planters in the south and fashioned themselves after the British upper class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 smtClean="0"/>
              <a:t>Elegant imported clothing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 smtClean="0"/>
              <a:t>Built luxurious mansions surrounded by gardens/servants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 smtClean="0"/>
              <a:t>Rode through the crowded city streets in fancy carriages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5226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510988"/>
            <a:ext cx="3657600" cy="1161288"/>
          </a:xfrm>
        </p:spPr>
        <p:txBody>
          <a:bodyPr/>
          <a:lstStyle/>
          <a:p>
            <a:r>
              <a:rPr lang="en-US" dirty="0" smtClean="0"/>
              <a:t>New Urban Society</a:t>
            </a:r>
            <a:endParaRPr lang="en-US" dirty="0"/>
          </a:p>
        </p:txBody>
      </p:sp>
      <p:pic>
        <p:nvPicPr>
          <p:cNvPr id="5" name="Picture Placeholder 4" descr="pewtershop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7" r="27867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672276"/>
            <a:ext cx="3657600" cy="439234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Middle: were the artisans and their families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Artisans</a:t>
            </a:r>
            <a:r>
              <a:rPr lang="en-US" dirty="0" smtClean="0"/>
              <a:t> were skilled workers who knew how to manufacture various goods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arpenters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 smtClean="0"/>
              <a:t>Masons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 smtClean="0"/>
              <a:t>Coopers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 smtClean="0"/>
              <a:t>Iron and silversmiths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 smtClean="0"/>
              <a:t>Glass makers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 smtClean="0"/>
              <a:t>Bakers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 smtClean="0"/>
              <a:t>Seamstresses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 smtClean="0"/>
              <a:t>Shoemakers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6368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Urban Society</a:t>
            </a:r>
            <a:endParaRPr lang="en-US" dirty="0"/>
          </a:p>
        </p:txBody>
      </p:sp>
      <p:pic>
        <p:nvPicPr>
          <p:cNvPr id="5" name="Picture Placeholder 4" descr="nyc_slave_execution_174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r="1959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Bottom: people without skill or property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Many were employed at the harbor where they loaded and serviced ships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Others were servants, indentured servants, and enslaved Africans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8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Society in the Middle Colonies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were the colonies of </a:t>
            </a:r>
            <a:r>
              <a:rPr lang="en-US" b="1" dirty="0" smtClean="0"/>
              <a:t>Pennsylvania</a:t>
            </a:r>
            <a:r>
              <a:rPr lang="en-US" dirty="0" smtClean="0"/>
              <a:t>, </a:t>
            </a:r>
            <a:r>
              <a:rPr lang="en-US" b="1" dirty="0" smtClean="0"/>
              <a:t>New York</a:t>
            </a:r>
            <a:r>
              <a:rPr lang="en-US" dirty="0" smtClean="0"/>
              <a:t>, </a:t>
            </a:r>
            <a:r>
              <a:rPr lang="en-US" b="1" dirty="0" smtClean="0"/>
              <a:t>New Jersey</a:t>
            </a:r>
            <a:r>
              <a:rPr lang="en-US" dirty="0" smtClean="0"/>
              <a:t>, and </a:t>
            </a:r>
            <a:r>
              <a:rPr lang="en-US" b="1" dirty="0" smtClean="0"/>
              <a:t>Delaware</a:t>
            </a:r>
            <a:endParaRPr lang="en-US" dirty="0" smtClean="0"/>
          </a:p>
          <a:p>
            <a:r>
              <a:rPr lang="en-US" dirty="0" smtClean="0"/>
              <a:t>They contained some of the most fertile farmland in N. America</a:t>
            </a:r>
          </a:p>
          <a:p>
            <a:r>
              <a:rPr lang="en-US" dirty="0" smtClean="0"/>
              <a:t>They were also able produce a surplus of their crops which could be sold</a:t>
            </a:r>
          </a:p>
          <a:p>
            <a:r>
              <a:rPr lang="en-US" dirty="0" smtClean="0"/>
              <a:t>Crops</a:t>
            </a:r>
            <a:r>
              <a:rPr lang="en-US" smtClean="0"/>
              <a:t>: rye</a:t>
            </a:r>
            <a:r>
              <a:rPr lang="en-US" dirty="0" smtClean="0"/>
              <a:t>, oats, barley, potatoes,</a:t>
            </a:r>
            <a:r>
              <a:rPr lang="en-US" dirty="0"/>
              <a:t> </a:t>
            </a:r>
            <a:r>
              <a:rPr lang="en-US" dirty="0" smtClean="0"/>
              <a:t>but wheat was the most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0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of the Middle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colonies benefited from their geography because they had 3 wide rivers – </a:t>
            </a:r>
            <a:r>
              <a:rPr lang="en-US" b="1" dirty="0" smtClean="0"/>
              <a:t>Hudson</a:t>
            </a:r>
            <a:r>
              <a:rPr lang="en-US" dirty="0" smtClean="0"/>
              <a:t>, </a:t>
            </a:r>
            <a:r>
              <a:rPr lang="en-US" b="1" dirty="0" smtClean="0"/>
              <a:t>Delaware</a:t>
            </a:r>
            <a:r>
              <a:rPr lang="en-US" dirty="0" smtClean="0"/>
              <a:t>, and </a:t>
            </a:r>
            <a:r>
              <a:rPr lang="en-US" b="1" dirty="0" smtClean="0"/>
              <a:t>Susquehanna</a:t>
            </a:r>
            <a:endParaRPr lang="en-US" dirty="0" smtClean="0"/>
          </a:p>
          <a:p>
            <a:r>
              <a:rPr lang="en-US" dirty="0" smtClean="0"/>
              <a:t>They made it easier for the farmers to move their goods to the coast for shipping</a:t>
            </a:r>
          </a:p>
          <a:p>
            <a:r>
              <a:rPr lang="en-US" dirty="0" smtClean="0"/>
              <a:t>Towns located where the rivers emptied into the Atlantic rapidly grew into major cities</a:t>
            </a:r>
          </a:p>
          <a:p>
            <a:r>
              <a:rPr lang="en-US" b="1" dirty="0" smtClean="0"/>
              <a:t>New York City</a:t>
            </a:r>
            <a:r>
              <a:rPr lang="en-US" dirty="0" smtClean="0"/>
              <a:t> &amp; </a:t>
            </a:r>
            <a:r>
              <a:rPr lang="en-US" b="1" dirty="0" smtClean="0"/>
              <a:t>Philadelphia</a:t>
            </a:r>
            <a:r>
              <a:rPr lang="en-US" dirty="0" smtClean="0"/>
              <a:t> became the two largest cities in the British colonies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1654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Wheat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diseases began to decline the population exploded with also a flood of new immigrants into America</a:t>
            </a:r>
          </a:p>
          <a:p>
            <a:r>
              <a:rPr lang="en-US" dirty="0" smtClean="0"/>
              <a:t>Population increase also created a huge demand for wheat</a:t>
            </a:r>
          </a:p>
          <a:p>
            <a:r>
              <a:rPr lang="en-US" dirty="0" smtClean="0"/>
              <a:t>Farmers became very wealthy by hiring poor immigrants to work on their farms for wages</a:t>
            </a:r>
          </a:p>
          <a:p>
            <a:r>
              <a:rPr lang="en-US" dirty="0" smtClean="0"/>
              <a:t>Other colonists became </a:t>
            </a:r>
            <a:r>
              <a:rPr lang="en-US" b="1" dirty="0" smtClean="0"/>
              <a:t>entrepreneurs</a:t>
            </a:r>
            <a:r>
              <a:rPr lang="en-US" dirty="0"/>
              <a:t> </a:t>
            </a:r>
            <a:r>
              <a:rPr lang="en-US" dirty="0" smtClean="0"/>
              <a:t>– businesspeople who risked their money by buying land, equipment, and supplies and then selling them to the new immigrants for a profit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7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Wheat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British government limited manufacturing in the colonies so they had few industries and had to import so many manufactured goods from England</a:t>
            </a:r>
          </a:p>
          <a:p>
            <a:r>
              <a:rPr lang="en-US" dirty="0" smtClean="0"/>
              <a:t>But the wheat boom created a new group of </a:t>
            </a:r>
            <a:r>
              <a:rPr lang="en-US" b="1" dirty="0" smtClean="0"/>
              <a:t>capitalists</a:t>
            </a:r>
            <a:r>
              <a:rPr lang="en-US" dirty="0" smtClean="0"/>
              <a:t> – people who had money to invest in new businesses</a:t>
            </a:r>
          </a:p>
          <a:p>
            <a:r>
              <a:rPr lang="en-US" dirty="0" smtClean="0"/>
              <a:t>They built large gristmills new NYC and Philadelphia that produced tens of thousands of barrels of flour for export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1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Chesapeake Bay</a:t>
            </a:r>
            <a:endParaRPr lang="en-US" dirty="0"/>
          </a:p>
        </p:txBody>
      </p:sp>
      <p:pic>
        <p:nvPicPr>
          <p:cNvPr id="8" name="Picture Placeholder 7" descr="chesapeake-bay-regio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r="21842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geography of this region was perfect for tobacco farming</a:t>
            </a:r>
          </a:p>
          <a:p>
            <a:r>
              <a:rPr lang="en-US" dirty="0" smtClean="0"/>
              <a:t>It acted like a wide road with so many navigable rivers connected to the bay</a:t>
            </a:r>
          </a:p>
          <a:p>
            <a:r>
              <a:rPr lang="en-US" dirty="0" smtClean="0"/>
              <a:t>If farmers could locate their farms next to a river, they could ship their crop anywhere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195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Wheat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limited technology prevented farmers from becoming very wealthy, although they still prospered because of wheat</a:t>
            </a:r>
          </a:p>
          <a:p>
            <a:r>
              <a:rPr lang="en-US" dirty="0" smtClean="0"/>
              <a:t>All of the wheat had to be cut by hand using a sickle</a:t>
            </a:r>
          </a:p>
          <a:p>
            <a:r>
              <a:rPr lang="en-US" dirty="0" smtClean="0"/>
              <a:t>Threshing – separating the grain from the chaff – also had to be done by hand by beating the grain with a wooden flail</a:t>
            </a:r>
          </a:p>
        </p:txBody>
      </p:sp>
    </p:spTree>
    <p:extLst>
      <p:ext uri="{BB962C8B-B14F-4D97-AF65-F5344CB8AC3E}">
        <p14:creationId xmlns:p14="http://schemas.microsoft.com/office/powerpoint/2010/main" val="5478056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Top: wealthy entrepreneurs who owned large farms and other businesses</a:t>
            </a:r>
          </a:p>
          <a:p>
            <a:r>
              <a:rPr lang="en-US" dirty="0" smtClean="0"/>
              <a:t>Middle: many farmers who owned only a few acres and could generate a small surplus from their land</a:t>
            </a:r>
          </a:p>
          <a:p>
            <a:r>
              <a:rPr lang="en-US" dirty="0" smtClean="0"/>
              <a:t>Bottom: landless workers who either rented land from large landowners or worked for wages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7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Imperial 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–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9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510988"/>
            <a:ext cx="3657600" cy="475445"/>
          </a:xfrm>
        </p:spPr>
        <p:txBody>
          <a:bodyPr/>
          <a:lstStyle/>
          <a:p>
            <a:r>
              <a:rPr lang="en-US" dirty="0" smtClean="0"/>
              <a:t>Mercantilism</a:t>
            </a:r>
            <a:endParaRPr lang="en-US" dirty="0"/>
          </a:p>
        </p:txBody>
      </p:sp>
      <p:pic>
        <p:nvPicPr>
          <p:cNvPr id="5" name="Picture Placeholder 4" descr="Lorrain.seapor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r="25857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986433"/>
            <a:ext cx="3657600" cy="520018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Mercantilism</a:t>
            </a:r>
            <a:r>
              <a:rPr lang="en-US" dirty="0" smtClean="0"/>
              <a:t> is a set of ideas about the world economy and how it works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Mercantilists</a:t>
            </a:r>
            <a:r>
              <a:rPr lang="en-US" dirty="0" smtClean="0"/>
              <a:t> believed that to become wealthy and powerful, a country had to accumulate gold and silver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country could do this by selling more goods to other countries than it bought from them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They argued that a country should be self-sufficient in raw materials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However this system prevented colonies from selling foods to other nations, even if they could get a better 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9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Navigation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English government tried to encourage exports and restrict imports and little attention was paid to the colonies and how they fit into England’s economic system</a:t>
            </a:r>
          </a:p>
          <a:p>
            <a:r>
              <a:rPr lang="en-US" b="1" dirty="0" smtClean="0"/>
              <a:t>King Charles II</a:t>
            </a:r>
            <a:r>
              <a:rPr lang="en-US" dirty="0" smtClean="0"/>
              <a:t> and his advisers wanted to </a:t>
            </a:r>
            <a:r>
              <a:rPr lang="en-US" smtClean="0"/>
              <a:t>generate wealth </a:t>
            </a:r>
            <a:r>
              <a:rPr lang="en-US" dirty="0" smtClean="0"/>
              <a:t>for England by regulating trade and expanding the colonies in America</a:t>
            </a:r>
          </a:p>
          <a:p>
            <a:r>
              <a:rPr lang="en-US" dirty="0" smtClean="0"/>
              <a:t>1660: He asked Parliament to pass a navigation act</a:t>
            </a:r>
          </a:p>
        </p:txBody>
      </p:sp>
    </p:spTree>
    <p:extLst>
      <p:ext uri="{BB962C8B-B14F-4D97-AF65-F5344CB8AC3E}">
        <p14:creationId xmlns:p14="http://schemas.microsoft.com/office/powerpoint/2010/main" val="357447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388620"/>
            <a:ext cx="3657600" cy="1161288"/>
          </a:xfrm>
        </p:spPr>
        <p:txBody>
          <a:bodyPr/>
          <a:lstStyle/>
          <a:p>
            <a:r>
              <a:rPr lang="en-US" dirty="0" smtClean="0"/>
              <a:t>The Navigation Acts</a:t>
            </a:r>
            <a:endParaRPr lang="en-US" dirty="0"/>
          </a:p>
        </p:txBody>
      </p:sp>
      <p:pic>
        <p:nvPicPr>
          <p:cNvPr id="5" name="Picture Placeholder 4" descr="navigation-acts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19052"/>
          <a:stretch/>
        </p:blipFill>
        <p:spPr>
          <a:xfrm>
            <a:off x="663575" y="1652961"/>
            <a:ext cx="3822700" cy="3540125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549907"/>
            <a:ext cx="3657600" cy="4997887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It required all goods imported or exported from the colonies to be carried on English ships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It also stated that at least ¾ of the crew on each ship had to be English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Furthermore it listed specific raw materials that could be sold only to England or other English colonies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Sugar, tobacco, lumber, cotton, wool, and indigo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These were the major products that earned money for the colonies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34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to Navigation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Colonists were angry, especially tobacco planters</a:t>
            </a:r>
          </a:p>
          <a:p>
            <a:r>
              <a:rPr lang="en-US" dirty="0" smtClean="0"/>
              <a:t>They complained that it forced them to deal with English merchants who charged such high prices for shipping that the planters were robbed of their profit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853" y="510988"/>
            <a:ext cx="3657600" cy="708168"/>
          </a:xfrm>
        </p:spPr>
        <p:txBody>
          <a:bodyPr/>
          <a:lstStyle/>
          <a:p>
            <a:r>
              <a:rPr lang="en-US" dirty="0" smtClean="0"/>
              <a:t>The Staple Act</a:t>
            </a:r>
            <a:endParaRPr lang="en-US" dirty="0"/>
          </a:p>
        </p:txBody>
      </p:sp>
      <p:pic>
        <p:nvPicPr>
          <p:cNvPr id="5" name="Picture Placeholder 4" descr="boston harbor sunset sj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5" t="7902" r="19681" b="6212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219156"/>
            <a:ext cx="3657600" cy="4495844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1663: Parliament passed another navigation act called the </a:t>
            </a:r>
            <a:r>
              <a:rPr lang="en-US" b="1" dirty="0" smtClean="0"/>
              <a:t>Staple Act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act required everything the colonies imported to come through England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merchants bringing European goods to the colonies had to stop in England, pay taxes, and then ship the goods out again on English ships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generated money for England but also increased the price of goods in the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6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to the Staple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acts encourage colonial merchants to break the new laws</a:t>
            </a:r>
          </a:p>
          <a:p>
            <a:r>
              <a:rPr lang="en-US" dirty="0" smtClean="0"/>
              <a:t>But to enforce them, Parliament authorized the appointment of customs inspectors</a:t>
            </a:r>
          </a:p>
          <a:p>
            <a:r>
              <a:rPr lang="en-US" dirty="0" smtClean="0"/>
              <a:t>They would report directly to the English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9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1675: the </a:t>
            </a:r>
            <a:r>
              <a:rPr lang="en-US" b="1" dirty="0" smtClean="0"/>
              <a:t>Lords Commissioners of Trade and Plantations</a:t>
            </a:r>
            <a:r>
              <a:rPr lang="en-US" dirty="0" smtClean="0"/>
              <a:t> were appointed to oversee colonial trade and advise the king about problems</a:t>
            </a:r>
          </a:p>
          <a:p>
            <a:r>
              <a:rPr lang="en-US" dirty="0" smtClean="0"/>
              <a:t>It was discovered that the Dutch and other foreign ships crowded Boston Harbor and the </a:t>
            </a:r>
            <a:r>
              <a:rPr lang="en-US" dirty="0"/>
              <a:t>Massachusetts</a:t>
            </a:r>
            <a:r>
              <a:rPr lang="en-US" dirty="0" smtClean="0"/>
              <a:t> merchants ignored the Navigation Acts</a:t>
            </a:r>
          </a:p>
          <a:p>
            <a:r>
              <a:rPr lang="en-US" dirty="0" smtClean="0"/>
              <a:t>They even smuggled goods to Europe, the Caribbean, and Africa</a:t>
            </a:r>
          </a:p>
          <a:p>
            <a:r>
              <a:rPr lang="en-US" dirty="0" smtClean="0"/>
              <a:t>The Massachusetts governor even told the king they would not obey these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9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Indentured Servants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were people who were hired to work on the farms for certain amount of years and then set free</a:t>
            </a:r>
          </a:p>
          <a:p>
            <a:r>
              <a:rPr lang="en-US" dirty="0" smtClean="0"/>
              <a:t>In America, there was more than enough land but not enough people to work the fields</a:t>
            </a:r>
          </a:p>
          <a:p>
            <a:r>
              <a:rPr lang="en-US" dirty="0" smtClean="0"/>
              <a:t>In England, there wasn’t enough land so it created a high unemployment </a:t>
            </a:r>
          </a:p>
          <a:p>
            <a:r>
              <a:rPr lang="en-US" dirty="0" smtClean="0"/>
              <a:t>These unemployed people agreed to become indentured servants</a:t>
            </a:r>
          </a:p>
          <a:p>
            <a:r>
              <a:rPr lang="en-US" dirty="0" smtClean="0"/>
              <a:t>Colonists in America paid for their passage and promised to feed, clothe, and shelter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032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Dominion of New England</a:t>
            </a:r>
            <a:endParaRPr lang="en-US" dirty="0"/>
          </a:p>
        </p:txBody>
      </p:sp>
      <p:pic>
        <p:nvPicPr>
          <p:cNvPr id="5" name="Picture Placeholder 4" descr="NewEngland-1689.gif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" t="8152" r="21702" b="3247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</a:t>
            </a:r>
            <a:r>
              <a:rPr lang="en-US" b="1" dirty="0" smtClean="0"/>
              <a:t>James II</a:t>
            </a:r>
            <a:r>
              <a:rPr lang="en-US" dirty="0" smtClean="0"/>
              <a:t> assumed the throne, he went even further in his authority and increasing his punishment of the merchants</a:t>
            </a:r>
          </a:p>
          <a:p>
            <a:r>
              <a:rPr lang="en-US" dirty="0" smtClean="0"/>
              <a:t>1686: the English government merged Massachusetts, Plymouth, and Rhode Island together and created a new royal province called the </a:t>
            </a:r>
            <a:r>
              <a:rPr lang="en-US" b="1" dirty="0" smtClean="0"/>
              <a:t>Dominion of New England</a:t>
            </a:r>
          </a:p>
          <a:p>
            <a:r>
              <a:rPr lang="en-US" dirty="0" smtClean="0"/>
              <a:t>1687: Connecticut and New Jersey were forced to join</a:t>
            </a:r>
          </a:p>
          <a:p>
            <a:r>
              <a:rPr lang="en-US" dirty="0" smtClean="0"/>
              <a:t>1688: New York was added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Dominion of New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Dominion was run by a governor-general and councilors appointed directly by the king</a:t>
            </a:r>
          </a:p>
          <a:p>
            <a:pPr lvl="1"/>
            <a:r>
              <a:rPr lang="en-US" dirty="0" smtClean="0"/>
              <a:t>Colonial assemblies were abolished</a:t>
            </a:r>
          </a:p>
          <a:p>
            <a:r>
              <a:rPr lang="en-US" dirty="0" smtClean="0"/>
              <a:t>Governor-general and his council would have the power to make laws, impose taxes, administer justice, and confirm or deny all existing land grants</a:t>
            </a:r>
          </a:p>
          <a:p>
            <a:r>
              <a:rPr lang="en-US" b="1" dirty="0" smtClean="0"/>
              <a:t>Sir Edmund Andros</a:t>
            </a:r>
            <a:r>
              <a:rPr lang="en-US" dirty="0" smtClean="0"/>
              <a:t> was appointed as governor-general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193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510988"/>
            <a:ext cx="3657600" cy="557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Sir Edmund Andros </a:t>
            </a:r>
            <a:endParaRPr lang="en-US" dirty="0"/>
          </a:p>
        </p:txBody>
      </p:sp>
      <p:pic>
        <p:nvPicPr>
          <p:cNvPr id="5" name="Picture Placeholder 4" descr="androsdoc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r="13278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067989"/>
            <a:ext cx="3657600" cy="49966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 declared all deeds and land titles issued under the Massachusetts charter to be worthless</a:t>
            </a:r>
          </a:p>
          <a:p>
            <a:r>
              <a:rPr lang="en-US" dirty="0" smtClean="0"/>
              <a:t>He insisted that anyone who wanted a new deed would have to pay an annual tax to the government</a:t>
            </a:r>
          </a:p>
          <a:p>
            <a:r>
              <a:rPr lang="en-US" dirty="0" smtClean="0"/>
              <a:t>He also rigorously enforced the Navigation Acts</a:t>
            </a:r>
          </a:p>
          <a:p>
            <a:r>
              <a:rPr lang="en-US" dirty="0" smtClean="0"/>
              <a:t>Andros went on to undermine the Puritan Church and declared that only marriages performed in Anglican churches were legal</a:t>
            </a:r>
          </a:p>
          <a:p>
            <a:r>
              <a:rPr lang="en-US" dirty="0" smtClean="0"/>
              <a:t>He demanded that Puritan meeting halls be made available for Anglican services every other Sunday and that no one was to teach school without permission</a:t>
            </a:r>
          </a:p>
        </p:txBody>
      </p:sp>
    </p:spTree>
    <p:extLst>
      <p:ext uri="{BB962C8B-B14F-4D97-AF65-F5344CB8AC3E}">
        <p14:creationId xmlns:p14="http://schemas.microsoft.com/office/powerpoint/2010/main" val="120655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05082" y="510988"/>
            <a:ext cx="3657600" cy="1161288"/>
          </a:xfrm>
        </p:spPr>
        <p:txBody>
          <a:bodyPr/>
          <a:lstStyle/>
          <a:p>
            <a:r>
              <a:rPr lang="en-US" dirty="0" smtClean="0"/>
              <a:t>Suspicions of King James II</a:t>
            </a:r>
            <a:endParaRPr lang="en-US" dirty="0"/>
          </a:p>
        </p:txBody>
      </p:sp>
      <p:pic>
        <p:nvPicPr>
          <p:cNvPr id="8" name="Picture Placeholder 7" descr="king james II-color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r="10081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4799853" y="1580871"/>
            <a:ext cx="3657600" cy="4483753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Colonists in America hated James II for his treatment of them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English in England also grew suspicious of him because of his constant rejection of Parliament’s advice, revocation of charters for English towns, and his open practice of Catholicism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 prosecuted Anglican bishops and people were worried that if this continued, he might lead the country into another civil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6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853" y="510988"/>
            <a:ext cx="3657600" cy="577481"/>
          </a:xfrm>
        </p:spPr>
        <p:txBody>
          <a:bodyPr/>
          <a:lstStyle/>
          <a:p>
            <a:r>
              <a:rPr lang="en-US" sz="3200" dirty="0" smtClean="0"/>
              <a:t>Tolerating James II</a:t>
            </a:r>
            <a:endParaRPr lang="en-US" sz="3200" dirty="0"/>
          </a:p>
        </p:txBody>
      </p:sp>
      <p:pic>
        <p:nvPicPr>
          <p:cNvPr id="5" name="Picture Placeholder 4" descr="William_II,_Prince_of_Orange_and_Mary_Henrietta_Stuart,_by_Gerard_van_Honthorst_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r="138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088469"/>
            <a:ext cx="3657600" cy="4976155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Most members of Parliament still tolerated James II mainly because of his daughter </a:t>
            </a:r>
            <a:r>
              <a:rPr lang="en-US" b="1" dirty="0" smtClean="0"/>
              <a:t>Mary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She was Protestant and so was her </a:t>
            </a:r>
            <a:r>
              <a:rPr lang="en-US" b="1" dirty="0" smtClean="0"/>
              <a:t>Dutch</a:t>
            </a:r>
            <a:r>
              <a:rPr lang="en-US" dirty="0" smtClean="0"/>
              <a:t> husband </a:t>
            </a:r>
            <a:r>
              <a:rPr lang="en-US" b="1" dirty="0" smtClean="0"/>
              <a:t>William of Orange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They were expected so succeed James II to the throne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1688: hopes were shattered when James II &amp; his second wife gave birth to a </a:t>
            </a:r>
            <a:r>
              <a:rPr lang="en-US" b="1" dirty="0" smtClean="0"/>
              <a:t>son</a:t>
            </a:r>
            <a:r>
              <a:rPr lang="en-US" dirty="0" smtClean="0"/>
              <a:t>…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son was now the heir to the throne and would be raised </a:t>
            </a:r>
            <a:r>
              <a:rPr lang="en-US" b="1" dirty="0" smtClean="0"/>
              <a:t>Catholic</a:t>
            </a:r>
          </a:p>
        </p:txBody>
      </p:sp>
    </p:spTree>
    <p:extLst>
      <p:ext uri="{BB962C8B-B14F-4D97-AF65-F5344CB8AC3E}">
        <p14:creationId xmlns:p14="http://schemas.microsoft.com/office/powerpoint/2010/main" val="287914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510988"/>
            <a:ext cx="3657600" cy="1161288"/>
          </a:xfrm>
        </p:spPr>
        <p:txBody>
          <a:bodyPr/>
          <a:lstStyle/>
          <a:p>
            <a:r>
              <a:rPr lang="en-US" dirty="0" smtClean="0"/>
              <a:t>Glorious Revolution</a:t>
            </a:r>
            <a:endParaRPr lang="en-US" dirty="0"/>
          </a:p>
        </p:txBody>
      </p:sp>
      <p:pic>
        <p:nvPicPr>
          <p:cNvPr id="5" name="Picture Placeholder 4" descr="ELT200709021039262814955.JPE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r="11020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672276"/>
            <a:ext cx="3657600" cy="4392348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Immediately protests were triggered by the birth of this son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Members of Parliament went even as far as inviting Mary and her husband William to take the throne of England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 William arrived, James fled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This bloodless change of power became known as the </a:t>
            </a:r>
            <a:r>
              <a:rPr lang="en-US" sz="2000" b="1" dirty="0" smtClean="0"/>
              <a:t>Glorious Revolution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683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681943"/>
          </a:xfrm>
        </p:spPr>
        <p:txBody>
          <a:bodyPr/>
          <a:lstStyle/>
          <a:p>
            <a:r>
              <a:rPr lang="en-US" dirty="0" smtClean="0"/>
              <a:t>English Bill of Rights</a:t>
            </a:r>
            <a:endParaRPr lang="en-US" dirty="0"/>
          </a:p>
        </p:txBody>
      </p:sp>
      <p:pic>
        <p:nvPicPr>
          <p:cNvPr id="5" name="Picture Placeholder 4" descr="Bill of Right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0" r="12840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0571" y="4833319"/>
            <a:ext cx="7776882" cy="1814114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William and Mary stepped to the throne and swore that they would obey the laws of the Parliament and afterwards were read their </a:t>
            </a:r>
            <a:r>
              <a:rPr lang="en-US" b="1" dirty="0" smtClean="0"/>
              <a:t>Bill of Rights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English Bill of Rights</a:t>
            </a:r>
            <a:r>
              <a:rPr lang="en-US" dirty="0" smtClean="0"/>
              <a:t> abolished the king’s absolute power to suspend laws and create his own courts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3948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Illegal for the king to impose taxes</a:t>
            </a:r>
          </a:p>
          <a:p>
            <a:r>
              <a:rPr lang="en-US" dirty="0" smtClean="0"/>
              <a:t>Illegal for the king to raise an army without the consent of Parliament</a:t>
            </a:r>
          </a:p>
          <a:p>
            <a:r>
              <a:rPr lang="en-US" dirty="0" smtClean="0"/>
              <a:t>Guaranteed freedom of speech within Parliament</a:t>
            </a:r>
          </a:p>
          <a:p>
            <a:r>
              <a:rPr lang="en-US" dirty="0" smtClean="0"/>
              <a:t>Banned excessive bail and cruel and unusual punishments</a:t>
            </a:r>
          </a:p>
          <a:p>
            <a:r>
              <a:rPr lang="en-US" dirty="0" smtClean="0"/>
              <a:t>Every English subject was guaranteed the right to petition the king and the right to a fair and impartial jury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Toleration Act</a:t>
            </a:r>
            <a:r>
              <a:rPr lang="en-US" dirty="0" smtClean="0"/>
              <a:t> granted freedom of worship to nearly all Protestants but not to Catholics and Jews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6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Glorious Revolution in America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soon as news reached America of James’ dethronement, and uprising occurred in Boston</a:t>
            </a:r>
          </a:p>
          <a:p>
            <a:r>
              <a:rPr lang="en-US" dirty="0" smtClean="0"/>
              <a:t>Colonists seized and imprisoned Governor-General Andros and his councilors </a:t>
            </a:r>
          </a:p>
          <a:p>
            <a:r>
              <a:rPr lang="en-US" dirty="0" smtClean="0"/>
              <a:t>They were returned to England and the Dominion of New England slowly died out</a:t>
            </a:r>
          </a:p>
          <a:p>
            <a:r>
              <a:rPr lang="en-US" dirty="0" smtClean="0"/>
              <a:t>Connecticut &amp; Rhode Island were allowed to go back to their previous form of government</a:t>
            </a:r>
          </a:p>
          <a:p>
            <a:r>
              <a:rPr lang="en-US" dirty="0" smtClean="0"/>
              <a:t>Massachusetts, Maine, and Plymouth were all part of the royal colony of Massachusetts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4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Charter of Mass.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were given the right to elect an assembly</a:t>
            </a:r>
          </a:p>
          <a:p>
            <a:r>
              <a:rPr lang="en-US" dirty="0" smtClean="0"/>
              <a:t>The assembly was given the right to elect the governor’s councilors</a:t>
            </a:r>
          </a:p>
          <a:p>
            <a:r>
              <a:rPr lang="en-US" dirty="0" smtClean="0"/>
              <a:t>But the governor had to be appointed by the king (William)</a:t>
            </a:r>
          </a:p>
          <a:p>
            <a:r>
              <a:rPr lang="en-US" dirty="0" smtClean="0"/>
              <a:t>Voters had to own property but they did not have to be members of a Puritan congregation</a:t>
            </a:r>
          </a:p>
          <a:p>
            <a:r>
              <a:rPr lang="en-US" dirty="0" smtClean="0"/>
              <a:t>It also granted freedom of worship to Anglicans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9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came to the south hoping to become wealthy, very few did</a:t>
            </a:r>
          </a:p>
          <a:p>
            <a:r>
              <a:rPr lang="en-US" dirty="0" smtClean="0"/>
              <a:t>Planters that could afford to bring in slaves and servants received large land grants</a:t>
            </a:r>
          </a:p>
          <a:p>
            <a:r>
              <a:rPr lang="en-US" dirty="0" smtClean="0"/>
              <a:t>They could now produce a much larger crop </a:t>
            </a:r>
          </a:p>
          <a:p>
            <a:r>
              <a:rPr lang="en-US" dirty="0" smtClean="0"/>
              <a:t>With the money the earned they could acquire more workers and more land</a:t>
            </a:r>
          </a:p>
          <a:p>
            <a:r>
              <a:rPr lang="en-US" dirty="0" smtClean="0"/>
              <a:t>The wealthy elite controlled most of the land and relied up on the labor of others to work it for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884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510988"/>
            <a:ext cx="3657600" cy="1161288"/>
          </a:xfrm>
        </p:spPr>
        <p:txBody>
          <a:bodyPr/>
          <a:lstStyle/>
          <a:p>
            <a:r>
              <a:rPr lang="en-US" dirty="0" smtClean="0"/>
              <a:t>John Locke’s Legacy</a:t>
            </a:r>
            <a:endParaRPr lang="en-US" dirty="0"/>
          </a:p>
        </p:txBody>
      </p:sp>
      <p:pic>
        <p:nvPicPr>
          <p:cNvPr id="5" name="Picture Placeholder 4" descr="john-locke-portrait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9839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672276"/>
            <a:ext cx="3657600" cy="439234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John Locke</a:t>
            </a:r>
            <a:r>
              <a:rPr lang="en-US" sz="2000" dirty="0" smtClean="0"/>
              <a:t> was a political philosopher who wrote a booked called </a:t>
            </a:r>
            <a:r>
              <a:rPr lang="en-US" sz="2000" i="1" dirty="0" smtClean="0"/>
              <a:t>The Treatises of Government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It explains the basis of political obligation and it justified revolution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He argued that a monarch’s right to rule came from the people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All people are born with certain </a:t>
            </a:r>
            <a:r>
              <a:rPr lang="en-US" sz="2000" b="1" dirty="0" smtClean="0"/>
              <a:t>natural rights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567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Locke: Natural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included the right to:</a:t>
            </a:r>
          </a:p>
          <a:p>
            <a:pPr lvl="1"/>
            <a:r>
              <a:rPr lang="en-US" dirty="0" smtClean="0"/>
              <a:t>Life</a:t>
            </a:r>
          </a:p>
          <a:p>
            <a:pPr lvl="1"/>
            <a:r>
              <a:rPr lang="en-US" dirty="0" smtClean="0"/>
              <a:t>Liberty</a:t>
            </a:r>
          </a:p>
          <a:p>
            <a:pPr lvl="1"/>
            <a:r>
              <a:rPr lang="en-US" dirty="0" smtClean="0"/>
              <a:t>Property</a:t>
            </a:r>
          </a:p>
          <a:p>
            <a:r>
              <a:rPr lang="en-US" dirty="0" smtClean="0"/>
              <a:t>Before governments were created, people lived in a “state of nature” where their rights were not safe</a:t>
            </a:r>
          </a:p>
          <a:p>
            <a:r>
              <a:rPr lang="en-US" dirty="0" smtClean="0"/>
              <a:t>To protect their rights, people had come together and mutually agreed to create a government </a:t>
            </a:r>
          </a:p>
        </p:txBody>
      </p:sp>
    </p:spTree>
    <p:extLst>
      <p:ext uri="{BB962C8B-B14F-4D97-AF65-F5344CB8AC3E}">
        <p14:creationId xmlns:p14="http://schemas.microsoft.com/office/powerpoint/2010/main" val="304644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Locke: Natural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formed a </a:t>
            </a:r>
            <a:r>
              <a:rPr lang="en-US" dirty="0" smtClean="0"/>
              <a:t>contract </a:t>
            </a:r>
            <a:r>
              <a:rPr lang="en-US" dirty="0"/>
              <a:t>that they agreed to obey the government’s laws and the government agreed to uphold their rights in return</a:t>
            </a:r>
          </a:p>
          <a:p>
            <a:r>
              <a:rPr lang="en-US" dirty="0" smtClean="0"/>
              <a:t>Furthermore, monarchs were parties to this contract and if they violated the people’s rights, the people were justified in overthrowing the monarch and changing their system of government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3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on American Colonists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Locke’s ideas ideas had a profound impact on colonists in America</a:t>
            </a:r>
          </a:p>
          <a:p>
            <a:r>
              <a:rPr lang="en-US" dirty="0" smtClean="0"/>
              <a:t>They understood the “natural rights” to be the rights of English citizens and were referred to in documents such as the </a:t>
            </a:r>
            <a:r>
              <a:rPr lang="en-US" b="1" dirty="0" smtClean="0"/>
              <a:t>Magna </a:t>
            </a:r>
            <a:r>
              <a:rPr lang="en-US" b="1" dirty="0" err="1" smtClean="0"/>
              <a:t>Carta</a:t>
            </a:r>
            <a:r>
              <a:rPr lang="en-US" dirty="0" smtClean="0"/>
              <a:t> and the </a:t>
            </a:r>
            <a:r>
              <a:rPr lang="en-US" b="1" dirty="0" smtClean="0"/>
              <a:t>English Bill of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Diverse Society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– Section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915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Family Life in Colonial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had large families</a:t>
            </a:r>
          </a:p>
          <a:p>
            <a:r>
              <a:rPr lang="en-US" dirty="0" smtClean="0"/>
              <a:t>Benjamin Franklin, for example, was 1 of 17 children </a:t>
            </a:r>
          </a:p>
          <a:p>
            <a:r>
              <a:rPr lang="en-US" dirty="0" smtClean="0"/>
              <a:t>People were also migrating to America</a:t>
            </a:r>
          </a:p>
          <a:p>
            <a:r>
              <a:rPr lang="en-US" dirty="0" smtClean="0"/>
              <a:t>Mostly from Europe and from Africa</a:t>
            </a:r>
          </a:p>
          <a:p>
            <a:r>
              <a:rPr lang="en-US" dirty="0" smtClean="0"/>
              <a:t>Some moved willingly, while others came forcibly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531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1700s: Most women married while in their early 20s to men who were in their mid 20s</a:t>
            </a:r>
          </a:p>
          <a:p>
            <a:r>
              <a:rPr lang="en-US" dirty="0" smtClean="0"/>
              <a:t>On average, they gave birth to 7 children</a:t>
            </a:r>
          </a:p>
          <a:p>
            <a:r>
              <a:rPr lang="en-US" dirty="0" smtClean="0"/>
              <a:t>1640 – 1700: the population increased from 25,000 to more than 250,000 in the colonies</a:t>
            </a:r>
          </a:p>
          <a:p>
            <a:r>
              <a:rPr lang="en-US" dirty="0" smtClean="0"/>
              <a:t>1750s: more than 1 million colonists lived in America</a:t>
            </a:r>
          </a:p>
          <a:p>
            <a:r>
              <a:rPr lang="en-US" dirty="0" smtClean="0"/>
              <a:t>American Revolution: we have nearly 2.5 million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378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853" y="510988"/>
            <a:ext cx="3657600" cy="1161288"/>
          </a:xfrm>
        </p:spPr>
        <p:txBody>
          <a:bodyPr/>
          <a:lstStyle/>
          <a:p>
            <a:r>
              <a:rPr lang="en-US" dirty="0" smtClean="0"/>
              <a:t>Women in Colonial Society</a:t>
            </a:r>
            <a:endParaRPr lang="en-US" dirty="0"/>
          </a:p>
        </p:txBody>
      </p:sp>
      <p:pic>
        <p:nvPicPr>
          <p:cNvPr id="6" name="Picture Placeholder 5" descr="Colonial Women,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7" r="23917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672276"/>
            <a:ext cx="3657600" cy="439234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They had less authority than men in politics and in the household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Married women had no legal status and she could not own anything, all of the property she brought into the marriage became her husband’s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Women weren’t allowed to make a contract, be party to a lawsuit, or make a will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Singly/widowed women could actually own and manage property, file lawsuits, and run businesses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073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Colonial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1700s: conditions improved for married women</a:t>
            </a:r>
          </a:p>
          <a:p>
            <a:r>
              <a:rPr lang="en-US" dirty="0" smtClean="0"/>
              <a:t>Husbands could not sell or mortgage their land without their wife’s signature</a:t>
            </a:r>
          </a:p>
          <a:p>
            <a:r>
              <a:rPr lang="en-US" dirty="0" smtClean="0"/>
              <a:t>Married women began engaging in business</a:t>
            </a:r>
          </a:p>
          <a:p>
            <a:r>
              <a:rPr lang="en-US" dirty="0" smtClean="0"/>
              <a:t>They worked outside of their homes</a:t>
            </a:r>
          </a:p>
          <a:p>
            <a:r>
              <a:rPr lang="en-US" dirty="0" smtClean="0"/>
              <a:t>They even operated taverns and shops, managed plantations, ran print shops, and published newspapers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279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&amp; Disease</a:t>
            </a:r>
            <a:endParaRPr lang="en-US" dirty="0"/>
          </a:p>
        </p:txBody>
      </p:sp>
      <p:pic>
        <p:nvPicPr>
          <p:cNvPr id="5" name="Picture Placeholder 4" descr="German Sick Bed 1700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4908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People suffered from fever, tuberculosis, cholera, diphtheria, diarrhea, influenza, and scarlet fever</a:t>
            </a:r>
          </a:p>
        </p:txBody>
      </p:sp>
    </p:spTree>
    <p:extLst>
      <p:ext uri="{BB962C8B-B14F-4D97-AF65-F5344CB8AC3E}">
        <p14:creationId xmlns:p14="http://schemas.microsoft.com/office/powerpoint/2010/main" val="210321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Planter Elite</a:t>
            </a:r>
            <a:endParaRPr lang="en-US" dirty="0"/>
          </a:p>
        </p:txBody>
      </p:sp>
      <p:pic>
        <p:nvPicPr>
          <p:cNvPr id="5" name="Picture Placeholder 4" descr="Young Family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r="798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1549401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Gentry</a:t>
            </a:r>
            <a:r>
              <a:rPr lang="en-US" dirty="0" smtClean="0"/>
              <a:t> – wealth landowners, planter elite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represented their communities in the governing councils and assemblies, commanded the local militias, and served as county judges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675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Immigrants in Colonial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1700 – 1750: hundreds of thousands of free white immigrants arrived and settled throughout the colonies</a:t>
            </a:r>
          </a:p>
          <a:p>
            <a:r>
              <a:rPr lang="en-US" dirty="0" smtClean="0"/>
              <a:t>Traders brought large numbers of enslaved Africans to America, mostly to the southern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216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853" y="510988"/>
            <a:ext cx="3657600" cy="1161288"/>
          </a:xfrm>
        </p:spPr>
        <p:txBody>
          <a:bodyPr/>
          <a:lstStyle/>
          <a:p>
            <a:r>
              <a:rPr lang="en-US" dirty="0" smtClean="0"/>
              <a:t>Germans in Pennsylvania</a:t>
            </a:r>
            <a:endParaRPr lang="en-US" dirty="0"/>
          </a:p>
        </p:txBody>
      </p:sp>
      <p:pic>
        <p:nvPicPr>
          <p:cNvPr id="5" name="Picture Placeholder 4" descr="10.IMG_9062[1]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7" r="28067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672276"/>
            <a:ext cx="3657600" cy="439234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first large group of German immigrants came to PA looking for religious freedom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first were a group of </a:t>
            </a:r>
            <a:r>
              <a:rPr lang="en-US" b="1" dirty="0" smtClean="0"/>
              <a:t>Mennonites</a:t>
            </a:r>
            <a:r>
              <a:rPr lang="en-US" dirty="0" smtClean="0"/>
              <a:t> who founded </a:t>
            </a:r>
            <a:r>
              <a:rPr lang="en-US" b="1" dirty="0" smtClean="0"/>
              <a:t>Germantown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By 1775: more than 100,000 Germans had arrived in PA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They were known as the </a:t>
            </a:r>
            <a:r>
              <a:rPr lang="en-US" b="1" dirty="0" smtClean="0"/>
              <a:t>Pennsylvania Dutch</a:t>
            </a:r>
            <a:r>
              <a:rPr lang="en-US" dirty="0" smtClean="0"/>
              <a:t> and became some of the colony’s most prosperous farmers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164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Scotch-Irish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were descendants of the </a:t>
            </a:r>
            <a:r>
              <a:rPr lang="en-US" b="1" dirty="0" smtClean="0"/>
              <a:t>Scots</a:t>
            </a:r>
            <a:r>
              <a:rPr lang="en-US" dirty="0" smtClean="0"/>
              <a:t> who had helped England claim control of </a:t>
            </a:r>
            <a:r>
              <a:rPr lang="en-US" b="1" dirty="0" smtClean="0"/>
              <a:t>Northern Ireland</a:t>
            </a:r>
            <a:endParaRPr lang="en-US" dirty="0" smtClean="0"/>
          </a:p>
          <a:p>
            <a:r>
              <a:rPr lang="en-US" dirty="0" smtClean="0"/>
              <a:t>1717 – 1776: nearly 150,000 Scotch-Irish immigrants arrived</a:t>
            </a:r>
          </a:p>
          <a:p>
            <a:r>
              <a:rPr lang="en-US" dirty="0" smtClean="0"/>
              <a:t>Most headed to PA but many migrated west where they occupied vacant land</a:t>
            </a:r>
          </a:p>
          <a:p>
            <a:r>
              <a:rPr lang="en-US" dirty="0" smtClean="0"/>
              <a:t>They even went south into the backcountry of the southern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276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508405"/>
            <a:ext cx="3657600" cy="1161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Colonial America’s Jewish Community </a:t>
            </a:r>
            <a:endParaRPr lang="en-US" dirty="0"/>
          </a:p>
        </p:txBody>
      </p:sp>
      <p:pic>
        <p:nvPicPr>
          <p:cNvPr id="5" name="Picture Placeholder 4" descr="Franks-Bilhah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r="7667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669693"/>
            <a:ext cx="3657600" cy="4394931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small group of Jews fled from Brazil seeking religious freedom and arrived in New Amsterdam ~&gt; NYC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They mostly lived in NYC, Philadelphia, Charles Town, Savannah, and Newport where they were allowed to practice their religion freely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They made a living as artisans and merchants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Here in America, Jews lived and worked alongside Christians</a:t>
            </a:r>
          </a:p>
        </p:txBody>
      </p:sp>
    </p:spTree>
    <p:extLst>
      <p:ext uri="{BB962C8B-B14F-4D97-AF65-F5344CB8AC3E}">
        <p14:creationId xmlns:p14="http://schemas.microsoft.com/office/powerpoint/2010/main" val="5502643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Africans in Colonial America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came from many different parts of West Africa</a:t>
            </a:r>
          </a:p>
          <a:p>
            <a:r>
              <a:rPr lang="en-US" dirty="0" smtClean="0"/>
              <a:t>They tried to maintain their specific languages and traditions</a:t>
            </a:r>
          </a:p>
          <a:p>
            <a:r>
              <a:rPr lang="en-US" dirty="0" smtClean="0"/>
              <a:t>However white planters intentionally bought slaves from different regions</a:t>
            </a:r>
          </a:p>
          <a:p>
            <a:r>
              <a:rPr lang="en-US" dirty="0" smtClean="0"/>
              <a:t>They did this so that the slaves could not communicate with each other and stage a rebellion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339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Africans Build a New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SC, Africans worked and lived in larger groups than in other southern colonies</a:t>
            </a:r>
          </a:p>
          <a:p>
            <a:r>
              <a:rPr lang="en-US" dirty="0" smtClean="0"/>
              <a:t>They were isolated from white planters and this resulted in a more independent African culture</a:t>
            </a:r>
          </a:p>
          <a:p>
            <a:r>
              <a:rPr lang="en-US" dirty="0" smtClean="0"/>
              <a:t>They developed their own language called </a:t>
            </a:r>
            <a:r>
              <a:rPr lang="en-US" b="1" dirty="0" smtClean="0"/>
              <a:t>Gullah</a:t>
            </a:r>
            <a:endParaRPr lang="en-US" dirty="0" smtClean="0"/>
          </a:p>
          <a:p>
            <a:r>
              <a:rPr lang="en-US" dirty="0" smtClean="0"/>
              <a:t>It was a combination of England and African words</a:t>
            </a:r>
          </a:p>
          <a:p>
            <a:r>
              <a:rPr lang="en-US" dirty="0" smtClean="0"/>
              <a:t>Their traditional beliefs became mixed with the Christian faith</a:t>
            </a:r>
          </a:p>
          <a:p>
            <a:r>
              <a:rPr lang="en-US" dirty="0" smtClean="0"/>
              <a:t>Their rhythms became a part of new musical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839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510988"/>
            <a:ext cx="3657600" cy="1161288"/>
          </a:xfrm>
        </p:spPr>
        <p:txBody>
          <a:bodyPr/>
          <a:lstStyle/>
          <a:p>
            <a:r>
              <a:rPr lang="en-US" dirty="0" smtClean="0"/>
              <a:t>Oppression &amp; Resistance</a:t>
            </a:r>
            <a:endParaRPr lang="en-US" dirty="0"/>
          </a:p>
        </p:txBody>
      </p:sp>
      <p:pic>
        <p:nvPicPr>
          <p:cNvPr id="5" name="Picture Placeholder 4" descr="slavery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5" r="24385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672275"/>
            <a:ext cx="3657600" cy="449571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Authority was maintained through very harsh means of punishment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Whippings and beatings were common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Disobedient workers were branded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would have their noses slit or fingers/toes amputated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leave the plantations, Africans needed passes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planters organized night patrols to watch for rebellion and runaways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384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500531"/>
          </a:xfrm>
        </p:spPr>
        <p:txBody>
          <a:bodyPr/>
          <a:lstStyle/>
          <a:p>
            <a:r>
              <a:rPr lang="en-US" dirty="0" smtClean="0"/>
              <a:t>Oppression &amp; Resistance</a:t>
            </a:r>
            <a:endParaRPr lang="en-US" dirty="0"/>
          </a:p>
        </p:txBody>
      </p:sp>
      <p:pic>
        <p:nvPicPr>
          <p:cNvPr id="5" name="Picture Placeholder 4" descr="James_Hopkinsons_Plantation_Slaves_Planting_Sweet_Potatoe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4" b="439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0571" y="4651907"/>
            <a:ext cx="7776882" cy="220609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VA: work was less tiring because the slave population was smaller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Planters did use punishments but also tolerated persuasion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 smtClean="0"/>
              <a:t>Ex: promising slaves extra food or a day off for completing a particular job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Africans, however, found ways of combatting slavery</a:t>
            </a:r>
          </a:p>
        </p:txBody>
      </p:sp>
    </p:spTree>
    <p:extLst>
      <p:ext uri="{BB962C8B-B14F-4D97-AF65-F5344CB8AC3E}">
        <p14:creationId xmlns:p14="http://schemas.microsoft.com/office/powerpoint/2010/main" val="13942846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9810"/>
            <a:ext cx="7776882" cy="396868"/>
          </a:xfrm>
        </p:spPr>
        <p:txBody>
          <a:bodyPr/>
          <a:lstStyle/>
          <a:p>
            <a:r>
              <a:rPr lang="en-US" dirty="0" smtClean="0"/>
              <a:t>Fighting Slavery</a:t>
            </a:r>
            <a:endParaRPr lang="en-US" dirty="0"/>
          </a:p>
        </p:txBody>
      </p:sp>
      <p:pic>
        <p:nvPicPr>
          <p:cNvPr id="5" name="Picture Placeholder 4" descr="runaway-slaves-on-underground-railroad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5932" r="5414" b="9471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0571" y="4746679"/>
            <a:ext cx="7776882" cy="2017376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Some slaves used </a:t>
            </a:r>
            <a:r>
              <a:rPr lang="en-US" i="1" dirty="0" smtClean="0"/>
              <a:t>passive resistance</a:t>
            </a:r>
            <a:r>
              <a:rPr lang="en-US" dirty="0" smtClean="0"/>
              <a:t>: stage deliberate work slowdowns, or lose or break tools, or simply refuse to work hard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A few gained freedom by escaping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Others purchased their freedom with the money earned on their own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While others were set free by their slaveholders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672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853" y="482489"/>
            <a:ext cx="3657600" cy="585691"/>
          </a:xfrm>
        </p:spPr>
        <p:txBody>
          <a:bodyPr/>
          <a:lstStyle/>
          <a:p>
            <a:r>
              <a:rPr lang="en-US" dirty="0" err="1" smtClean="0"/>
              <a:t>Stono</a:t>
            </a:r>
            <a:r>
              <a:rPr lang="en-US" dirty="0" smtClean="0"/>
              <a:t> Rebellion</a:t>
            </a:r>
            <a:endParaRPr lang="en-US" dirty="0"/>
          </a:p>
        </p:txBody>
      </p:sp>
      <p:pic>
        <p:nvPicPr>
          <p:cNvPr id="5" name="Picture Placeholder 4" descr="Stono-Rebellion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5" r="27155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99853" y="1068181"/>
            <a:ext cx="3657600" cy="515164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 Spanish governor in Florida promised Africans their freedom if they escaped to Florida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1739: 75 Africans met near the </a:t>
            </a:r>
            <a:r>
              <a:rPr lang="en-US" sz="2000" dirty="0" err="1" smtClean="0"/>
              <a:t>Stono</a:t>
            </a:r>
            <a:r>
              <a:rPr lang="en-US" sz="2000" dirty="0" smtClean="0"/>
              <a:t> River, attacked their white overseers, stole their guns, and raced toward Florida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 local militia eventually ended the </a:t>
            </a:r>
            <a:r>
              <a:rPr lang="en-US" sz="2000" dirty="0" err="1" smtClean="0"/>
              <a:t>Stono</a:t>
            </a:r>
            <a:r>
              <a:rPr lang="en-US" sz="2000" dirty="0" smtClean="0"/>
              <a:t> Rebellion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Between 30 – 40 Africans were killed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446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Communities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Residents lived near each other in a group of buildings</a:t>
            </a:r>
          </a:p>
          <a:p>
            <a:pPr lvl="1"/>
            <a:r>
              <a:rPr lang="en-US" dirty="0" smtClean="0"/>
              <a:t>The planter’s great house</a:t>
            </a:r>
          </a:p>
          <a:p>
            <a:pPr lvl="1"/>
            <a:r>
              <a:rPr lang="en-US" dirty="0" smtClean="0"/>
              <a:t>Stables and barns</a:t>
            </a:r>
          </a:p>
          <a:p>
            <a:pPr lvl="1"/>
            <a:r>
              <a:rPr lang="en-US" dirty="0" smtClean="0"/>
              <a:t>The workers’ cabins</a:t>
            </a:r>
          </a:p>
          <a:p>
            <a:r>
              <a:rPr lang="en-US" dirty="0" smtClean="0"/>
              <a:t>Other facilities:</a:t>
            </a:r>
          </a:p>
          <a:p>
            <a:pPr lvl="1"/>
            <a:r>
              <a:rPr lang="en-US" dirty="0" smtClean="0"/>
              <a:t>Schools and chapels</a:t>
            </a:r>
          </a:p>
          <a:p>
            <a:pPr lvl="1"/>
            <a:r>
              <a:rPr lang="en-US" dirty="0" smtClean="0"/>
              <a:t>Workshops for blacksmiths</a:t>
            </a:r>
          </a:p>
          <a:p>
            <a:pPr lvl="1"/>
            <a:r>
              <a:rPr lang="en-US" dirty="0" smtClean="0"/>
              <a:t>Carpenters</a:t>
            </a:r>
          </a:p>
          <a:p>
            <a:pPr lvl="1"/>
            <a:r>
              <a:rPr lang="en-US" dirty="0" smtClean="0"/>
              <a:t>Weavers</a:t>
            </a:r>
          </a:p>
          <a:p>
            <a:pPr lvl="1"/>
            <a:r>
              <a:rPr lang="en-US" dirty="0" smtClean="0"/>
              <a:t>Coopers (barrel makers</a:t>
            </a:r>
          </a:p>
          <a:p>
            <a:pPr lvl="1"/>
            <a:r>
              <a:rPr lang="en-US" dirty="0" smtClean="0"/>
              <a:t>Leather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469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Enlightenment &amp; Great Awakening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1700s: America came under the influence of 2 great European cultural movements:</a:t>
            </a:r>
          </a:p>
          <a:p>
            <a:pPr lvl="1"/>
            <a:r>
              <a:rPr lang="en-US" dirty="0" smtClean="0"/>
              <a:t>The Enlightenment – challenged the authority of the church in science and philosophy while elevating the power of human reason</a:t>
            </a:r>
          </a:p>
          <a:p>
            <a:pPr lvl="1"/>
            <a:r>
              <a:rPr lang="en-US" dirty="0" smtClean="0"/>
              <a:t>The Great Awakening – stressed dependence on God and gained wide appeal among farmers, workers, and enslaved people</a:t>
            </a:r>
          </a:p>
        </p:txBody>
      </p:sp>
    </p:spTree>
    <p:extLst>
      <p:ext uri="{BB962C8B-B14F-4D97-AF65-F5344CB8AC3E}">
        <p14:creationId xmlns:p14="http://schemas.microsoft.com/office/powerpoint/2010/main" val="432550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thinkers believed that natural laws applied to social, political, and economic relationships</a:t>
            </a:r>
          </a:p>
          <a:p>
            <a:r>
              <a:rPr lang="en-US" dirty="0" smtClean="0"/>
              <a:t>This was known as </a:t>
            </a:r>
            <a:r>
              <a:rPr lang="en-US" b="1" dirty="0" smtClean="0"/>
              <a:t>rationalism</a:t>
            </a:r>
            <a:r>
              <a:rPr lang="en-US" dirty="0" smtClean="0"/>
              <a:t> – emphasis on logic &amp; reasoning</a:t>
            </a:r>
          </a:p>
          <a:p>
            <a:r>
              <a:rPr lang="en-US" b="1" dirty="0" smtClean="0"/>
              <a:t>John Locke</a:t>
            </a:r>
            <a:r>
              <a:rPr lang="en-US" dirty="0" smtClean="0"/>
              <a:t> was a very famous Enlightenment writer</a:t>
            </a:r>
          </a:p>
          <a:p>
            <a:r>
              <a:rPr lang="en-US" dirty="0" smtClean="0"/>
              <a:t>He used reason to discover natural laws that applied to politics and society</a:t>
            </a:r>
          </a:p>
          <a:p>
            <a:r>
              <a:rPr lang="en-US" dirty="0" smtClean="0"/>
              <a:t>Famous work: </a:t>
            </a:r>
            <a:r>
              <a:rPr lang="en-US" i="1" dirty="0" smtClean="0"/>
              <a:t>Two Treatises of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357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– J. Locke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 “</a:t>
            </a:r>
            <a:r>
              <a:rPr lang="en-US" i="1" dirty="0" smtClean="0"/>
              <a:t>Essay on Human Understanding</a:t>
            </a:r>
            <a:r>
              <a:rPr lang="en-US" dirty="0" smtClean="0"/>
              <a:t>” argued that people were not born sinful</a:t>
            </a:r>
          </a:p>
          <a:p>
            <a:r>
              <a:rPr lang="en-US" dirty="0" smtClean="0"/>
              <a:t>Instead their minds were blank slates that could be shaped by society and education</a:t>
            </a:r>
          </a:p>
          <a:p>
            <a:r>
              <a:rPr lang="en-US" dirty="0" smtClean="0"/>
              <a:t>These ideas completely contradicted Church beliefs</a:t>
            </a:r>
          </a:p>
          <a:p>
            <a:r>
              <a:rPr lang="en-US" dirty="0" smtClean="0"/>
              <a:t>They also became the core beliefs in American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922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Enlightenment – J.J. Rousseau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Jean Jacques Rousseau was a French thinker who argued:</a:t>
            </a:r>
          </a:p>
          <a:p>
            <a:pPr lvl="1"/>
            <a:r>
              <a:rPr lang="en-US" dirty="0" smtClean="0"/>
              <a:t>That a government should be formed by the consent of the people</a:t>
            </a:r>
          </a:p>
          <a:p>
            <a:pPr lvl="1"/>
            <a:r>
              <a:rPr lang="en-US" dirty="0" smtClean="0"/>
              <a:t>Government would make laws for the good of the people</a:t>
            </a:r>
          </a:p>
          <a:p>
            <a:r>
              <a:rPr lang="en-US" dirty="0" smtClean="0"/>
              <a:t>Famous work: </a:t>
            </a:r>
            <a:r>
              <a:rPr lang="en-US" i="1" dirty="0" smtClean="0"/>
              <a:t>The Social Contract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067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Enlightenment – B. Montesquieu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Baron Montesquieu</a:t>
            </a:r>
            <a:r>
              <a:rPr lang="en-US" dirty="0" smtClean="0"/>
              <a:t> suggested that there were 3 types of political power:</a:t>
            </a:r>
          </a:p>
          <a:p>
            <a:pPr lvl="1"/>
            <a:r>
              <a:rPr lang="en-US" b="1" dirty="0" smtClean="0"/>
              <a:t>Executive</a:t>
            </a:r>
          </a:p>
          <a:p>
            <a:pPr lvl="1"/>
            <a:r>
              <a:rPr lang="en-US" b="1" dirty="0" smtClean="0"/>
              <a:t>Legislative</a:t>
            </a:r>
          </a:p>
          <a:p>
            <a:pPr lvl="1"/>
            <a:r>
              <a:rPr lang="en-US" b="1" dirty="0" smtClean="0"/>
              <a:t>Judicial</a:t>
            </a:r>
          </a:p>
          <a:p>
            <a:r>
              <a:rPr lang="en-US" dirty="0" smtClean="0"/>
              <a:t>These powers need to be separated into different branches of government to protect the liberty of the people</a:t>
            </a:r>
          </a:p>
          <a:p>
            <a:r>
              <a:rPr lang="en-US" dirty="0" smtClean="0"/>
              <a:t>They would also provide </a:t>
            </a:r>
            <a:r>
              <a:rPr lang="en-US" b="1" dirty="0" smtClean="0"/>
              <a:t>checks and balances </a:t>
            </a:r>
            <a:r>
              <a:rPr lang="en-US" dirty="0" smtClean="0"/>
              <a:t>against each other and prevent the government from abusing its authority</a:t>
            </a:r>
          </a:p>
          <a:p>
            <a:r>
              <a:rPr lang="en-US" dirty="0" smtClean="0"/>
              <a:t>Montesquieu’s ideas definitely influenced the writers of the </a:t>
            </a:r>
            <a:r>
              <a:rPr lang="en-US" b="1" dirty="0" smtClean="0"/>
              <a:t>American Constitution</a:t>
            </a:r>
          </a:p>
        </p:txBody>
      </p:sp>
    </p:spTree>
    <p:extLst>
      <p:ext uri="{BB962C8B-B14F-4D97-AF65-F5344CB8AC3E}">
        <p14:creationId xmlns:p14="http://schemas.microsoft.com/office/powerpoint/2010/main" val="405143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Americans embraced a movement called </a:t>
            </a:r>
            <a:r>
              <a:rPr lang="en-US" b="1" dirty="0" smtClean="0"/>
              <a:t>pietism</a:t>
            </a:r>
            <a:endParaRPr lang="en-US" dirty="0" smtClean="0"/>
          </a:p>
          <a:p>
            <a:r>
              <a:rPr lang="en-US" dirty="0" smtClean="0"/>
              <a:t>It stressed an individual’s piety (devoutness) and an emotion union with God</a:t>
            </a:r>
          </a:p>
          <a:p>
            <a:r>
              <a:rPr lang="en-US" dirty="0" smtClean="0"/>
              <a:t>All around the colonies, ministers spread pietism through </a:t>
            </a:r>
            <a:r>
              <a:rPr lang="en-US" b="1" dirty="0" smtClean="0"/>
              <a:t>revivals</a:t>
            </a:r>
            <a:r>
              <a:rPr lang="en-US" dirty="0" smtClean="0"/>
              <a:t> – large public meetings for preaching and prayer</a:t>
            </a:r>
          </a:p>
          <a:p>
            <a:r>
              <a:rPr lang="en-US" dirty="0" smtClean="0"/>
              <a:t>This was known as the </a:t>
            </a:r>
            <a:r>
              <a:rPr lang="en-US" b="1" dirty="0" smtClean="0"/>
              <a:t>Great Awakening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4630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Awakening – J. Edwards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was a Massachusetts preacher and philosopher who aimed to restore New England’s spiritual intensity</a:t>
            </a:r>
          </a:p>
          <a:p>
            <a:r>
              <a:rPr lang="en-US" dirty="0" smtClean="0"/>
              <a:t>His sermons terrified people because of his images of humanity dangling on the brink of damnation, suspended only by the “</a:t>
            </a:r>
            <a:r>
              <a:rPr lang="en-US" i="1" dirty="0" smtClean="0"/>
              <a:t>forbearance of an incensed angry God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He argued that a person had to repent and convert to be “born again”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438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Awakening – G. Whitefield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was an Anglican minister who arrived in Philadelphia in 1739</a:t>
            </a:r>
          </a:p>
          <a:p>
            <a:r>
              <a:rPr lang="en-US" dirty="0" smtClean="0"/>
              <a:t>Powerful and an emotional speaker, he attracted large crowds everywhere he preached</a:t>
            </a:r>
          </a:p>
          <a:p>
            <a:r>
              <a:rPr lang="en-US" dirty="0" smtClean="0"/>
              <a:t>He warned the dangers of listening to ministers who had not been “born again”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989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this movement, New England churches split into factions called the New Lights and the </a:t>
            </a:r>
            <a:r>
              <a:rPr lang="en-US" smtClean="0"/>
              <a:t>Old 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79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1290</TotalTime>
  <Words>5227</Words>
  <Application>Microsoft Macintosh PowerPoint</Application>
  <PresentationFormat>On-screen Show (4:3)</PresentationFormat>
  <Paragraphs>491</Paragraphs>
  <Slides>98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Story</vt:lpstr>
      <vt:lpstr>Colonial Ways of Life 1607 - 1763</vt:lpstr>
      <vt:lpstr>The Southern Colonies</vt:lpstr>
      <vt:lpstr>Southern Economy</vt:lpstr>
      <vt:lpstr>Tobacco &amp; the Chesapeake</vt:lpstr>
      <vt:lpstr>The Chesapeake Bay</vt:lpstr>
      <vt:lpstr>Indentured Servants</vt:lpstr>
      <vt:lpstr>Southern Society</vt:lpstr>
      <vt:lpstr>Planter Elite</vt:lpstr>
      <vt:lpstr>Southern Communities</vt:lpstr>
      <vt:lpstr>Gentry Plantations</vt:lpstr>
      <vt:lpstr>Backcountry Farmers</vt:lpstr>
      <vt:lpstr>Backcountry Farmers</vt:lpstr>
      <vt:lpstr>Sir William Berkeley</vt:lpstr>
      <vt:lpstr>Crisis Over Land</vt:lpstr>
      <vt:lpstr>Nathanial Bacon’s Revolt</vt:lpstr>
      <vt:lpstr>Bacon’s Rebellion</vt:lpstr>
      <vt:lpstr>Slavery Increases</vt:lpstr>
      <vt:lpstr>A Slave’s Voyage</vt:lpstr>
      <vt:lpstr>A Slave’s Voyage</vt:lpstr>
      <vt:lpstr>Olaudah Equiano</vt:lpstr>
      <vt:lpstr>Where Did the Slaves Go?</vt:lpstr>
      <vt:lpstr>Early Slavery</vt:lpstr>
      <vt:lpstr>Early Slavery</vt:lpstr>
      <vt:lpstr>Slave Codes</vt:lpstr>
      <vt:lpstr>New England &amp; the Middle Colonies</vt:lpstr>
      <vt:lpstr>New England’s Economy</vt:lpstr>
      <vt:lpstr>New England’s Economy</vt:lpstr>
      <vt:lpstr>Fishing</vt:lpstr>
      <vt:lpstr>Fishing</vt:lpstr>
      <vt:lpstr>Whaling </vt:lpstr>
      <vt:lpstr>Lumbering </vt:lpstr>
      <vt:lpstr>Lumbering </vt:lpstr>
      <vt:lpstr>Shipbuilding </vt:lpstr>
      <vt:lpstr>Life in New England Towns</vt:lpstr>
      <vt:lpstr>Town Meetings</vt:lpstr>
      <vt:lpstr>Role of the Selectmen</vt:lpstr>
      <vt:lpstr>Puritan Society</vt:lpstr>
      <vt:lpstr>Puritan Society</vt:lpstr>
      <vt:lpstr>Puritan Society</vt:lpstr>
      <vt:lpstr>Trade &amp; Rise of Cities</vt:lpstr>
      <vt:lpstr>Triangular Trade</vt:lpstr>
      <vt:lpstr>Triangular Trade</vt:lpstr>
      <vt:lpstr>New Urban Society</vt:lpstr>
      <vt:lpstr>New Urban Society</vt:lpstr>
      <vt:lpstr>New Urban Society</vt:lpstr>
      <vt:lpstr>Society in the Middle Colonies</vt:lpstr>
      <vt:lpstr>Growth of the Middle Colonies</vt:lpstr>
      <vt:lpstr>The Wheat Boom</vt:lpstr>
      <vt:lpstr>The Wheat Boom</vt:lpstr>
      <vt:lpstr>The Wheat Boom</vt:lpstr>
      <vt:lpstr>Distinct Classes</vt:lpstr>
      <vt:lpstr>The Imperial System</vt:lpstr>
      <vt:lpstr>Mercantilism</vt:lpstr>
      <vt:lpstr>The Navigation Acts</vt:lpstr>
      <vt:lpstr>The Navigation Acts</vt:lpstr>
      <vt:lpstr>Reaction to Navigation Acts</vt:lpstr>
      <vt:lpstr>The Staple Act</vt:lpstr>
      <vt:lpstr>Reaction to the Staple Act</vt:lpstr>
      <vt:lpstr>Problems with Enforcement</vt:lpstr>
      <vt:lpstr>Dominion of New England</vt:lpstr>
      <vt:lpstr>Dominion of New England</vt:lpstr>
      <vt:lpstr>Sir Edmund Andros </vt:lpstr>
      <vt:lpstr>Suspicions of King James II</vt:lpstr>
      <vt:lpstr>Tolerating James II</vt:lpstr>
      <vt:lpstr>Glorious Revolution</vt:lpstr>
      <vt:lpstr>English Bill of Rights</vt:lpstr>
      <vt:lpstr>English Bill of Rights</vt:lpstr>
      <vt:lpstr>The Glorious Revolution in America </vt:lpstr>
      <vt:lpstr>New Charter of Mass. </vt:lpstr>
      <vt:lpstr>John Locke’s Legacy</vt:lpstr>
      <vt:lpstr>John Locke: Natural Rights</vt:lpstr>
      <vt:lpstr>John Locke: Natural Rights</vt:lpstr>
      <vt:lpstr>Impact on American Colonists</vt:lpstr>
      <vt:lpstr>A Diverse Society</vt:lpstr>
      <vt:lpstr>Family Life in Colonial America</vt:lpstr>
      <vt:lpstr>Population Growth</vt:lpstr>
      <vt:lpstr>Women in Colonial Society</vt:lpstr>
      <vt:lpstr>Women in Colonial Society</vt:lpstr>
      <vt:lpstr>Health &amp; Disease</vt:lpstr>
      <vt:lpstr>Immigrants in Colonial America</vt:lpstr>
      <vt:lpstr>Germans in Pennsylvania</vt:lpstr>
      <vt:lpstr>The Scotch-Irish</vt:lpstr>
      <vt:lpstr>Colonial America’s Jewish Community </vt:lpstr>
      <vt:lpstr>Africans in Colonial America</vt:lpstr>
      <vt:lpstr>Africans Build a New Culture</vt:lpstr>
      <vt:lpstr>Oppression &amp; Resistance</vt:lpstr>
      <vt:lpstr>Oppression &amp; Resistance</vt:lpstr>
      <vt:lpstr>Fighting Slavery</vt:lpstr>
      <vt:lpstr>Stono Rebellion</vt:lpstr>
      <vt:lpstr>Enlightenment &amp; Great Awakening</vt:lpstr>
      <vt:lpstr>Enlightenment </vt:lpstr>
      <vt:lpstr>Enlightenment – J. Locke</vt:lpstr>
      <vt:lpstr>Enlightenment – J.J. Rousseau</vt:lpstr>
      <vt:lpstr>Enlightenment – B. Montesquieu</vt:lpstr>
      <vt:lpstr>Great Awakening</vt:lpstr>
      <vt:lpstr>Great Awakening – J. Edwards</vt:lpstr>
      <vt:lpstr>Great Awakening – G. Whitefield</vt:lpstr>
      <vt:lpstr>Great Awakening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Ways of Life 1607 - 1763</dc:title>
  <dc:creator>Jeton Amiti</dc:creator>
  <cp:lastModifiedBy>Jeton Amiti</cp:lastModifiedBy>
  <cp:revision>56</cp:revision>
  <dcterms:created xsi:type="dcterms:W3CDTF">2013-10-31T23:48:13Z</dcterms:created>
  <dcterms:modified xsi:type="dcterms:W3CDTF">2013-11-26T20:01:28Z</dcterms:modified>
</cp:coreProperties>
</file>