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289" r:id="rId58"/>
    <p:sldId id="290" r:id="rId59"/>
    <p:sldId id="291" r:id="rId60"/>
    <p:sldId id="292" r:id="rId61"/>
    <p:sldId id="293" r:id="rId62"/>
    <p:sldId id="294" r:id="rId63"/>
    <p:sldId id="295" r:id="rId64"/>
    <p:sldId id="296" r:id="rId65"/>
    <p:sldId id="297" r:id="rId66"/>
    <p:sldId id="298"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18" r:id="rId86"/>
    <p:sldId id="319" r:id="rId87"/>
    <p:sldId id="320" r:id="rId88"/>
    <p:sldId id="412" r:id="rId89"/>
    <p:sldId id="413" r:id="rId90"/>
    <p:sldId id="414" r:id="rId91"/>
    <p:sldId id="415" r:id="rId92"/>
    <p:sldId id="416" r:id="rId93"/>
    <p:sldId id="321" r:id="rId94"/>
    <p:sldId id="322" r:id="rId95"/>
    <p:sldId id="323" r:id="rId96"/>
    <p:sldId id="324" r:id="rId97"/>
    <p:sldId id="325" r:id="rId98"/>
    <p:sldId id="326" r:id="rId99"/>
    <p:sldId id="327" r:id="rId100"/>
    <p:sldId id="328" r:id="rId101"/>
    <p:sldId id="329" r:id="rId102"/>
    <p:sldId id="330" r:id="rId103"/>
    <p:sldId id="331" r:id="rId104"/>
    <p:sldId id="332" r:id="rId105"/>
    <p:sldId id="333" r:id="rId106"/>
    <p:sldId id="335" r:id="rId107"/>
    <p:sldId id="336" r:id="rId108"/>
    <p:sldId id="337" r:id="rId109"/>
    <p:sldId id="334" r:id="rId110"/>
    <p:sldId id="338" r:id="rId111"/>
    <p:sldId id="339" r:id="rId112"/>
    <p:sldId id="340" r:id="rId113"/>
    <p:sldId id="341" r:id="rId114"/>
    <p:sldId id="342" r:id="rId115"/>
    <p:sldId id="343" r:id="rId116"/>
    <p:sldId id="344" r:id="rId117"/>
    <p:sldId id="345" r:id="rId118"/>
    <p:sldId id="346" r:id="rId119"/>
    <p:sldId id="348" r:id="rId120"/>
    <p:sldId id="347" r:id="rId121"/>
    <p:sldId id="349" r:id="rId122"/>
    <p:sldId id="350" r:id="rId123"/>
    <p:sldId id="351" r:id="rId124"/>
    <p:sldId id="352" r:id="rId125"/>
    <p:sldId id="353" r:id="rId126"/>
    <p:sldId id="417" r:id="rId127"/>
    <p:sldId id="418" r:id="rId128"/>
    <p:sldId id="419" r:id="rId129"/>
    <p:sldId id="420" r:id="rId130"/>
    <p:sldId id="421" r:id="rId131"/>
    <p:sldId id="422" r:id="rId132"/>
    <p:sldId id="423" r:id="rId133"/>
    <p:sldId id="424" r:id="rId134"/>
    <p:sldId id="354" r:id="rId135"/>
    <p:sldId id="356" r:id="rId136"/>
    <p:sldId id="357" r:id="rId137"/>
    <p:sldId id="358" r:id="rId138"/>
    <p:sldId id="359" r:id="rId139"/>
    <p:sldId id="360" r:id="rId140"/>
    <p:sldId id="361" r:id="rId141"/>
    <p:sldId id="362" r:id="rId142"/>
    <p:sldId id="363" r:id="rId143"/>
    <p:sldId id="364" r:id="rId144"/>
    <p:sldId id="365" r:id="rId145"/>
    <p:sldId id="366" r:id="rId146"/>
    <p:sldId id="367" r:id="rId147"/>
    <p:sldId id="368" r:id="rId148"/>
    <p:sldId id="369" r:id="rId149"/>
    <p:sldId id="370" r:id="rId150"/>
    <p:sldId id="371" r:id="rId151"/>
    <p:sldId id="372" r:id="rId152"/>
    <p:sldId id="373" r:id="rId153"/>
    <p:sldId id="374" r:id="rId154"/>
    <p:sldId id="375" r:id="rId155"/>
    <p:sldId id="376" r:id="rId156"/>
    <p:sldId id="377" r:id="rId157"/>
    <p:sldId id="378" r:id="rId158"/>
    <p:sldId id="379" r:id="rId159"/>
    <p:sldId id="380" r:id="rId160"/>
    <p:sldId id="381" r:id="rId161"/>
    <p:sldId id="382" r:id="rId162"/>
    <p:sldId id="383" r:id="rId163"/>
    <p:sldId id="384" r:id="rId164"/>
    <p:sldId id="385" r:id="rId165"/>
    <p:sldId id="386" r:id="rId166"/>
    <p:sldId id="387" r:id="rId1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04" autoAdjust="0"/>
  </p:normalViewPr>
  <p:slideViewPr>
    <p:cSldViewPr snapToGrid="0" snapToObjects="1">
      <p:cViewPr>
        <p:scale>
          <a:sx n="100" d="100"/>
          <a:sy n="100" d="100"/>
        </p:scale>
        <p:origin x="-24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printerSettings" Target="printerSettings/printerSettings1.bin"/><Relationship Id="rId16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viewProps" Target="viewProps.xml"/><Relationship Id="rId171" Type="http://schemas.openxmlformats.org/officeDocument/2006/relationships/theme" Target="theme/theme1.xml"/><Relationship Id="rId172" Type="http://schemas.openxmlformats.org/officeDocument/2006/relationships/tableStyles" Target="tableStyle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10/8/14</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10/8/14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10/8/14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10/8/14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10/8/14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10/8/14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10/8/14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10/8/14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10/8/14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10/8/14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10/8/14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10/8/14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10/8/14</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8.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2.gi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5.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6.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7.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8.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9.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0.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1.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2.jpe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3.jpe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4.jpe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5.jpe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gif"/><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9.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4.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5.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jpeg"/><Relationship Id="rId3" Type="http://schemas.openxmlformats.org/officeDocument/2006/relationships/image" Target="../media/image4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American Revolution </a:t>
            </a:r>
            <a:endParaRPr lang="en-US" dirty="0"/>
          </a:p>
        </p:txBody>
      </p:sp>
      <p:sp>
        <p:nvSpPr>
          <p:cNvPr id="3" name="Subtitle 2"/>
          <p:cNvSpPr>
            <a:spLocks noGrp="1"/>
          </p:cNvSpPr>
          <p:nvPr>
            <p:ph type="subTitle" idx="1"/>
          </p:nvPr>
        </p:nvSpPr>
        <p:spPr/>
        <p:txBody>
          <a:bodyPr/>
          <a:lstStyle/>
          <a:p>
            <a:r>
              <a:rPr lang="en-US" dirty="0" smtClean="0"/>
              <a:t>1754-1783</a:t>
            </a:r>
          </a:p>
        </p:txBody>
      </p:sp>
    </p:spTree>
    <p:extLst>
      <p:ext uri="{BB962C8B-B14F-4D97-AF65-F5344CB8AC3E}">
        <p14:creationId xmlns:p14="http://schemas.microsoft.com/office/powerpoint/2010/main" val="3250462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Encounter</a:t>
            </a:r>
            <a:endParaRPr lang="en-US" dirty="0"/>
          </a:p>
        </p:txBody>
      </p:sp>
      <p:sp>
        <p:nvSpPr>
          <p:cNvPr id="4" name="Text Placeholder 3"/>
          <p:cNvSpPr>
            <a:spLocks noGrp="1"/>
          </p:cNvSpPr>
          <p:nvPr>
            <p:ph type="body" idx="1"/>
          </p:nvPr>
        </p:nvSpPr>
        <p:spPr/>
        <p:txBody>
          <a:bodyPr/>
          <a:lstStyle/>
          <a:p>
            <a:r>
              <a:rPr lang="en-US" dirty="0" smtClean="0"/>
              <a:t>French</a:t>
            </a:r>
            <a:endParaRPr lang="en-US" dirty="0"/>
          </a:p>
        </p:txBody>
      </p:sp>
      <p:sp>
        <p:nvSpPr>
          <p:cNvPr id="3" name="Content Placeholder 2"/>
          <p:cNvSpPr>
            <a:spLocks noGrp="1"/>
          </p:cNvSpPr>
          <p:nvPr>
            <p:ph sz="half" idx="2"/>
          </p:nvPr>
        </p:nvSpPr>
        <p:spPr>
          <a:xfrm>
            <a:off x="685800" y="2819399"/>
            <a:ext cx="3657600" cy="3048001"/>
          </a:xfrm>
        </p:spPr>
        <p:txBody>
          <a:bodyPr>
            <a:noAutofit/>
          </a:bodyPr>
          <a:lstStyle/>
          <a:p>
            <a:r>
              <a:rPr lang="en-US" sz="1400" dirty="0" smtClean="0"/>
              <a:t>Both the French and the British became interested in the Ohio River valley</a:t>
            </a:r>
          </a:p>
          <a:p>
            <a:r>
              <a:rPr lang="en-US" sz="1400" dirty="0" smtClean="0"/>
              <a:t>This was geographically important because of access to water</a:t>
            </a:r>
          </a:p>
          <a:p>
            <a:r>
              <a:rPr lang="en-US" sz="1400" dirty="0" smtClean="0"/>
              <a:t>The French had discovered by crossing from Lake Ontario to the Ohio River they could follow the river south to the Mississippi</a:t>
            </a:r>
          </a:p>
          <a:p>
            <a:r>
              <a:rPr lang="en-US" sz="1400" dirty="0" smtClean="0"/>
              <a:t>Benefits: this allowed them to travel from New France to Louisiana easily</a:t>
            </a:r>
            <a:endParaRPr lang="en-US" sz="1400" dirty="0"/>
          </a:p>
        </p:txBody>
      </p:sp>
      <p:sp>
        <p:nvSpPr>
          <p:cNvPr id="5" name="Text Placeholder 4"/>
          <p:cNvSpPr>
            <a:spLocks noGrp="1"/>
          </p:cNvSpPr>
          <p:nvPr>
            <p:ph type="body" sz="quarter" idx="3"/>
          </p:nvPr>
        </p:nvSpPr>
        <p:spPr/>
        <p:txBody>
          <a:bodyPr/>
          <a:lstStyle/>
          <a:p>
            <a:r>
              <a:rPr lang="en-US" dirty="0" smtClean="0"/>
              <a:t>English </a:t>
            </a: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smtClean="0"/>
              <a:t>The British fur traders entered the region</a:t>
            </a:r>
          </a:p>
          <a:p>
            <a:r>
              <a:rPr lang="en-US" dirty="0" smtClean="0"/>
              <a:t>Land speculators also became interested in the Ohio River valley</a:t>
            </a:r>
          </a:p>
          <a:p>
            <a:r>
              <a:rPr lang="en-US" dirty="0" smtClean="0"/>
              <a:t>They bought empty land hoping to sell it to settlers for a profit</a:t>
            </a:r>
          </a:p>
          <a:p>
            <a:r>
              <a:rPr lang="en-US" dirty="0" smtClean="0"/>
              <a:t>This caused tensions between the British and the French</a:t>
            </a:r>
          </a:p>
        </p:txBody>
      </p:sp>
    </p:spTree>
    <p:extLst>
      <p:ext uri="{BB962C8B-B14F-4D97-AF65-F5344CB8AC3E}">
        <p14:creationId xmlns:p14="http://schemas.microsoft.com/office/powerpoint/2010/main" val="34955753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to Answer</a:t>
            </a:r>
            <a:endParaRPr lang="en-US" dirty="0"/>
          </a:p>
        </p:txBody>
      </p:sp>
      <p:sp>
        <p:nvSpPr>
          <p:cNvPr id="4" name="Content Placeholder 3"/>
          <p:cNvSpPr>
            <a:spLocks noGrp="1"/>
          </p:cNvSpPr>
          <p:nvPr>
            <p:ph idx="1"/>
          </p:nvPr>
        </p:nvSpPr>
        <p:spPr/>
        <p:txBody>
          <a:bodyPr/>
          <a:lstStyle/>
          <a:p>
            <a:r>
              <a:rPr lang="en-US" dirty="0" smtClean="0"/>
              <a:t>Using your chart answer the following questions</a:t>
            </a:r>
          </a:p>
          <a:p>
            <a:pPr lvl="1"/>
            <a:r>
              <a:rPr lang="en-US" dirty="0" smtClean="0"/>
              <a:t>Why was fighting for their rights and freedoms an advantage for the colonists?</a:t>
            </a:r>
          </a:p>
          <a:p>
            <a:pPr lvl="1"/>
            <a:r>
              <a:rPr lang="en-US" dirty="0" smtClean="0"/>
              <a:t>What is the biggest advantage the colonists have over the British?</a:t>
            </a:r>
          </a:p>
          <a:p>
            <a:pPr lvl="1"/>
            <a:r>
              <a:rPr lang="en-US" dirty="0" smtClean="0"/>
              <a:t>What is the biggest advantage the British have over the colonists?</a:t>
            </a:r>
          </a:p>
        </p:txBody>
      </p:sp>
    </p:spTree>
    <p:extLst>
      <p:ext uri="{BB962C8B-B14F-4D97-AF65-F5344CB8AC3E}">
        <p14:creationId xmlns:p14="http://schemas.microsoft.com/office/powerpoint/2010/main" val="1708931778"/>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Northwest Passage</a:t>
            </a:r>
            <a:endParaRPr lang="en-US" dirty="0"/>
          </a:p>
        </p:txBody>
      </p:sp>
      <p:sp>
        <p:nvSpPr>
          <p:cNvPr id="3" name="Content Placeholder 2"/>
          <p:cNvSpPr>
            <a:spLocks noGrp="1"/>
          </p:cNvSpPr>
          <p:nvPr>
            <p:ph idx="1"/>
          </p:nvPr>
        </p:nvSpPr>
        <p:spPr/>
        <p:txBody>
          <a:bodyPr/>
          <a:lstStyle/>
          <a:p>
            <a:r>
              <a:rPr lang="en-US" dirty="0" smtClean="0"/>
              <a:t>The British knew they had to end the war as fast as possible since they had other problems on the European continent</a:t>
            </a:r>
          </a:p>
          <a:p>
            <a:r>
              <a:rPr lang="en-US" dirty="0" smtClean="0"/>
              <a:t>They also wanted to make it safe for the Americans to surrender</a:t>
            </a:r>
            <a:endParaRPr lang="en-US" dirty="0"/>
          </a:p>
        </p:txBody>
      </p:sp>
    </p:spTree>
    <p:extLst>
      <p:ext uri="{BB962C8B-B14F-4D97-AF65-F5344CB8AC3E}">
        <p14:creationId xmlns:p14="http://schemas.microsoft.com/office/powerpoint/2010/main" val="67482925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1037664"/>
          </a:xfrm>
        </p:spPr>
        <p:txBody>
          <a:bodyPr/>
          <a:lstStyle/>
          <a:p>
            <a:r>
              <a:rPr lang="en-US" dirty="0" smtClean="0"/>
              <a:t>The Two Part Solution</a:t>
            </a:r>
            <a:endParaRPr lang="en-US" dirty="0"/>
          </a:p>
        </p:txBody>
      </p:sp>
      <p:sp>
        <p:nvSpPr>
          <p:cNvPr id="3" name="Content Placeholder 2"/>
          <p:cNvSpPr>
            <a:spLocks noGrp="1"/>
          </p:cNvSpPr>
          <p:nvPr>
            <p:ph idx="1"/>
          </p:nvPr>
        </p:nvSpPr>
        <p:spPr>
          <a:xfrm>
            <a:off x="685800" y="1854200"/>
            <a:ext cx="7770813" cy="4305300"/>
          </a:xfrm>
        </p:spPr>
        <p:txBody>
          <a:bodyPr>
            <a:normAutofit fontScale="92500" lnSpcReduction="20000"/>
          </a:bodyPr>
          <a:lstStyle/>
          <a:p>
            <a:r>
              <a:rPr lang="en-US" dirty="0" smtClean="0"/>
              <a:t>General William Howe’s strategy had a two part solution:</a:t>
            </a:r>
            <a:endParaRPr lang="en-US" dirty="0"/>
          </a:p>
          <a:p>
            <a:r>
              <a:rPr lang="en-US" dirty="0" smtClean="0"/>
              <a:t>1</a:t>
            </a:r>
            <a:r>
              <a:rPr lang="en-US" baseline="30000" dirty="0" smtClean="0"/>
              <a:t>st</a:t>
            </a:r>
            <a:r>
              <a:rPr lang="en-US" dirty="0" smtClean="0"/>
              <a:t> Part: Military</a:t>
            </a:r>
          </a:p>
          <a:p>
            <a:pPr lvl="1"/>
            <a:r>
              <a:rPr lang="en-US" dirty="0" smtClean="0"/>
              <a:t>He began a massive buildup in New York hoping to intimidate the Americans and capture New York City</a:t>
            </a:r>
          </a:p>
          <a:p>
            <a:pPr lvl="1"/>
            <a:r>
              <a:rPr lang="en-US" dirty="0" smtClean="0"/>
              <a:t>This would separate New England from the Southern colonies to show the Americans they could not win</a:t>
            </a:r>
          </a:p>
          <a:p>
            <a:r>
              <a:rPr lang="en-US" dirty="0" smtClean="0"/>
              <a:t>2</a:t>
            </a:r>
            <a:r>
              <a:rPr lang="en-US" baseline="30000" dirty="0" smtClean="0"/>
              <a:t>nd</a:t>
            </a:r>
            <a:r>
              <a:rPr lang="en-US" dirty="0" smtClean="0"/>
              <a:t> Part: Diplomatic</a:t>
            </a:r>
          </a:p>
          <a:p>
            <a:pPr lvl="1"/>
            <a:r>
              <a:rPr lang="en-US" dirty="0" smtClean="0"/>
              <a:t>He invited delegates from the Continental Congress to a peace conference</a:t>
            </a:r>
          </a:p>
          <a:p>
            <a:pPr lvl="1"/>
            <a:r>
              <a:rPr lang="en-US" dirty="0" smtClean="0"/>
              <a:t>Franklin, Adams, and Rutledge attended the meeting</a:t>
            </a:r>
          </a:p>
          <a:p>
            <a:pPr lvl="1"/>
            <a:r>
              <a:rPr lang="en-US" dirty="0" smtClean="0"/>
              <a:t>They realized Howe wanted to trick them into surrendering so they refused to talk further </a:t>
            </a:r>
            <a:endParaRPr lang="en-US" dirty="0"/>
          </a:p>
        </p:txBody>
      </p:sp>
    </p:spTree>
    <p:extLst>
      <p:ext uri="{BB962C8B-B14F-4D97-AF65-F5344CB8AC3E}">
        <p14:creationId xmlns:p14="http://schemas.microsoft.com/office/powerpoint/2010/main" val="2108910293"/>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Moves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Continental Congress realized that they had to put up a fight for New York City otherwise if it fell to the British then the American morale would be destroyed</a:t>
            </a:r>
          </a:p>
          <a:p>
            <a:r>
              <a:rPr lang="en-US" dirty="0" smtClean="0"/>
              <a:t>General George Washington agrees to move most of his militia to Long Island and Manhattan Island</a:t>
            </a:r>
          </a:p>
          <a:p>
            <a:r>
              <a:rPr lang="en-US" dirty="0" smtClean="0"/>
              <a:t>The inexperience of his men became very noticeable when many of them fled while 1,500 of them became casualties</a:t>
            </a:r>
          </a:p>
          <a:p>
            <a:r>
              <a:rPr lang="en-US" dirty="0" smtClean="0"/>
              <a:t>The survivors of Washington’s army moved to Manhattan Island join the remainder of the troops</a:t>
            </a:r>
            <a:endParaRPr lang="en-US" dirty="0"/>
          </a:p>
        </p:txBody>
      </p:sp>
    </p:spTree>
    <p:extLst>
      <p:ext uri="{BB962C8B-B14F-4D97-AF65-F5344CB8AC3E}">
        <p14:creationId xmlns:p14="http://schemas.microsoft.com/office/powerpoint/2010/main" val="1606820714"/>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Moves</a:t>
            </a:r>
            <a:endParaRPr lang="en-US" dirty="0"/>
          </a:p>
        </p:txBody>
      </p:sp>
      <p:sp>
        <p:nvSpPr>
          <p:cNvPr id="3" name="Content Placeholder 2"/>
          <p:cNvSpPr>
            <a:spLocks noGrp="1"/>
          </p:cNvSpPr>
          <p:nvPr>
            <p:ph idx="1"/>
          </p:nvPr>
        </p:nvSpPr>
        <p:spPr/>
        <p:txBody>
          <a:bodyPr/>
          <a:lstStyle/>
          <a:p>
            <a:r>
              <a:rPr lang="en-US" dirty="0" smtClean="0"/>
              <a:t>The British were very slow in their movement towards the Americans</a:t>
            </a:r>
          </a:p>
          <a:p>
            <a:r>
              <a:rPr lang="en-US" dirty="0" smtClean="0"/>
              <a:t>This left the Patriots with a lot of time to continue relocating and gaining some strength</a:t>
            </a:r>
          </a:p>
          <a:p>
            <a:r>
              <a:rPr lang="en-US" dirty="0" smtClean="0"/>
              <a:t>Washington and his men were able to make it to the northern end of Manhattan while the British captured the New York and used it as their headquarters for the rest of the war</a:t>
            </a:r>
            <a:endParaRPr lang="en-US" dirty="0"/>
          </a:p>
        </p:txBody>
      </p:sp>
    </p:spTree>
    <p:extLst>
      <p:ext uri="{BB962C8B-B14F-4D97-AF65-F5344CB8AC3E}">
        <p14:creationId xmlns:p14="http://schemas.microsoft.com/office/powerpoint/2010/main" val="284040450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Delaware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Washington had to retreat a number of times to save his army from complete defeat</a:t>
            </a:r>
          </a:p>
          <a:p>
            <a:r>
              <a:rPr lang="en-US" dirty="0" smtClean="0"/>
              <a:t>At the Battle of White Plains in October 1776 Washington and his troops retreated again</a:t>
            </a:r>
          </a:p>
          <a:p>
            <a:r>
              <a:rPr lang="en-US" dirty="0" smtClean="0"/>
              <a:t>Washington was caught off guard thinking that the British were coming after his Continental Army</a:t>
            </a:r>
          </a:p>
          <a:p>
            <a:r>
              <a:rPr lang="en-US" dirty="0" smtClean="0"/>
              <a:t>Instead the British headed towards Philadelphia where the Continental Congress was meeting</a:t>
            </a:r>
          </a:p>
          <a:p>
            <a:r>
              <a:rPr lang="en-US" dirty="0" smtClean="0"/>
              <a:t>Washington had to move fast to get there before the British </a:t>
            </a:r>
            <a:endParaRPr lang="en-US" dirty="0"/>
          </a:p>
        </p:txBody>
      </p:sp>
    </p:spTree>
    <p:extLst>
      <p:ext uri="{BB962C8B-B14F-4D97-AF65-F5344CB8AC3E}">
        <p14:creationId xmlns:p14="http://schemas.microsoft.com/office/powerpoint/2010/main" val="2155164018"/>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Delaware</a:t>
            </a:r>
            <a:endParaRPr lang="en-US" dirty="0"/>
          </a:p>
        </p:txBody>
      </p:sp>
      <p:sp>
        <p:nvSpPr>
          <p:cNvPr id="3" name="Content Placeholder 2"/>
          <p:cNvSpPr>
            <a:spLocks noGrp="1"/>
          </p:cNvSpPr>
          <p:nvPr>
            <p:ph idx="1"/>
          </p:nvPr>
        </p:nvSpPr>
        <p:spPr/>
        <p:txBody>
          <a:bodyPr/>
          <a:lstStyle/>
          <a:p>
            <a:r>
              <a:rPr lang="en-US" dirty="0" smtClean="0"/>
              <a:t>While all of this was happening, Thomas Paine wrote another pamphlet to help boost the morale within Americans</a:t>
            </a:r>
          </a:p>
          <a:p>
            <a:r>
              <a:rPr lang="en-US" dirty="0" smtClean="0"/>
              <a:t>It was called </a:t>
            </a:r>
            <a:r>
              <a:rPr lang="en-US" i="1" dirty="0" smtClean="0"/>
              <a:t>The American Crisis</a:t>
            </a:r>
            <a:endParaRPr lang="en-US" dirty="0" smtClean="0"/>
          </a:p>
          <a:p>
            <a:r>
              <a:rPr lang="en-US" dirty="0" smtClean="0"/>
              <a:t>He reminded Americans that “the harder the conflict, the more glorious the triumph”</a:t>
            </a:r>
            <a:endParaRPr lang="en-US" dirty="0"/>
          </a:p>
        </p:txBody>
      </p:sp>
    </p:spTree>
    <p:extLst>
      <p:ext uri="{BB962C8B-B14F-4D97-AF65-F5344CB8AC3E}">
        <p14:creationId xmlns:p14="http://schemas.microsoft.com/office/powerpoint/2010/main" val="2120468750"/>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American Crisis</a:t>
            </a:r>
            <a:endParaRPr lang="en-US" dirty="0"/>
          </a:p>
        </p:txBody>
      </p:sp>
      <p:pic>
        <p:nvPicPr>
          <p:cNvPr id="7" name="Picture Placeholder 6" descr="paine.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half" idx="2"/>
          </p:nvPr>
        </p:nvSpPr>
        <p:spPr/>
        <p:txBody>
          <a:bodyPr/>
          <a:lstStyle/>
          <a:p>
            <a:r>
              <a:rPr lang="en-US" b="1" i="1" dirty="0" smtClean="0"/>
              <a:t>“These are the times that try men’s souls. The summer soldier and the sunshine patriot will in this crisis shrink from the service of their country; but he that stands it now deserves the love and thanks of man and woman”</a:t>
            </a:r>
            <a:endParaRPr lang="en-US" b="1" i="1" dirty="0"/>
          </a:p>
        </p:txBody>
      </p:sp>
    </p:spTree>
    <p:extLst>
      <p:ext uri="{BB962C8B-B14F-4D97-AF65-F5344CB8AC3E}">
        <p14:creationId xmlns:p14="http://schemas.microsoft.com/office/powerpoint/2010/main" val="418222684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Crossing the Delaware</a:t>
            </a:r>
            <a:endParaRPr lang="en-US" dirty="0"/>
          </a:p>
        </p:txBody>
      </p:sp>
      <p:sp>
        <p:nvSpPr>
          <p:cNvPr id="6" name="Content Placeholder 5"/>
          <p:cNvSpPr>
            <a:spLocks noGrp="1"/>
          </p:cNvSpPr>
          <p:nvPr>
            <p:ph idx="1"/>
          </p:nvPr>
        </p:nvSpPr>
        <p:spPr/>
        <p:txBody>
          <a:bodyPr/>
          <a:lstStyle/>
          <a:p>
            <a:r>
              <a:rPr lang="en-US" dirty="0" smtClean="0"/>
              <a:t>Winter had come by the time Washington reached Pennsylvania </a:t>
            </a:r>
          </a:p>
          <a:p>
            <a:r>
              <a:rPr lang="en-US" dirty="0" smtClean="0"/>
              <a:t>The British stopped their advancement and scattered in New Jersey</a:t>
            </a:r>
          </a:p>
          <a:p>
            <a:r>
              <a:rPr lang="en-US" dirty="0" smtClean="0"/>
              <a:t>In the 1700s armies did not fight because of the weather conditions and the availability of food supplies</a:t>
            </a:r>
          </a:p>
        </p:txBody>
      </p:sp>
    </p:spTree>
    <p:extLst>
      <p:ext uri="{BB962C8B-B14F-4D97-AF65-F5344CB8AC3E}">
        <p14:creationId xmlns:p14="http://schemas.microsoft.com/office/powerpoint/2010/main" val="2140532937"/>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Delaware</a:t>
            </a:r>
            <a:endParaRPr lang="en-US" dirty="0"/>
          </a:p>
        </p:txBody>
      </p:sp>
      <p:pic>
        <p:nvPicPr>
          <p:cNvPr id="4" name="Content Placeholder 3" descr="washington_crossing_the_delaware1.jpg.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06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l="-1" r="-1"/>
          <a:stretch/>
        </p:blipFill>
        <p:spPr>
          <a:xfrm>
            <a:off x="648829" y="1146757"/>
            <a:ext cx="7770813" cy="4389343"/>
          </a:xfrm>
        </p:spPr>
      </p:pic>
    </p:spTree>
    <p:extLst>
      <p:ext uri="{BB962C8B-B14F-4D97-AF65-F5344CB8AC3E}">
        <p14:creationId xmlns:p14="http://schemas.microsoft.com/office/powerpoint/2010/main" val="23420024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1177364"/>
          </a:xfrm>
        </p:spPr>
        <p:txBody>
          <a:bodyPr/>
          <a:lstStyle/>
          <a:p>
            <a:r>
              <a:rPr lang="en-US" dirty="0" smtClean="0"/>
              <a:t>Crossing the Delaware</a:t>
            </a:r>
            <a:endParaRPr lang="en-US" dirty="0"/>
          </a:p>
        </p:txBody>
      </p:sp>
      <p:sp>
        <p:nvSpPr>
          <p:cNvPr id="3" name="Content Placeholder 2"/>
          <p:cNvSpPr>
            <a:spLocks noGrp="1"/>
          </p:cNvSpPr>
          <p:nvPr>
            <p:ph idx="1"/>
          </p:nvPr>
        </p:nvSpPr>
        <p:spPr>
          <a:xfrm>
            <a:off x="685800" y="1955800"/>
            <a:ext cx="7770813" cy="4191000"/>
          </a:xfrm>
        </p:spPr>
        <p:txBody>
          <a:bodyPr>
            <a:normAutofit fontScale="92500" lnSpcReduction="20000"/>
          </a:bodyPr>
          <a:lstStyle/>
          <a:p>
            <a:r>
              <a:rPr lang="en-US" dirty="0" smtClean="0"/>
              <a:t>Washington did the most daring thing any man could do at that time: he planned a winter attack!</a:t>
            </a:r>
          </a:p>
          <a:p>
            <a:r>
              <a:rPr lang="en-US" dirty="0" smtClean="0"/>
              <a:t>December 25, 1776 was the day Washington led nearly 2,400 men across the Delaware River</a:t>
            </a:r>
          </a:p>
          <a:p>
            <a:r>
              <a:rPr lang="en-US" dirty="0" smtClean="0"/>
              <a:t>The men attacked a group of Hessians at Trenton in the middle of a sleet storm</a:t>
            </a:r>
          </a:p>
          <a:p>
            <a:r>
              <a:rPr lang="en-US" dirty="0" smtClean="0"/>
              <a:t>They killed or captured almost 1,000 men and several days later in Princeton, Washington’s men scattered three British regiments</a:t>
            </a:r>
          </a:p>
          <a:p>
            <a:r>
              <a:rPr lang="en-US" dirty="0" smtClean="0"/>
              <a:t>He was able to achieve two small victories and then he headed into the hills of northern New Jersey for the winter</a:t>
            </a:r>
          </a:p>
        </p:txBody>
      </p:sp>
    </p:spTree>
    <p:extLst>
      <p:ext uri="{BB962C8B-B14F-4D97-AF65-F5344CB8AC3E}">
        <p14:creationId xmlns:p14="http://schemas.microsoft.com/office/powerpoint/2010/main" val="1149269371"/>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Trenton</a:t>
            </a:r>
            <a:endParaRPr lang="en-US" dirty="0"/>
          </a:p>
        </p:txBody>
      </p:sp>
      <p:pic>
        <p:nvPicPr>
          <p:cNvPr id="5" name="Content Placeholder 4" descr="Battle_of_Trenton_by_Charles_McBarron.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1748071"/>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Philadelphia Falls</a:t>
            </a:r>
            <a:endParaRPr lang="en-US" dirty="0"/>
          </a:p>
        </p:txBody>
      </p:sp>
      <p:sp>
        <p:nvSpPr>
          <p:cNvPr id="3" name="Content Placeholder 2"/>
          <p:cNvSpPr>
            <a:spLocks noGrp="1"/>
          </p:cNvSpPr>
          <p:nvPr>
            <p:ph idx="1"/>
          </p:nvPr>
        </p:nvSpPr>
        <p:spPr/>
        <p:txBody>
          <a:bodyPr/>
          <a:lstStyle/>
          <a:p>
            <a:r>
              <a:rPr lang="en-US" dirty="0" smtClean="0"/>
              <a:t>March of 1777 King George III approved a plan to isolate New England from the other colonies</a:t>
            </a:r>
          </a:p>
          <a:p>
            <a:r>
              <a:rPr lang="en-US" dirty="0" smtClean="0"/>
              <a:t>General John Burgoyne proposed a three-pronged attack</a:t>
            </a:r>
          </a:p>
        </p:txBody>
      </p:sp>
    </p:spTree>
    <p:extLst>
      <p:ext uri="{BB962C8B-B14F-4D97-AF65-F5344CB8AC3E}">
        <p14:creationId xmlns:p14="http://schemas.microsoft.com/office/powerpoint/2010/main" val="2013702733"/>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a:t>
            </a:r>
            <a:r>
              <a:rPr lang="en-US" baseline="30000" dirty="0" smtClean="0"/>
              <a:t>st</a:t>
            </a:r>
            <a:r>
              <a:rPr lang="en-US" dirty="0"/>
              <a:t> </a:t>
            </a:r>
            <a:r>
              <a:rPr lang="en-US" dirty="0" smtClean="0"/>
              <a:t>Attack</a:t>
            </a:r>
            <a:endParaRPr lang="en-US" dirty="0"/>
          </a:p>
        </p:txBody>
      </p:sp>
      <p:sp>
        <p:nvSpPr>
          <p:cNvPr id="6" name="Text Placeholder 5"/>
          <p:cNvSpPr>
            <a:spLocks noGrp="1"/>
          </p:cNvSpPr>
          <p:nvPr>
            <p:ph type="body" sz="half" idx="2"/>
          </p:nvPr>
        </p:nvSpPr>
        <p:spPr/>
        <p:txBody>
          <a:bodyPr/>
          <a:lstStyle/>
          <a:p>
            <a:pPr marL="285750" indent="-285750">
              <a:buFont typeface="Arial"/>
              <a:buChar char="•"/>
            </a:pPr>
            <a:r>
              <a:rPr lang="en-US" dirty="0" smtClean="0"/>
              <a:t>Take a large group of soldiers from Montreal to New York</a:t>
            </a:r>
            <a:endParaRPr lang="en-US" dirty="0"/>
          </a:p>
        </p:txBody>
      </p:sp>
      <p:pic>
        <p:nvPicPr>
          <p:cNvPr id="10" name="Picture Placeholder 9" descr="Screen Shot 2013-02-12 at 7.08.57 PM.pn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612900" y="457200"/>
            <a:ext cx="6070600" cy="3173506"/>
          </a:xfrm>
        </p:spPr>
      </p:pic>
    </p:spTree>
    <p:extLst>
      <p:ext uri="{BB962C8B-B14F-4D97-AF65-F5344CB8AC3E}">
        <p14:creationId xmlns:p14="http://schemas.microsoft.com/office/powerpoint/2010/main" val="847249639"/>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Attack</a:t>
            </a:r>
            <a:endParaRPr lang="en-US" dirty="0"/>
          </a:p>
        </p:txBody>
      </p:sp>
      <p:pic>
        <p:nvPicPr>
          <p:cNvPr id="5" name="Picture Placeholder 4" descr="lg_map_st_lawrence_2012_09.gif"/>
          <p:cNvPicPr>
            <a:picLocks noGrp="1" noChangeAspect="1"/>
          </p:cNvPicPr>
          <p:nvPr>
            <p:ph type="pic" idx="1"/>
          </p:nvPr>
        </p:nvPicPr>
        <p:blipFill>
          <a:blip r:embed="rId2" cstate="email">
            <a:extLst>
              <a:ext uri="{28A0092B-C50C-407E-A947-70E740481C1C}">
                <a14:useLocalDpi xmlns:a14="http://schemas.microsoft.com/office/drawing/2010/main"/>
              </a:ext>
            </a:extLst>
          </a:blip>
          <a:srcRect l="2765" r="2765"/>
          <a:stretch>
            <a:fillRect/>
          </a:stretch>
        </p:blipFill>
        <p:spPr/>
      </p:pic>
      <p:sp>
        <p:nvSpPr>
          <p:cNvPr id="4" name="Text Placeholder 3"/>
          <p:cNvSpPr>
            <a:spLocks noGrp="1"/>
          </p:cNvSpPr>
          <p:nvPr>
            <p:ph type="body" sz="half" idx="2"/>
          </p:nvPr>
        </p:nvSpPr>
        <p:spPr/>
        <p:txBody>
          <a:bodyPr/>
          <a:lstStyle/>
          <a:p>
            <a:r>
              <a:rPr lang="en-US" dirty="0" smtClean="0"/>
              <a:t>Another force would move from Montreal up the St. Lawrence River to Lake Ontario then head east into New York</a:t>
            </a:r>
            <a:endParaRPr lang="en-US" dirty="0"/>
          </a:p>
        </p:txBody>
      </p:sp>
    </p:spTree>
    <p:extLst>
      <p:ext uri="{BB962C8B-B14F-4D97-AF65-F5344CB8AC3E}">
        <p14:creationId xmlns:p14="http://schemas.microsoft.com/office/powerpoint/2010/main" val="2864219540"/>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Attack</a:t>
            </a:r>
            <a:endParaRPr lang="en-US" dirty="0"/>
          </a:p>
        </p:txBody>
      </p:sp>
      <p:pic>
        <p:nvPicPr>
          <p:cNvPr id="6" name="Picture Placeholder 5" descr="19670743377105523.png"/>
          <p:cNvPicPr>
            <a:picLocks noGrp="1" noChangeAspect="1"/>
          </p:cNvPicPr>
          <p:nvPr>
            <p:ph type="pic" idx="1"/>
          </p:nvPr>
        </p:nvPicPr>
        <p:blipFill>
          <a:blip r:embed="rId2" cstate="email">
            <a:extLst>
              <a:ext uri="{28A0092B-C50C-407E-A947-70E740481C1C}">
                <a14:useLocalDpi xmlns:a14="http://schemas.microsoft.com/office/drawing/2010/main"/>
              </a:ext>
            </a:extLst>
          </a:blip>
          <a:srcRect t="15295" b="15295"/>
          <a:stretch>
            <a:fillRect/>
          </a:stretch>
        </p:blipFill>
        <p:spPr/>
      </p:pic>
      <p:sp>
        <p:nvSpPr>
          <p:cNvPr id="4" name="Text Placeholder 3"/>
          <p:cNvSpPr>
            <a:spLocks noGrp="1"/>
          </p:cNvSpPr>
          <p:nvPr>
            <p:ph type="body" sz="half" idx="2"/>
          </p:nvPr>
        </p:nvSpPr>
        <p:spPr/>
        <p:txBody>
          <a:bodyPr/>
          <a:lstStyle/>
          <a:p>
            <a:r>
              <a:rPr lang="en-US" dirty="0" smtClean="0"/>
              <a:t>This force would be led by General William Howe and would march north from New York City up the Hudson River valley</a:t>
            </a:r>
            <a:endParaRPr lang="en-US" dirty="0"/>
          </a:p>
        </p:txBody>
      </p:sp>
    </p:spTree>
    <p:extLst>
      <p:ext uri="{BB962C8B-B14F-4D97-AF65-F5344CB8AC3E}">
        <p14:creationId xmlns:p14="http://schemas.microsoft.com/office/powerpoint/2010/main" val="1491568141"/>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Things Don’t Go As Planned</a:t>
            </a:r>
            <a:endParaRPr lang="en-US" dirty="0"/>
          </a:p>
        </p:txBody>
      </p:sp>
      <p:sp>
        <p:nvSpPr>
          <p:cNvPr id="6" name="Content Placeholder 5"/>
          <p:cNvSpPr>
            <a:spLocks noGrp="1"/>
          </p:cNvSpPr>
          <p:nvPr>
            <p:ph idx="1"/>
          </p:nvPr>
        </p:nvSpPr>
        <p:spPr/>
        <p:txBody>
          <a:bodyPr>
            <a:normAutofit fontScale="92500"/>
          </a:bodyPr>
          <a:lstStyle/>
          <a:p>
            <a:r>
              <a:rPr lang="en-US" dirty="0" smtClean="0"/>
              <a:t>Unfortunately for the British, their plan fell apart</a:t>
            </a:r>
          </a:p>
          <a:p>
            <a:r>
              <a:rPr lang="en-US" dirty="0" smtClean="0"/>
              <a:t>General Howe made his own plans when he loaded about 13,000 men onto ships and moved them to Maryland</a:t>
            </a:r>
          </a:p>
          <a:p>
            <a:r>
              <a:rPr lang="en-US" dirty="0" smtClean="0"/>
              <a:t>From there he wanted to attack Philadelphia from the south</a:t>
            </a:r>
          </a:p>
          <a:p>
            <a:r>
              <a:rPr lang="en-US" dirty="0" smtClean="0"/>
              <a:t>He believed that by capturing Philadelphia and the Continental Congress, the Revolution would be crippled</a:t>
            </a:r>
            <a:endParaRPr lang="en-US" dirty="0"/>
          </a:p>
        </p:txBody>
      </p:sp>
    </p:spTree>
    <p:extLst>
      <p:ext uri="{BB962C8B-B14F-4D97-AF65-F5344CB8AC3E}">
        <p14:creationId xmlns:p14="http://schemas.microsoft.com/office/powerpoint/2010/main" val="119262544"/>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Philadelphia Falls</a:t>
            </a:r>
            <a:endParaRPr lang="en-US" dirty="0"/>
          </a:p>
        </p:txBody>
      </p:sp>
      <p:sp>
        <p:nvSpPr>
          <p:cNvPr id="3" name="Content Placeholder 2"/>
          <p:cNvSpPr>
            <a:spLocks noGrp="1"/>
          </p:cNvSpPr>
          <p:nvPr>
            <p:ph idx="1"/>
          </p:nvPr>
        </p:nvSpPr>
        <p:spPr/>
        <p:txBody>
          <a:bodyPr/>
          <a:lstStyle/>
          <a:p>
            <a:r>
              <a:rPr lang="en-US" dirty="0" smtClean="0"/>
              <a:t>On September 11, 1777 General Howe defeated Washington at the </a:t>
            </a:r>
            <a:r>
              <a:rPr lang="en-US" b="1" dirty="0" smtClean="0"/>
              <a:t>Battle of Brandywine Creek</a:t>
            </a:r>
            <a:r>
              <a:rPr lang="en-US" dirty="0" smtClean="0"/>
              <a:t> and captured Philadelphia </a:t>
            </a:r>
          </a:p>
          <a:p>
            <a:r>
              <a:rPr lang="en-US" dirty="0" smtClean="0"/>
              <a:t>Although he captured Philly, he wasn’t able to get the Continental Congress</a:t>
            </a:r>
          </a:p>
          <a:p>
            <a:r>
              <a:rPr lang="en-US" dirty="0" smtClean="0"/>
              <a:t>He failed to destroy the Continental Army ~&gt; who took up winter quarters at </a:t>
            </a:r>
            <a:r>
              <a:rPr lang="en-US" b="1" dirty="0" smtClean="0"/>
              <a:t>Valley Forge</a:t>
            </a:r>
            <a:endParaRPr lang="en-US" dirty="0"/>
          </a:p>
        </p:txBody>
      </p:sp>
    </p:spTree>
    <p:extLst>
      <p:ext uri="{BB962C8B-B14F-4D97-AF65-F5344CB8AC3E}">
        <p14:creationId xmlns:p14="http://schemas.microsoft.com/office/powerpoint/2010/main" val="1952371361"/>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News/Bad News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Because of the bitter cold, nearly 2,500 of Washington’s men died</a:t>
            </a:r>
          </a:p>
          <a:p>
            <a:r>
              <a:rPr lang="en-US" dirty="0" smtClean="0"/>
              <a:t>Fortunately for him he was able to gain some training services for the remainder of his men</a:t>
            </a:r>
            <a:r>
              <a:rPr lang="en-US" b="1" dirty="0" smtClean="0"/>
              <a:t> </a:t>
            </a:r>
            <a:r>
              <a:rPr lang="en-US" dirty="0" smtClean="0"/>
              <a:t>from two European military officers:</a:t>
            </a:r>
          </a:p>
          <a:p>
            <a:pPr lvl="1"/>
            <a:r>
              <a:rPr lang="en-US" b="1" dirty="0" smtClean="0"/>
              <a:t>Marquis de Lafayette</a:t>
            </a:r>
            <a:r>
              <a:rPr lang="en-US" dirty="0" smtClean="0"/>
              <a:t> of France</a:t>
            </a:r>
          </a:p>
          <a:p>
            <a:pPr lvl="1"/>
            <a:r>
              <a:rPr lang="en-US" b="1" dirty="0" smtClean="0"/>
              <a:t>Baron Friedrich von Steuben</a:t>
            </a:r>
            <a:r>
              <a:rPr lang="en-US" dirty="0" smtClean="0"/>
              <a:t> of Prussia</a:t>
            </a:r>
          </a:p>
          <a:p>
            <a:r>
              <a:rPr lang="en-US" dirty="0" smtClean="0"/>
              <a:t>They helped Washington improve discipline and boost morale among his troops</a:t>
            </a:r>
            <a:endParaRPr lang="en-US" dirty="0"/>
          </a:p>
        </p:txBody>
      </p:sp>
    </p:spTree>
    <p:extLst>
      <p:ext uri="{BB962C8B-B14F-4D97-AF65-F5344CB8AC3E}">
        <p14:creationId xmlns:p14="http://schemas.microsoft.com/office/powerpoint/2010/main" val="3985698676"/>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at Valley Forge</a:t>
            </a:r>
            <a:endParaRPr lang="en-US" dirty="0"/>
          </a:p>
        </p:txBody>
      </p:sp>
      <p:pic>
        <p:nvPicPr>
          <p:cNvPr id="4" name="Content Placeholder 3" descr="640px-The_March_to_Valley_Forge_William_Trego.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581096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Encounter</a:t>
            </a:r>
            <a:endParaRPr lang="en-US" dirty="0"/>
          </a:p>
        </p:txBody>
      </p:sp>
      <p:sp>
        <p:nvSpPr>
          <p:cNvPr id="3" name="Text Placeholder 2"/>
          <p:cNvSpPr>
            <a:spLocks noGrp="1"/>
          </p:cNvSpPr>
          <p:nvPr>
            <p:ph type="body" idx="1"/>
          </p:nvPr>
        </p:nvSpPr>
        <p:spPr/>
        <p:txBody>
          <a:bodyPr/>
          <a:lstStyle/>
          <a:p>
            <a:r>
              <a:rPr lang="en-US" dirty="0" smtClean="0"/>
              <a:t>French</a:t>
            </a:r>
            <a:endParaRPr lang="en-US" dirty="0"/>
          </a:p>
        </p:txBody>
      </p:sp>
      <p:sp>
        <p:nvSpPr>
          <p:cNvPr id="4" name="Content Placeholder 3"/>
          <p:cNvSpPr>
            <a:spLocks noGrp="1"/>
          </p:cNvSpPr>
          <p:nvPr>
            <p:ph sz="half" idx="2"/>
          </p:nvPr>
        </p:nvSpPr>
        <p:spPr/>
        <p:txBody>
          <a:bodyPr/>
          <a:lstStyle/>
          <a:p>
            <a:r>
              <a:rPr lang="en-US" dirty="0" smtClean="0"/>
              <a:t>New France’s governor ordered a chain of French fort to be built from Lake Ontario to the Ohio River in order to block British claims to that region</a:t>
            </a:r>
          </a:p>
          <a:p>
            <a:r>
              <a:rPr lang="en-US" dirty="0" smtClean="0"/>
              <a:t>Governor: Marquis Duquesne</a:t>
            </a:r>
            <a:endParaRPr lang="en-US" dirty="0"/>
          </a:p>
        </p:txBody>
      </p:sp>
      <p:sp>
        <p:nvSpPr>
          <p:cNvPr id="5" name="Text Placeholder 4"/>
          <p:cNvSpPr>
            <a:spLocks noGrp="1"/>
          </p:cNvSpPr>
          <p:nvPr>
            <p:ph type="body" sz="quarter" idx="3"/>
          </p:nvPr>
        </p:nvSpPr>
        <p:spPr/>
        <p:txBody>
          <a:bodyPr/>
          <a:lstStyle/>
          <a:p>
            <a:r>
              <a:rPr lang="en-US" dirty="0" smtClean="0"/>
              <a:t>English</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Governor of Virginia took action at once</a:t>
            </a:r>
          </a:p>
          <a:p>
            <a:r>
              <a:rPr lang="en-US" dirty="0" smtClean="0"/>
              <a:t>He ordered a British fort built in western Pennsylvania</a:t>
            </a:r>
          </a:p>
          <a:p>
            <a:r>
              <a:rPr lang="en-US" dirty="0" smtClean="0"/>
              <a:t>However before the fort was complete, it as seized by the French and built Fort Duquesne on that site</a:t>
            </a:r>
          </a:p>
          <a:p>
            <a:r>
              <a:rPr lang="en-US" dirty="0" smtClean="0"/>
              <a:t>Governor: Robert Dinwiddie</a:t>
            </a:r>
            <a:endParaRPr lang="en-US" dirty="0"/>
          </a:p>
        </p:txBody>
      </p:sp>
    </p:spTree>
    <p:extLst>
      <p:ext uri="{BB962C8B-B14F-4D97-AF65-F5344CB8AC3E}">
        <p14:creationId xmlns:p14="http://schemas.microsoft.com/office/powerpoint/2010/main" val="31232997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Turning Point</a:t>
            </a:r>
            <a:endParaRPr lang="en-US" dirty="0"/>
          </a:p>
        </p:txBody>
      </p:sp>
      <p:sp>
        <p:nvSpPr>
          <p:cNvPr id="3" name="Content Placeholder 2"/>
          <p:cNvSpPr>
            <a:spLocks noGrp="1"/>
          </p:cNvSpPr>
          <p:nvPr>
            <p:ph idx="1"/>
          </p:nvPr>
        </p:nvSpPr>
        <p:spPr/>
        <p:txBody>
          <a:bodyPr/>
          <a:lstStyle/>
          <a:p>
            <a:r>
              <a:rPr lang="en-US" dirty="0" smtClean="0"/>
              <a:t>British General Burgoyne did not know that General Howe had made a detour</a:t>
            </a:r>
          </a:p>
          <a:p>
            <a:r>
              <a:rPr lang="en-US" dirty="0" smtClean="0"/>
              <a:t>In June 1777 he and his troops of 8,000 marched south from Quebec</a:t>
            </a:r>
          </a:p>
          <a:p>
            <a:r>
              <a:rPr lang="en-US" dirty="0" smtClean="0"/>
              <a:t>Along the way he picked up a group of allies - Iroquois Native Americans</a:t>
            </a:r>
            <a:endParaRPr lang="en-US" dirty="0"/>
          </a:p>
        </p:txBody>
      </p:sp>
    </p:spTree>
    <p:extLst>
      <p:ext uri="{BB962C8B-B14F-4D97-AF65-F5344CB8AC3E}">
        <p14:creationId xmlns:p14="http://schemas.microsoft.com/office/powerpoint/2010/main" val="3143931297"/>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Turning Point</a:t>
            </a:r>
            <a:endParaRPr lang="en-US" dirty="0"/>
          </a:p>
        </p:txBody>
      </p:sp>
      <p:pic>
        <p:nvPicPr>
          <p:cNvPr id="6" name="Content Placeholder 5" descr="6237908336_27468b0dfe_o_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a:xfrm>
            <a:off x="658906" y="2590799"/>
            <a:ext cx="3657600" cy="3276601"/>
          </a:xfrm>
        </p:spPr>
        <p:txBody>
          <a:bodyPr>
            <a:normAutofit/>
          </a:bodyPr>
          <a:lstStyle/>
          <a:p>
            <a:pPr marL="285750" indent="-285750" algn="l">
              <a:buFont typeface="Arial"/>
              <a:buChar char="•"/>
            </a:pPr>
            <a:r>
              <a:rPr lang="en-US" dirty="0"/>
              <a:t>The British and Iroquois who were marching from Quebec were ambushed by militia with the leadership of General </a:t>
            </a:r>
            <a:r>
              <a:rPr lang="en-US" b="1" dirty="0"/>
              <a:t>Benedict Arnold</a:t>
            </a:r>
            <a:endParaRPr lang="en-US" dirty="0"/>
          </a:p>
          <a:p>
            <a:pPr marL="285750" indent="-285750" algn="l">
              <a:buFont typeface="Arial"/>
              <a:buChar char="•"/>
            </a:pPr>
            <a:r>
              <a:rPr lang="en-US" dirty="0"/>
              <a:t>Burgoyne’s men could not drive off the militia</a:t>
            </a:r>
          </a:p>
          <a:p>
            <a:pPr marL="285750" indent="-285750" algn="l">
              <a:buFont typeface="Arial"/>
              <a:buChar char="•"/>
            </a:pPr>
            <a:r>
              <a:rPr lang="en-US" dirty="0"/>
              <a:t>With his supplies dwindling he surrendered at </a:t>
            </a:r>
            <a:r>
              <a:rPr lang="en-US" b="1" dirty="0"/>
              <a:t>Saratoga, New York</a:t>
            </a:r>
            <a:endParaRPr lang="en-US" dirty="0"/>
          </a:p>
          <a:p>
            <a:pPr marL="285750" indent="-285750" algn="l">
              <a:buFont typeface="Arial"/>
              <a:buChar char="•"/>
            </a:pPr>
            <a:endParaRPr lang="en-US" dirty="0"/>
          </a:p>
        </p:txBody>
      </p:sp>
    </p:spTree>
    <p:extLst>
      <p:ext uri="{BB962C8B-B14F-4D97-AF65-F5344CB8AC3E}">
        <p14:creationId xmlns:p14="http://schemas.microsoft.com/office/powerpoint/2010/main" val="3466009544"/>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Turning Point</a:t>
            </a:r>
            <a:endParaRPr lang="en-US" dirty="0"/>
          </a:p>
        </p:txBody>
      </p:sp>
      <p:sp>
        <p:nvSpPr>
          <p:cNvPr id="6" name="Content Placeholder 5"/>
          <p:cNvSpPr>
            <a:spLocks noGrp="1"/>
          </p:cNvSpPr>
          <p:nvPr>
            <p:ph idx="1"/>
          </p:nvPr>
        </p:nvSpPr>
        <p:spPr/>
        <p:txBody>
          <a:bodyPr/>
          <a:lstStyle/>
          <a:p>
            <a:r>
              <a:rPr lang="en-US" dirty="0" smtClean="0"/>
              <a:t>This surrender helped improve American morale in the war and also convinced the French to enter the War</a:t>
            </a:r>
          </a:p>
          <a:p>
            <a:r>
              <a:rPr lang="en-US" dirty="0" smtClean="0"/>
              <a:t>The French decide to send troops to help the American cause</a:t>
            </a:r>
          </a:p>
          <a:p>
            <a:r>
              <a:rPr lang="en-US" dirty="0" smtClean="0"/>
              <a:t>France and Spain had been secretly sending supplies to the colonists </a:t>
            </a:r>
          </a:p>
        </p:txBody>
      </p:sp>
    </p:spTree>
    <p:extLst>
      <p:ext uri="{BB962C8B-B14F-4D97-AF65-F5344CB8AC3E}">
        <p14:creationId xmlns:p14="http://schemas.microsoft.com/office/powerpoint/2010/main" val="1960869500"/>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Enters the War</a:t>
            </a:r>
            <a:endParaRPr lang="en-US" dirty="0"/>
          </a:p>
        </p:txBody>
      </p:sp>
      <p:sp>
        <p:nvSpPr>
          <p:cNvPr id="3" name="Content Placeholder 2"/>
          <p:cNvSpPr>
            <a:spLocks noGrp="1"/>
          </p:cNvSpPr>
          <p:nvPr>
            <p:ph idx="1"/>
          </p:nvPr>
        </p:nvSpPr>
        <p:spPr/>
        <p:txBody>
          <a:bodyPr>
            <a:normAutofit fontScale="92500"/>
          </a:bodyPr>
          <a:lstStyle/>
          <a:p>
            <a:r>
              <a:rPr lang="en-US" dirty="0" smtClean="0"/>
              <a:t>Although the US was appreciative of the aid they received from France, they also wanted troops</a:t>
            </a:r>
          </a:p>
          <a:p>
            <a:r>
              <a:rPr lang="en-US" dirty="0" smtClean="0"/>
              <a:t>Congress sent Benjamin Franklin, Arthur Lee, and Silas Deane to France to ask for more troops</a:t>
            </a:r>
          </a:p>
          <a:p>
            <a:r>
              <a:rPr lang="en-US" dirty="0" smtClean="0"/>
              <a:t>The French decline at first because they felt the risk was too high unless they saw that the Americans could win</a:t>
            </a:r>
          </a:p>
          <a:p>
            <a:r>
              <a:rPr lang="en-US" dirty="0" smtClean="0"/>
              <a:t>The </a:t>
            </a:r>
            <a:r>
              <a:rPr lang="en-US" b="1" dirty="0" smtClean="0"/>
              <a:t>Battle of Saratoga</a:t>
            </a:r>
            <a:r>
              <a:rPr lang="en-US" dirty="0" smtClean="0"/>
              <a:t> was the turning point and the convincing the French needed</a:t>
            </a:r>
          </a:p>
        </p:txBody>
      </p:sp>
    </p:spTree>
    <p:extLst>
      <p:ext uri="{BB962C8B-B14F-4D97-AF65-F5344CB8AC3E}">
        <p14:creationId xmlns:p14="http://schemas.microsoft.com/office/powerpoint/2010/main" val="919698289"/>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Enters the War</a:t>
            </a:r>
            <a:endParaRPr lang="en-US" dirty="0"/>
          </a:p>
        </p:txBody>
      </p:sp>
      <p:sp>
        <p:nvSpPr>
          <p:cNvPr id="3" name="Content Placeholder 2"/>
          <p:cNvSpPr>
            <a:spLocks noGrp="1"/>
          </p:cNvSpPr>
          <p:nvPr>
            <p:ph idx="1"/>
          </p:nvPr>
        </p:nvSpPr>
        <p:spPr/>
        <p:txBody>
          <a:bodyPr/>
          <a:lstStyle/>
          <a:p>
            <a:r>
              <a:rPr lang="en-US" dirty="0" smtClean="0"/>
              <a:t>February 6, 1778 the US signed its first two treaties</a:t>
            </a:r>
          </a:p>
          <a:p>
            <a:r>
              <a:rPr lang="en-US" dirty="0" smtClean="0"/>
              <a:t>1</a:t>
            </a:r>
            <a:r>
              <a:rPr lang="en-US" baseline="30000" dirty="0" smtClean="0"/>
              <a:t>st</a:t>
            </a:r>
            <a:r>
              <a:rPr lang="en-US" dirty="0" smtClean="0"/>
              <a:t> Treaty: France became the first country to recognize the US as an independent nation</a:t>
            </a:r>
          </a:p>
          <a:p>
            <a:r>
              <a:rPr lang="en-US" dirty="0" smtClean="0"/>
              <a:t>2</a:t>
            </a:r>
            <a:r>
              <a:rPr lang="en-US" baseline="30000" dirty="0" smtClean="0"/>
              <a:t>nd</a:t>
            </a:r>
            <a:r>
              <a:rPr lang="en-US" dirty="0" smtClean="0"/>
              <a:t> Treaty: was an alliance between the US and France</a:t>
            </a:r>
          </a:p>
          <a:p>
            <a:r>
              <a:rPr lang="en-US" dirty="0" smtClean="0"/>
              <a:t>Spain also joined the war but only as an ally of France and not the US</a:t>
            </a:r>
            <a:endParaRPr lang="en-US" dirty="0"/>
          </a:p>
        </p:txBody>
      </p:sp>
    </p:spTree>
    <p:extLst>
      <p:ext uri="{BB962C8B-B14F-4D97-AF65-F5344CB8AC3E}">
        <p14:creationId xmlns:p14="http://schemas.microsoft.com/office/powerpoint/2010/main" val="3613982733"/>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Wars</a:t>
            </a:r>
            <a:endParaRPr lang="en-US" dirty="0"/>
          </a:p>
        </p:txBody>
      </p:sp>
      <p:sp>
        <p:nvSpPr>
          <p:cNvPr id="3" name="Content Placeholder 2"/>
          <p:cNvSpPr>
            <a:spLocks noGrp="1"/>
          </p:cNvSpPr>
          <p:nvPr>
            <p:ph idx="1"/>
          </p:nvPr>
        </p:nvSpPr>
        <p:spPr/>
        <p:txBody>
          <a:bodyPr/>
          <a:lstStyle/>
          <a:p>
            <a:r>
              <a:rPr lang="en-US" dirty="0" smtClean="0"/>
              <a:t>The Revolutionary War wasn’t only fought in the east; it was also fought:</a:t>
            </a:r>
          </a:p>
          <a:p>
            <a:pPr lvl="1"/>
            <a:r>
              <a:rPr lang="en-US" dirty="0" smtClean="0"/>
              <a:t>In the West</a:t>
            </a:r>
          </a:p>
          <a:p>
            <a:pPr lvl="1"/>
            <a:r>
              <a:rPr lang="en-US" dirty="0" smtClean="0"/>
              <a:t>At Sea</a:t>
            </a:r>
          </a:p>
          <a:p>
            <a:pPr lvl="1"/>
            <a:r>
              <a:rPr lang="en-US" dirty="0" smtClean="0"/>
              <a:t>In the South</a:t>
            </a:r>
          </a:p>
        </p:txBody>
      </p:sp>
    </p:spTree>
    <p:extLst>
      <p:ext uri="{BB962C8B-B14F-4D97-AF65-F5344CB8AC3E}">
        <p14:creationId xmlns:p14="http://schemas.microsoft.com/office/powerpoint/2010/main" val="4053937617"/>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West</a:t>
            </a:r>
            <a:endParaRPr lang="en-US" dirty="0"/>
          </a:p>
        </p:txBody>
      </p:sp>
      <p:sp>
        <p:nvSpPr>
          <p:cNvPr id="3" name="Content Placeholder 2"/>
          <p:cNvSpPr>
            <a:spLocks noGrp="1"/>
          </p:cNvSpPr>
          <p:nvPr>
            <p:ph idx="1"/>
          </p:nvPr>
        </p:nvSpPr>
        <p:spPr/>
        <p:txBody>
          <a:bodyPr/>
          <a:lstStyle/>
          <a:p>
            <a:r>
              <a:rPr lang="en-US" dirty="0" smtClean="0"/>
              <a:t>1778: Patriot </a:t>
            </a:r>
            <a:r>
              <a:rPr lang="en-US" b="1" dirty="0" smtClean="0"/>
              <a:t>George Rogers Clark</a:t>
            </a:r>
            <a:r>
              <a:rPr lang="en-US" dirty="0" smtClean="0"/>
              <a:t> captured several town down the Ohio River Valley</a:t>
            </a:r>
          </a:p>
          <a:p>
            <a:r>
              <a:rPr lang="en-US" dirty="0" smtClean="0"/>
              <a:t>February 1779: the British had surrendered that region</a:t>
            </a:r>
          </a:p>
          <a:p>
            <a:r>
              <a:rPr lang="en-US" dirty="0" smtClean="0"/>
              <a:t>July 1778: British &amp; Iroquois troops stormed western Pennsylvania burning the towns they encountered</a:t>
            </a:r>
          </a:p>
          <a:p>
            <a:r>
              <a:rPr lang="en-US" dirty="0" smtClean="0"/>
              <a:t>Summer 1779: Americans defeated the British/Iroquois in western New York</a:t>
            </a:r>
            <a:endParaRPr lang="en-US" dirty="0"/>
          </a:p>
        </p:txBody>
      </p:sp>
    </p:spTree>
    <p:extLst>
      <p:ext uri="{BB962C8B-B14F-4D97-AF65-F5344CB8AC3E}">
        <p14:creationId xmlns:p14="http://schemas.microsoft.com/office/powerpoint/2010/main" val="1916490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at Sea</a:t>
            </a:r>
            <a:endParaRPr lang="en-US" dirty="0"/>
          </a:p>
        </p:txBody>
      </p:sp>
      <p:sp>
        <p:nvSpPr>
          <p:cNvPr id="3" name="Content Placeholder 2"/>
          <p:cNvSpPr>
            <a:spLocks noGrp="1"/>
          </p:cNvSpPr>
          <p:nvPr>
            <p:ph idx="1"/>
          </p:nvPr>
        </p:nvSpPr>
        <p:spPr/>
        <p:txBody>
          <a:bodyPr/>
          <a:lstStyle/>
          <a:p>
            <a:r>
              <a:rPr lang="en-US" dirty="0" smtClean="0"/>
              <a:t>Americans attacked British merchant ships  and to disrupt trade Congress issued </a:t>
            </a:r>
            <a:r>
              <a:rPr lang="en-US" b="1" dirty="0" smtClean="0"/>
              <a:t>letters of marque</a:t>
            </a:r>
            <a:r>
              <a:rPr lang="en-US" dirty="0" smtClean="0"/>
              <a:t> (licenses) to private ships to attack British merchant ships</a:t>
            </a:r>
          </a:p>
          <a:p>
            <a:r>
              <a:rPr lang="en-US" dirty="0" smtClean="0"/>
              <a:t>By the end of the war, millions of dollars of cargo had been seized from the British by the Americans</a:t>
            </a:r>
            <a:endParaRPr lang="en-US" dirty="0"/>
          </a:p>
        </p:txBody>
      </p:sp>
    </p:spTree>
    <p:extLst>
      <p:ext uri="{BB962C8B-B14F-4D97-AF65-F5344CB8AC3E}">
        <p14:creationId xmlns:p14="http://schemas.microsoft.com/office/powerpoint/2010/main" val="22825632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Naval Battle</a:t>
            </a:r>
            <a:endParaRPr lang="en-US" dirty="0"/>
          </a:p>
        </p:txBody>
      </p:sp>
      <p:pic>
        <p:nvPicPr>
          <p:cNvPr id="7" name="Picture Placeholder 6" descr="BonhommeAndSerapis.jpe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685800" y="5181600"/>
            <a:ext cx="7770813" cy="1676400"/>
          </a:xfrm>
        </p:spPr>
        <p:txBody>
          <a:bodyPr>
            <a:normAutofit fontScale="92500" lnSpcReduction="10000"/>
          </a:bodyPr>
          <a:lstStyle/>
          <a:p>
            <a:pPr marL="285750" indent="-285750" algn="l">
              <a:buFont typeface="Arial"/>
              <a:buChar char="•"/>
            </a:pPr>
            <a:r>
              <a:rPr lang="en-US" dirty="0" smtClean="0"/>
              <a:t>American naval officer </a:t>
            </a:r>
            <a:r>
              <a:rPr lang="en-US" b="1" dirty="0" smtClean="0"/>
              <a:t>John Paul Jones</a:t>
            </a:r>
            <a:endParaRPr lang="en-US" dirty="0" smtClean="0"/>
          </a:p>
          <a:p>
            <a:pPr marL="285750" indent="-285750" algn="l">
              <a:buFont typeface="Arial"/>
              <a:buChar char="•"/>
            </a:pPr>
            <a:r>
              <a:rPr lang="en-US" dirty="0" smtClean="0"/>
              <a:t>He was actually sailing near Britain where he encountered British ships and began attacking them</a:t>
            </a:r>
          </a:p>
          <a:p>
            <a:pPr marL="285750" indent="-285750" algn="l">
              <a:buFont typeface="Arial"/>
              <a:buChar char="•"/>
            </a:pPr>
            <a:r>
              <a:rPr lang="en-US" dirty="0" smtClean="0"/>
              <a:t>He sank one but wasn’t strong enough for the other bigger ship</a:t>
            </a:r>
          </a:p>
          <a:p>
            <a:pPr marL="285750" indent="-285750" algn="l">
              <a:buFont typeface="Arial"/>
              <a:buChar char="•"/>
            </a:pPr>
            <a:r>
              <a:rPr lang="en-US" dirty="0" smtClean="0"/>
              <a:t>When told to surrender, his reply was “I have not yet begun to fight”</a:t>
            </a:r>
          </a:p>
          <a:p>
            <a:pPr marL="285750" indent="-285750" algn="l">
              <a:buFont typeface="Arial"/>
              <a:buChar char="•"/>
            </a:pPr>
            <a:r>
              <a:rPr lang="en-US" dirty="0" smtClean="0"/>
              <a:t>He eventually made the British surrender</a:t>
            </a:r>
            <a:endParaRPr lang="en-US" dirty="0"/>
          </a:p>
        </p:txBody>
      </p:sp>
    </p:spTree>
    <p:extLst>
      <p:ext uri="{BB962C8B-B14F-4D97-AF65-F5344CB8AC3E}">
        <p14:creationId xmlns:p14="http://schemas.microsoft.com/office/powerpoint/2010/main" val="15853963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Campaign</a:t>
            </a:r>
            <a:endParaRPr lang="en-US" dirty="0"/>
          </a:p>
        </p:txBody>
      </p:sp>
      <p:sp>
        <p:nvSpPr>
          <p:cNvPr id="3" name="Content Placeholder 2"/>
          <p:cNvSpPr>
            <a:spLocks noGrp="1"/>
          </p:cNvSpPr>
          <p:nvPr>
            <p:ph idx="1"/>
          </p:nvPr>
        </p:nvSpPr>
        <p:spPr/>
        <p:txBody>
          <a:bodyPr/>
          <a:lstStyle/>
          <a:p>
            <a:r>
              <a:rPr lang="en-US" dirty="0" smtClean="0"/>
              <a:t>The British felt they should advance in the south because there were more Loyalists there</a:t>
            </a:r>
          </a:p>
          <a:p>
            <a:r>
              <a:rPr lang="en-US" dirty="0" smtClean="0"/>
              <a:t>There was also a big supply of rice and tobacco, two very valuable resources</a:t>
            </a:r>
            <a:endParaRPr lang="en-US" dirty="0"/>
          </a:p>
        </p:txBody>
      </p:sp>
    </p:spTree>
    <p:extLst>
      <p:ext uri="{BB962C8B-B14F-4D97-AF65-F5344CB8AC3E}">
        <p14:creationId xmlns:p14="http://schemas.microsoft.com/office/powerpoint/2010/main" val="53184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Encounter</a:t>
            </a:r>
            <a:endParaRPr lang="en-US" dirty="0"/>
          </a:p>
        </p:txBody>
      </p:sp>
      <p:sp>
        <p:nvSpPr>
          <p:cNvPr id="3" name="Text Placeholder 2"/>
          <p:cNvSpPr>
            <a:spLocks noGrp="1"/>
          </p:cNvSpPr>
          <p:nvPr>
            <p:ph type="body" idx="1"/>
          </p:nvPr>
        </p:nvSpPr>
        <p:spPr/>
        <p:txBody>
          <a:bodyPr/>
          <a:lstStyle/>
          <a:p>
            <a:r>
              <a:rPr lang="en-US" dirty="0" smtClean="0"/>
              <a:t>French</a:t>
            </a:r>
            <a:endParaRPr lang="en-US" dirty="0"/>
          </a:p>
        </p:txBody>
      </p:sp>
      <p:sp>
        <p:nvSpPr>
          <p:cNvPr id="4" name="Content Placeholder 3"/>
          <p:cNvSpPr>
            <a:spLocks noGrp="1"/>
          </p:cNvSpPr>
          <p:nvPr>
            <p:ph sz="half" idx="2"/>
          </p:nvPr>
        </p:nvSpPr>
        <p:spPr/>
        <p:txBody>
          <a:bodyPr/>
          <a:lstStyle/>
          <a:p>
            <a:r>
              <a:rPr lang="en-US" dirty="0" smtClean="0"/>
              <a:t>The French met Washington’s troops during a small battle near Great Meadows</a:t>
            </a:r>
          </a:p>
          <a:p>
            <a:r>
              <a:rPr lang="en-US" dirty="0" smtClean="0"/>
              <a:t>They fought Washington and made him retreat </a:t>
            </a:r>
            <a:endParaRPr lang="en-US" dirty="0"/>
          </a:p>
        </p:txBody>
      </p:sp>
      <p:sp>
        <p:nvSpPr>
          <p:cNvPr id="5" name="Text Placeholder 4"/>
          <p:cNvSpPr>
            <a:spLocks noGrp="1"/>
          </p:cNvSpPr>
          <p:nvPr>
            <p:ph type="body" sz="quarter" idx="3"/>
          </p:nvPr>
        </p:nvSpPr>
        <p:spPr/>
        <p:txBody>
          <a:bodyPr/>
          <a:lstStyle/>
          <a:p>
            <a:r>
              <a:rPr lang="en-US" dirty="0" smtClean="0"/>
              <a:t>English</a:t>
            </a:r>
            <a:endParaRPr lang="en-US" dirty="0"/>
          </a:p>
        </p:txBody>
      </p:sp>
      <p:sp>
        <p:nvSpPr>
          <p:cNvPr id="6" name="Content Placeholder 5"/>
          <p:cNvSpPr>
            <a:spLocks noGrp="1"/>
          </p:cNvSpPr>
          <p:nvPr>
            <p:ph sz="quarter" idx="4"/>
          </p:nvPr>
        </p:nvSpPr>
        <p:spPr/>
        <p:txBody>
          <a:bodyPr/>
          <a:lstStyle/>
          <a:p>
            <a:r>
              <a:rPr lang="en-US" dirty="0" smtClean="0"/>
              <a:t>The British needed some reinforcement so they turn to George Washington</a:t>
            </a:r>
          </a:p>
          <a:p>
            <a:r>
              <a:rPr lang="en-US" dirty="0" smtClean="0"/>
              <a:t>Washington’s troops marched toward the Ohio River in the spring of 1754</a:t>
            </a:r>
          </a:p>
          <a:p>
            <a:endParaRPr lang="en-US" dirty="0"/>
          </a:p>
        </p:txBody>
      </p:sp>
    </p:spTree>
    <p:extLst>
      <p:ext uri="{BB962C8B-B14F-4D97-AF65-F5344CB8AC3E}">
        <p14:creationId xmlns:p14="http://schemas.microsoft.com/office/powerpoint/2010/main" val="289762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Savannah</a:t>
            </a:r>
            <a:endParaRPr lang="en-US" dirty="0"/>
          </a:p>
        </p:txBody>
      </p:sp>
      <p:pic>
        <p:nvPicPr>
          <p:cNvPr id="5" name="Picture Placeholder 4" descr="Battle_of_Camden.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685800" y="5181600"/>
            <a:ext cx="7770813" cy="1587500"/>
          </a:xfrm>
        </p:spPr>
        <p:txBody>
          <a:bodyPr>
            <a:normAutofit/>
          </a:bodyPr>
          <a:lstStyle/>
          <a:p>
            <a:pPr marL="285750" indent="-285750" algn="l">
              <a:buFont typeface="Arial"/>
              <a:buChar char="•"/>
            </a:pPr>
            <a:r>
              <a:rPr lang="en-US" dirty="0" smtClean="0"/>
              <a:t>December 1778: 3,500 British troops seized and captured Savannah, Georgia</a:t>
            </a:r>
          </a:p>
          <a:p>
            <a:pPr marL="285750" indent="-285750" algn="l">
              <a:buFont typeface="Arial"/>
              <a:buChar char="•"/>
            </a:pPr>
            <a:r>
              <a:rPr lang="en-US" dirty="0" smtClean="0"/>
              <a:t>They seized Georgia’s backcountry</a:t>
            </a:r>
          </a:p>
          <a:p>
            <a:pPr marL="285750" indent="-285750" algn="l">
              <a:buFont typeface="Arial"/>
              <a:buChar char="•"/>
            </a:pPr>
            <a:r>
              <a:rPr lang="en-US" dirty="0" smtClean="0"/>
              <a:t>They also returned the British royal governor to power</a:t>
            </a:r>
            <a:endParaRPr lang="en-US" dirty="0"/>
          </a:p>
        </p:txBody>
      </p:sp>
    </p:spTree>
    <p:extLst>
      <p:ext uri="{BB962C8B-B14F-4D97-AF65-F5344CB8AC3E}">
        <p14:creationId xmlns:p14="http://schemas.microsoft.com/office/powerpoint/2010/main" val="8197115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Charles Town</a:t>
            </a:r>
            <a:endParaRPr lang="en-US" dirty="0"/>
          </a:p>
        </p:txBody>
      </p:sp>
      <p:pic>
        <p:nvPicPr>
          <p:cNvPr id="5" name="Picture Placeholder 4" descr="AR-307049949.jpg&amp;maxw=640&amp;q=100.jpe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3" name="Content Placeholder 2"/>
          <p:cNvSpPr>
            <a:spLocks noGrp="1"/>
          </p:cNvSpPr>
          <p:nvPr>
            <p:ph type="body" sz="half" idx="2"/>
          </p:nvPr>
        </p:nvSpPr>
        <p:spPr>
          <a:xfrm>
            <a:off x="685800" y="5181600"/>
            <a:ext cx="7770813" cy="1676400"/>
          </a:xfrm>
        </p:spPr>
        <p:txBody>
          <a:bodyPr>
            <a:normAutofit/>
          </a:bodyPr>
          <a:lstStyle/>
          <a:p>
            <a:pPr marL="285750" indent="-285750" algn="l">
              <a:buFont typeface="Arial"/>
              <a:buChar char="•"/>
            </a:pPr>
            <a:r>
              <a:rPr lang="en-US" dirty="0" smtClean="0"/>
              <a:t>After the fall of Savannah, the British marched towards South Carolina</a:t>
            </a:r>
          </a:p>
          <a:p>
            <a:pPr marL="285750" indent="-285750" algn="l">
              <a:buFont typeface="Arial"/>
              <a:buChar char="•"/>
            </a:pPr>
            <a:r>
              <a:rPr lang="en-US" dirty="0" smtClean="0"/>
              <a:t>14,000 British troops surrounded American forces</a:t>
            </a:r>
          </a:p>
          <a:p>
            <a:pPr marL="285750" indent="-285750" algn="l">
              <a:buFont typeface="Arial"/>
              <a:buChar char="•"/>
            </a:pPr>
            <a:r>
              <a:rPr lang="en-US" dirty="0" smtClean="0"/>
              <a:t>May 12, 1780: the Americans surrendered</a:t>
            </a:r>
          </a:p>
          <a:p>
            <a:pPr marL="285750" indent="-285750" algn="l">
              <a:buFont typeface="Arial"/>
              <a:buChar char="•"/>
            </a:pPr>
            <a:r>
              <a:rPr lang="en-US" dirty="0" smtClean="0"/>
              <a:t>This was the greatest American defeat in the war</a:t>
            </a:r>
          </a:p>
          <a:p>
            <a:pPr marL="285750" indent="-285750" algn="l">
              <a:buFont typeface="Arial"/>
              <a:buChar char="•"/>
            </a:pPr>
            <a:r>
              <a:rPr lang="en-US" dirty="0" smtClean="0"/>
              <a:t>5,500 American troops were take as prisoners of war</a:t>
            </a:r>
            <a:endParaRPr lang="en-US" dirty="0"/>
          </a:p>
        </p:txBody>
      </p:sp>
    </p:spTree>
    <p:extLst>
      <p:ext uri="{BB962C8B-B14F-4D97-AF65-F5344CB8AC3E}">
        <p14:creationId xmlns:p14="http://schemas.microsoft.com/office/powerpoint/2010/main" val="23719068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Patriots Rally</a:t>
            </a:r>
            <a:endParaRPr lang="en-US" dirty="0"/>
          </a:p>
        </p:txBody>
      </p:sp>
      <p:sp>
        <p:nvSpPr>
          <p:cNvPr id="3" name="Content Placeholder 2"/>
          <p:cNvSpPr>
            <a:spLocks noGrp="1"/>
          </p:cNvSpPr>
          <p:nvPr>
            <p:ph idx="1"/>
          </p:nvPr>
        </p:nvSpPr>
        <p:spPr/>
        <p:txBody>
          <a:bodyPr/>
          <a:lstStyle/>
          <a:p>
            <a:r>
              <a:rPr lang="en-US" dirty="0" smtClean="0"/>
              <a:t>At first everything went well for the British in the south</a:t>
            </a:r>
          </a:p>
          <a:p>
            <a:r>
              <a:rPr lang="en-US" dirty="0" smtClean="0"/>
              <a:t>Many settlers were Loyalists so they fought for Britain</a:t>
            </a:r>
          </a:p>
          <a:p>
            <a:r>
              <a:rPr lang="en-US" dirty="0" smtClean="0"/>
              <a:t>However one of the British officers took it too far when he decided to capture the region of the Appalachian Mountains</a:t>
            </a:r>
          </a:p>
          <a:p>
            <a:r>
              <a:rPr lang="en-US" dirty="0" smtClean="0"/>
              <a:t>The people there were so angry with him that they put together their own militia and attacked</a:t>
            </a:r>
            <a:endParaRPr lang="en-US" dirty="0"/>
          </a:p>
        </p:txBody>
      </p:sp>
    </p:spTree>
    <p:extLst>
      <p:ext uri="{BB962C8B-B14F-4D97-AF65-F5344CB8AC3E}">
        <p14:creationId xmlns:p14="http://schemas.microsoft.com/office/powerpoint/2010/main" val="26582071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Kings Mountain</a:t>
            </a:r>
            <a:endParaRPr lang="en-US" dirty="0"/>
          </a:p>
        </p:txBody>
      </p:sp>
      <p:pic>
        <p:nvPicPr>
          <p:cNvPr id="5" name="Picture Placeholder 4" descr="dtkm.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3" name="Content Placeholder 2"/>
          <p:cNvSpPr>
            <a:spLocks noGrp="1"/>
          </p:cNvSpPr>
          <p:nvPr>
            <p:ph type="body" sz="half" idx="2"/>
          </p:nvPr>
        </p:nvSpPr>
        <p:spPr/>
        <p:txBody>
          <a:bodyPr/>
          <a:lstStyle/>
          <a:p>
            <a:r>
              <a:rPr lang="en-US" dirty="0" smtClean="0"/>
              <a:t>This battle was the turning point in the south for the Americans</a:t>
            </a:r>
            <a:endParaRPr lang="en-US" dirty="0"/>
          </a:p>
        </p:txBody>
      </p:sp>
    </p:spTree>
    <p:extLst>
      <p:ext uri="{BB962C8B-B14F-4D97-AF65-F5344CB8AC3E}">
        <p14:creationId xmlns:p14="http://schemas.microsoft.com/office/powerpoint/2010/main" val="1194571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is Won!</a:t>
            </a:r>
            <a:endParaRPr lang="en-US" dirty="0"/>
          </a:p>
        </p:txBody>
      </p:sp>
      <p:sp>
        <p:nvSpPr>
          <p:cNvPr id="3" name="Content Placeholder 2"/>
          <p:cNvSpPr>
            <a:spLocks noGrp="1"/>
          </p:cNvSpPr>
          <p:nvPr>
            <p:ph idx="1"/>
          </p:nvPr>
        </p:nvSpPr>
        <p:spPr/>
        <p:txBody>
          <a:bodyPr/>
          <a:lstStyle/>
          <a:p>
            <a:r>
              <a:rPr lang="en-US" dirty="0" smtClean="0"/>
              <a:t>Spring of 1781, British general Cornwallis decides to invade Virginia </a:t>
            </a:r>
          </a:p>
          <a:p>
            <a:r>
              <a:rPr lang="en-US" dirty="0" smtClean="0"/>
              <a:t>He believed that as long as Americans controlled Virginia new troops and supplies could keep coming south </a:t>
            </a:r>
          </a:p>
          <a:p>
            <a:r>
              <a:rPr lang="en-US" dirty="0" smtClean="0"/>
              <a:t>More French troops were coming to America so the British knew they had very little time left to win the war</a:t>
            </a:r>
            <a:endParaRPr lang="en-US" dirty="0"/>
          </a:p>
        </p:txBody>
      </p:sp>
    </p:spTree>
    <p:extLst>
      <p:ext uri="{BB962C8B-B14F-4D97-AF65-F5344CB8AC3E}">
        <p14:creationId xmlns:p14="http://schemas.microsoft.com/office/powerpoint/2010/main" val="2012165923"/>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Yorktown</a:t>
            </a:r>
            <a:endParaRPr lang="en-US" dirty="0"/>
          </a:p>
        </p:txBody>
      </p:sp>
      <p:sp>
        <p:nvSpPr>
          <p:cNvPr id="3" name="Content Placeholder 2"/>
          <p:cNvSpPr>
            <a:spLocks noGrp="1"/>
          </p:cNvSpPr>
          <p:nvPr>
            <p:ph idx="1"/>
          </p:nvPr>
        </p:nvSpPr>
        <p:spPr/>
        <p:txBody>
          <a:bodyPr>
            <a:normAutofit lnSpcReduction="10000"/>
          </a:bodyPr>
          <a:lstStyle/>
          <a:p>
            <a:r>
              <a:rPr lang="en-US" dirty="0" smtClean="0"/>
              <a:t>Late April of 1781 Cornwallis marched into Virginia and linked up with former American general Benedict Arnold</a:t>
            </a:r>
          </a:p>
          <a:p>
            <a:r>
              <a:rPr lang="en-US" dirty="0" smtClean="0"/>
              <a:t>B. Arnold was an American commander early in the war but decided to sell military information to the British </a:t>
            </a:r>
          </a:p>
          <a:p>
            <a:r>
              <a:rPr lang="en-US" dirty="0" smtClean="0"/>
              <a:t>After his treason was discovered, he ran away to the British-controlled New York City and was given command of the British troops</a:t>
            </a:r>
          </a:p>
        </p:txBody>
      </p:sp>
    </p:spTree>
    <p:extLst>
      <p:ext uri="{BB962C8B-B14F-4D97-AF65-F5344CB8AC3E}">
        <p14:creationId xmlns:p14="http://schemas.microsoft.com/office/powerpoint/2010/main" val="1265071671"/>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Yorktown</a:t>
            </a:r>
            <a:endParaRPr lang="en-US" dirty="0"/>
          </a:p>
        </p:txBody>
      </p:sp>
      <p:sp>
        <p:nvSpPr>
          <p:cNvPr id="3" name="Content Placeholder 2"/>
          <p:cNvSpPr>
            <a:spLocks noGrp="1"/>
          </p:cNvSpPr>
          <p:nvPr>
            <p:ph idx="1"/>
          </p:nvPr>
        </p:nvSpPr>
        <p:spPr/>
        <p:txBody>
          <a:bodyPr/>
          <a:lstStyle/>
          <a:p>
            <a:r>
              <a:rPr lang="en-US" dirty="0" smtClean="0"/>
              <a:t>As they began their conquest of Virginia, they met very little resistance from Americans</a:t>
            </a:r>
          </a:p>
          <a:p>
            <a:r>
              <a:rPr lang="en-US" dirty="0" smtClean="0"/>
              <a:t>However in June 1781 they encountered an American force led by General </a:t>
            </a:r>
            <a:r>
              <a:rPr lang="en-US" b="1" dirty="0" smtClean="0"/>
              <a:t>Anthony Wayne</a:t>
            </a:r>
            <a:r>
              <a:rPr lang="en-US" dirty="0" smtClean="0"/>
              <a:t> </a:t>
            </a:r>
          </a:p>
          <a:p>
            <a:r>
              <a:rPr lang="en-US" dirty="0" smtClean="0"/>
              <a:t>Realizing he was outnumbered, Cornwallis and his troops retreated back but were caught by Americans and the French </a:t>
            </a:r>
            <a:endParaRPr lang="en-US" dirty="0"/>
          </a:p>
        </p:txBody>
      </p:sp>
    </p:spTree>
    <p:extLst>
      <p:ext uri="{BB962C8B-B14F-4D97-AF65-F5344CB8AC3E}">
        <p14:creationId xmlns:p14="http://schemas.microsoft.com/office/powerpoint/2010/main" val="2468998459"/>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Yorktown</a:t>
            </a:r>
            <a:endParaRPr lang="en-US" dirty="0"/>
          </a:p>
        </p:txBody>
      </p:sp>
      <p:sp>
        <p:nvSpPr>
          <p:cNvPr id="3" name="Content Placeholder 2"/>
          <p:cNvSpPr>
            <a:spLocks noGrp="1"/>
          </p:cNvSpPr>
          <p:nvPr>
            <p:ph idx="1"/>
          </p:nvPr>
        </p:nvSpPr>
        <p:spPr/>
        <p:txBody>
          <a:bodyPr>
            <a:normAutofit lnSpcReduction="10000"/>
          </a:bodyPr>
          <a:lstStyle/>
          <a:p>
            <a:r>
              <a:rPr lang="en-US" dirty="0" smtClean="0"/>
              <a:t>The Americans had a lot of help from the French with nearly 6,000 men arriving in New York City</a:t>
            </a:r>
          </a:p>
          <a:p>
            <a:r>
              <a:rPr lang="en-US" dirty="0" smtClean="0"/>
              <a:t>Washington decided to march to NYC</a:t>
            </a:r>
          </a:p>
          <a:p>
            <a:r>
              <a:rPr lang="en-US" dirty="0" smtClean="0"/>
              <a:t>French general Rochambeau learned that a fleet commander, Admiral Francois de Grasse, commanded a fleet to sail north from the Caribbean </a:t>
            </a:r>
          </a:p>
          <a:p>
            <a:r>
              <a:rPr lang="en-US" dirty="0" smtClean="0"/>
              <a:t>Washington learned of this and decided to redirect his forces to Yorktown instead, to help the Virginians </a:t>
            </a:r>
          </a:p>
        </p:txBody>
      </p:sp>
    </p:spTree>
    <p:extLst>
      <p:ext uri="{BB962C8B-B14F-4D97-AF65-F5344CB8AC3E}">
        <p14:creationId xmlns:p14="http://schemas.microsoft.com/office/powerpoint/2010/main" val="3331430087"/>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Yorktown</a:t>
            </a:r>
            <a:endParaRPr lang="en-US" dirty="0"/>
          </a:p>
        </p:txBody>
      </p:sp>
      <p:sp>
        <p:nvSpPr>
          <p:cNvPr id="3" name="Content Placeholder 2"/>
          <p:cNvSpPr>
            <a:spLocks noGrp="1"/>
          </p:cNvSpPr>
          <p:nvPr>
            <p:ph idx="1"/>
          </p:nvPr>
        </p:nvSpPr>
        <p:spPr/>
        <p:txBody>
          <a:bodyPr/>
          <a:lstStyle/>
          <a:p>
            <a:r>
              <a:rPr lang="en-US" dirty="0" smtClean="0"/>
              <a:t>Washington and Rochambeau led their troops to Yorktown</a:t>
            </a:r>
          </a:p>
          <a:p>
            <a:r>
              <a:rPr lang="en-US" dirty="0" smtClean="0"/>
              <a:t>Admiral de Grasse moves towards Chesapeake Bay near Yorktown</a:t>
            </a:r>
          </a:p>
          <a:p>
            <a:r>
              <a:rPr lang="en-US" dirty="0" smtClean="0"/>
              <a:t>Cornwallis was now trapped because he could not escape by sea or receive any supplies</a:t>
            </a:r>
            <a:endParaRPr lang="en-US" dirty="0"/>
          </a:p>
        </p:txBody>
      </p:sp>
    </p:spTree>
    <p:extLst>
      <p:ext uri="{BB962C8B-B14F-4D97-AF65-F5344CB8AC3E}">
        <p14:creationId xmlns:p14="http://schemas.microsoft.com/office/powerpoint/2010/main" val="1596783599"/>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Yorktown</a:t>
            </a:r>
            <a:endParaRPr lang="en-US" dirty="0"/>
          </a:p>
        </p:txBody>
      </p:sp>
      <p:sp>
        <p:nvSpPr>
          <p:cNvPr id="3" name="Content Placeholder 2"/>
          <p:cNvSpPr>
            <a:spLocks noGrp="1"/>
          </p:cNvSpPr>
          <p:nvPr>
            <p:ph idx="1"/>
          </p:nvPr>
        </p:nvSpPr>
        <p:spPr/>
        <p:txBody>
          <a:bodyPr>
            <a:normAutofit lnSpcReduction="10000"/>
          </a:bodyPr>
          <a:lstStyle/>
          <a:p>
            <a:r>
              <a:rPr lang="en-US" dirty="0" smtClean="0"/>
              <a:t>September 28, 1781, American and French forces surrounded Yorktown and began bombarding </a:t>
            </a:r>
          </a:p>
          <a:p>
            <a:r>
              <a:rPr lang="en-US" dirty="0" smtClean="0"/>
              <a:t>October 14, 1781, Alexander Hamilton (Washington’s aid) led an attack that captured key British defenses</a:t>
            </a:r>
          </a:p>
          <a:p>
            <a:r>
              <a:rPr lang="en-US" dirty="0" smtClean="0"/>
              <a:t>October 17, 1781, Cornwallis began negotiations to surrender</a:t>
            </a:r>
          </a:p>
          <a:p>
            <a:r>
              <a:rPr lang="en-US" dirty="0" smtClean="0"/>
              <a:t>October 19, 1781, nearly 8,000 British troops marched out of Yorktown and surrendered </a:t>
            </a:r>
            <a:endParaRPr lang="en-US" dirty="0"/>
          </a:p>
        </p:txBody>
      </p:sp>
    </p:spTree>
    <p:extLst>
      <p:ext uri="{BB962C8B-B14F-4D97-AF65-F5344CB8AC3E}">
        <p14:creationId xmlns:p14="http://schemas.microsoft.com/office/powerpoint/2010/main" val="32184203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Washington’s Battle Against the French</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Washington retreated with his troops and built a stockade named Fort Necessity</a:t>
            </a:r>
          </a:p>
          <a:p>
            <a:r>
              <a:rPr lang="en-US" dirty="0" smtClean="0"/>
              <a:t>Over a month later a large French force arrived and forced Washington to surrender</a:t>
            </a:r>
          </a:p>
          <a:p>
            <a:r>
              <a:rPr lang="en-US" dirty="0" smtClean="0"/>
              <a:t>Washington was later released and returned to Virginia </a:t>
            </a:r>
          </a:p>
          <a:p>
            <a:r>
              <a:rPr lang="en-US" dirty="0" smtClean="0"/>
              <a:t>That was is; the French had gained control over the Ohio River Valley</a:t>
            </a:r>
          </a:p>
          <a:p>
            <a:r>
              <a:rPr lang="en-US" dirty="0" smtClean="0"/>
              <a:t>Washington, however, became a hero to the colonists for his resistance against the French</a:t>
            </a:r>
            <a:endParaRPr lang="en-US" dirty="0"/>
          </a:p>
        </p:txBody>
      </p:sp>
    </p:spTree>
    <p:extLst>
      <p:ext uri="{BB962C8B-B14F-4D97-AF65-F5344CB8AC3E}">
        <p14:creationId xmlns:p14="http://schemas.microsoft.com/office/powerpoint/2010/main" val="29096365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Yorktown </a:t>
            </a:r>
            <a:endParaRPr lang="en-US" dirty="0"/>
          </a:p>
        </p:txBody>
      </p:sp>
      <p:pic>
        <p:nvPicPr>
          <p:cNvPr id="5" name="Picture Placeholder 4" descr="surrender-washington.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lstStyle/>
          <a:p>
            <a:r>
              <a:rPr lang="en-US" dirty="0" smtClean="0"/>
              <a:t>During the surrender the British military band played “The World </a:t>
            </a:r>
            <a:r>
              <a:rPr lang="en-US" dirty="0" err="1" smtClean="0"/>
              <a:t>Turn’d</a:t>
            </a:r>
            <a:r>
              <a:rPr lang="en-US" dirty="0" smtClean="0"/>
              <a:t> Upside Down”</a:t>
            </a:r>
            <a:endParaRPr lang="en-US" dirty="0"/>
          </a:p>
        </p:txBody>
      </p:sp>
    </p:spTree>
    <p:extLst>
      <p:ext uri="{BB962C8B-B14F-4D97-AF65-F5344CB8AC3E}">
        <p14:creationId xmlns:p14="http://schemas.microsoft.com/office/powerpoint/2010/main" val="2386623253"/>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Treaty of Paris of 1783</a:t>
            </a:r>
            <a:endParaRPr lang="en-US" dirty="0"/>
          </a:p>
        </p:txBody>
      </p:sp>
      <p:sp>
        <p:nvSpPr>
          <p:cNvPr id="6" name="Content Placeholder 5"/>
          <p:cNvSpPr>
            <a:spLocks noGrp="1"/>
          </p:cNvSpPr>
          <p:nvPr>
            <p:ph idx="1"/>
          </p:nvPr>
        </p:nvSpPr>
        <p:spPr/>
        <p:txBody>
          <a:bodyPr>
            <a:normAutofit lnSpcReduction="10000"/>
          </a:bodyPr>
          <a:lstStyle/>
          <a:p>
            <a:r>
              <a:rPr lang="en-US" dirty="0" smtClean="0"/>
              <a:t>It was signed on September 3, 1783</a:t>
            </a:r>
          </a:p>
          <a:p>
            <a:r>
              <a:rPr lang="en-US" dirty="0" smtClean="0"/>
              <a:t>What did it mean?</a:t>
            </a:r>
          </a:p>
          <a:p>
            <a:pPr lvl="1"/>
            <a:r>
              <a:rPr lang="en-US" dirty="0" smtClean="0"/>
              <a:t>The British recognized the United States of America as a new nation with the Mississippi River as its western border</a:t>
            </a:r>
          </a:p>
          <a:p>
            <a:pPr lvl="1"/>
            <a:r>
              <a:rPr lang="en-US" dirty="0" smtClean="0"/>
              <a:t>Britain also gave Florida back to Spain </a:t>
            </a:r>
          </a:p>
          <a:p>
            <a:pPr lvl="1"/>
            <a:r>
              <a:rPr lang="en-US" dirty="0" smtClean="0"/>
              <a:t>France received colonies in Africa and the Caribbean that the British had seized from them in 1763</a:t>
            </a:r>
          </a:p>
          <a:p>
            <a:pPr lvl="1"/>
            <a:r>
              <a:rPr lang="en-US" dirty="0" smtClean="0"/>
              <a:t>November 24, 1783, the last British troops left NYC</a:t>
            </a:r>
            <a:endParaRPr lang="en-US" dirty="0"/>
          </a:p>
        </p:txBody>
      </p:sp>
    </p:spTree>
    <p:extLst>
      <p:ext uri="{BB962C8B-B14F-4D97-AF65-F5344CB8AC3E}">
        <p14:creationId xmlns:p14="http://schemas.microsoft.com/office/powerpoint/2010/main" val="2870024527"/>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013" y="3060700"/>
            <a:ext cx="3657600" cy="1161288"/>
          </a:xfrm>
        </p:spPr>
        <p:txBody>
          <a:bodyPr/>
          <a:lstStyle/>
          <a:p>
            <a:r>
              <a:rPr lang="en-US" dirty="0" smtClean="0"/>
              <a:t>Treaty of Paris of 1783</a:t>
            </a:r>
            <a:endParaRPr lang="en-US" dirty="0"/>
          </a:p>
        </p:txBody>
      </p:sp>
      <p:pic>
        <p:nvPicPr>
          <p:cNvPr id="7" name="Picture Placeholder 6" descr="Treaty1783_en.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66751928"/>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Homework </a:t>
            </a:r>
            <a:endParaRPr lang="en-US" dirty="0"/>
          </a:p>
        </p:txBody>
      </p:sp>
      <p:sp>
        <p:nvSpPr>
          <p:cNvPr id="6" name="Content Placeholder 5"/>
          <p:cNvSpPr>
            <a:spLocks noGrp="1"/>
          </p:cNvSpPr>
          <p:nvPr>
            <p:ph idx="1"/>
          </p:nvPr>
        </p:nvSpPr>
        <p:spPr/>
        <p:txBody>
          <a:bodyPr/>
          <a:lstStyle/>
          <a:p>
            <a:r>
              <a:rPr lang="en-US" dirty="0" smtClean="0"/>
              <a:t>Section 3 Assessment </a:t>
            </a:r>
            <a:r>
              <a:rPr lang="en-US" smtClean="0"/>
              <a:t>Questions page 145 (#1-5)</a:t>
            </a:r>
            <a:endParaRPr lang="en-US"/>
          </a:p>
        </p:txBody>
      </p:sp>
    </p:spTree>
    <p:extLst>
      <p:ext uri="{BB962C8B-B14F-4D97-AF65-F5344CB8AC3E}">
        <p14:creationId xmlns:p14="http://schemas.microsoft.com/office/powerpoint/2010/main" val="1370363280"/>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War Changes American Society</a:t>
            </a:r>
            <a:endParaRPr lang="en-US" dirty="0"/>
          </a:p>
        </p:txBody>
      </p:sp>
      <p:sp>
        <p:nvSpPr>
          <p:cNvPr id="5" name="Subtitle 4"/>
          <p:cNvSpPr>
            <a:spLocks noGrp="1"/>
          </p:cNvSpPr>
          <p:nvPr>
            <p:ph type="subTitle" idx="1"/>
          </p:nvPr>
        </p:nvSpPr>
        <p:spPr/>
        <p:txBody>
          <a:bodyPr/>
          <a:lstStyle/>
          <a:p>
            <a:r>
              <a:rPr lang="en-US" dirty="0" smtClean="0"/>
              <a:t>The American Revolution</a:t>
            </a:r>
            <a:endParaRPr lang="en-US" dirty="0"/>
          </a:p>
        </p:txBody>
      </p:sp>
    </p:spTree>
    <p:extLst>
      <p:ext uri="{BB962C8B-B14F-4D97-AF65-F5344CB8AC3E}">
        <p14:creationId xmlns:p14="http://schemas.microsoft.com/office/powerpoint/2010/main" val="2025560809"/>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Political Ideas</a:t>
            </a:r>
            <a:endParaRPr lang="en-US" dirty="0"/>
          </a:p>
        </p:txBody>
      </p:sp>
      <p:sp>
        <p:nvSpPr>
          <p:cNvPr id="3" name="Content Placeholder 2"/>
          <p:cNvSpPr>
            <a:spLocks noGrp="1"/>
          </p:cNvSpPr>
          <p:nvPr>
            <p:ph idx="1"/>
          </p:nvPr>
        </p:nvSpPr>
        <p:spPr/>
        <p:txBody>
          <a:bodyPr/>
          <a:lstStyle/>
          <a:p>
            <a:r>
              <a:rPr lang="en-US" dirty="0" smtClean="0"/>
              <a:t>By declaring independence, the political leaders at the time knew they were creating something new</a:t>
            </a:r>
          </a:p>
          <a:p>
            <a:r>
              <a:rPr lang="en-US" dirty="0" smtClean="0"/>
              <a:t>They wanted to establish a </a:t>
            </a:r>
            <a:r>
              <a:rPr lang="en-US" b="1" dirty="0" smtClean="0"/>
              <a:t>republic</a:t>
            </a:r>
            <a:r>
              <a:rPr lang="en-US" dirty="0" smtClean="0"/>
              <a:t> – a form of government where power resides with a body of citizens entitled to vote</a:t>
            </a:r>
          </a:p>
          <a:p>
            <a:r>
              <a:rPr lang="en-US" dirty="0" smtClean="0"/>
              <a:t>Americans believed that a republican society could be better than other societies; unlike the ones in Europe</a:t>
            </a:r>
            <a:endParaRPr lang="en-US" dirty="0"/>
          </a:p>
        </p:txBody>
      </p:sp>
    </p:spTree>
    <p:extLst>
      <p:ext uri="{BB962C8B-B14F-4D97-AF65-F5344CB8AC3E}">
        <p14:creationId xmlns:p14="http://schemas.microsoft.com/office/powerpoint/2010/main" val="1353946490"/>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Political Ideas</a:t>
            </a:r>
            <a:endParaRPr lang="en-US" dirty="0"/>
          </a:p>
        </p:txBody>
      </p:sp>
      <p:sp>
        <p:nvSpPr>
          <p:cNvPr id="3" name="Content Placeholder 2"/>
          <p:cNvSpPr>
            <a:spLocks noGrp="1"/>
          </p:cNvSpPr>
          <p:nvPr>
            <p:ph idx="1"/>
          </p:nvPr>
        </p:nvSpPr>
        <p:spPr/>
        <p:txBody>
          <a:bodyPr/>
          <a:lstStyle/>
          <a:p>
            <a:r>
              <a:rPr lang="en-US" dirty="0" smtClean="0"/>
              <a:t>An ideal republic:</a:t>
            </a:r>
          </a:p>
          <a:p>
            <a:pPr lvl="1"/>
            <a:r>
              <a:rPr lang="en-US" dirty="0" smtClean="0"/>
              <a:t>All citizens are equal under the law, regardless of their wealth or social class</a:t>
            </a:r>
          </a:p>
          <a:p>
            <a:pPr lvl="1"/>
            <a:r>
              <a:rPr lang="en-US" dirty="0" smtClean="0"/>
              <a:t>The government derives its authority from the people</a:t>
            </a:r>
          </a:p>
          <a:p>
            <a:r>
              <a:rPr lang="en-US" dirty="0" smtClean="0"/>
              <a:t>This conflicted with traditional ideas about slavery, idea about women voting or owning property, and idea that wealthy people were “better” than others</a:t>
            </a:r>
          </a:p>
        </p:txBody>
      </p:sp>
    </p:spTree>
    <p:extLst>
      <p:ext uri="{BB962C8B-B14F-4D97-AF65-F5344CB8AC3E}">
        <p14:creationId xmlns:p14="http://schemas.microsoft.com/office/powerpoint/2010/main" val="22137369"/>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State Constitutions</a:t>
            </a:r>
            <a:endParaRPr lang="en-US" dirty="0"/>
          </a:p>
        </p:txBody>
      </p:sp>
      <p:sp>
        <p:nvSpPr>
          <p:cNvPr id="3" name="Content Placeholder 2"/>
          <p:cNvSpPr>
            <a:spLocks noGrp="1"/>
          </p:cNvSpPr>
          <p:nvPr>
            <p:ph idx="1"/>
          </p:nvPr>
        </p:nvSpPr>
        <p:spPr/>
        <p:txBody>
          <a:bodyPr/>
          <a:lstStyle/>
          <a:p>
            <a:r>
              <a:rPr lang="en-US" dirty="0" smtClean="0"/>
              <a:t>Each state’s constitution should be written down and should limit the government’s power over the people</a:t>
            </a:r>
          </a:p>
          <a:p>
            <a:r>
              <a:rPr lang="en-US" dirty="0" smtClean="0"/>
              <a:t>The War and the republic ideas convinced people that the best form of government is a constitutional republic</a:t>
            </a:r>
          </a:p>
          <a:p>
            <a:r>
              <a:rPr lang="en-US" dirty="0" smtClean="0"/>
              <a:t>John Adams actually worried that a democracy could hurt a republic government </a:t>
            </a:r>
          </a:p>
        </p:txBody>
      </p:sp>
    </p:spTree>
    <p:extLst>
      <p:ext uri="{BB962C8B-B14F-4D97-AF65-F5344CB8AC3E}">
        <p14:creationId xmlns:p14="http://schemas.microsoft.com/office/powerpoint/2010/main" val="1245510342"/>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Adams’ Proposals</a:t>
            </a:r>
            <a:endParaRPr lang="en-US" dirty="0"/>
          </a:p>
        </p:txBody>
      </p:sp>
      <p:sp>
        <p:nvSpPr>
          <p:cNvPr id="3" name="Content Placeholder 2"/>
          <p:cNvSpPr>
            <a:spLocks noGrp="1"/>
          </p:cNvSpPr>
          <p:nvPr>
            <p:ph idx="1"/>
          </p:nvPr>
        </p:nvSpPr>
        <p:spPr/>
        <p:txBody>
          <a:bodyPr/>
          <a:lstStyle/>
          <a:p>
            <a:r>
              <a:rPr lang="en-US" dirty="0" smtClean="0"/>
              <a:t>John Adams proposed:</a:t>
            </a:r>
          </a:p>
          <a:p>
            <a:pPr lvl="1"/>
            <a:r>
              <a:rPr lang="en-US" dirty="0" smtClean="0"/>
              <a:t> that government needed “checks and balances” to prevent any group in society from becoming strong enough to take away the rights of the minority</a:t>
            </a:r>
          </a:p>
          <a:p>
            <a:pPr lvl="1"/>
            <a:r>
              <a:rPr lang="en-US" dirty="0" smtClean="0"/>
              <a:t>Executive, Judicial, Legislative branches should all be separate</a:t>
            </a:r>
          </a:p>
          <a:p>
            <a:pPr lvl="1"/>
            <a:r>
              <a:rPr lang="en-US" dirty="0" smtClean="0"/>
              <a:t>Legislature should have 2 houses:</a:t>
            </a:r>
          </a:p>
          <a:p>
            <a:pPr lvl="2"/>
            <a:r>
              <a:rPr lang="en-US" dirty="0" smtClean="0"/>
              <a:t>Senate: to represent people of property </a:t>
            </a:r>
          </a:p>
          <a:p>
            <a:pPr lvl="2"/>
            <a:r>
              <a:rPr lang="en-US" dirty="0" smtClean="0"/>
              <a:t>Assembly: to protect the rights of the common people</a:t>
            </a:r>
          </a:p>
        </p:txBody>
      </p:sp>
    </p:spTree>
    <p:extLst>
      <p:ext uri="{BB962C8B-B14F-4D97-AF65-F5344CB8AC3E}">
        <p14:creationId xmlns:p14="http://schemas.microsoft.com/office/powerpoint/2010/main" val="612577405"/>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Virginia’s Constitution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Virginia borrowed Adams’ ideas of a proper constitution and incorporated them into their own</a:t>
            </a:r>
          </a:p>
          <a:p>
            <a:r>
              <a:rPr lang="en-US" dirty="0" smtClean="0"/>
              <a:t>Virginia’s Declaration of Rights guaranteed all Virginians:</a:t>
            </a:r>
          </a:p>
          <a:p>
            <a:pPr lvl="1"/>
            <a:r>
              <a:rPr lang="en-US" dirty="0" smtClean="0"/>
              <a:t>Freedom of speech</a:t>
            </a:r>
          </a:p>
          <a:p>
            <a:pPr lvl="1"/>
            <a:r>
              <a:rPr lang="en-US" dirty="0" smtClean="0"/>
              <a:t>Freedom of religion</a:t>
            </a:r>
          </a:p>
          <a:p>
            <a:pPr lvl="1"/>
            <a:r>
              <a:rPr lang="en-US" dirty="0" smtClean="0"/>
              <a:t>Right to bear arms</a:t>
            </a:r>
          </a:p>
          <a:p>
            <a:pPr lvl="1"/>
            <a:r>
              <a:rPr lang="en-US" dirty="0" smtClean="0"/>
              <a:t>Right to trial by jury</a:t>
            </a:r>
          </a:p>
          <a:p>
            <a:pPr lvl="1"/>
            <a:r>
              <a:rPr lang="en-US" dirty="0" smtClean="0"/>
              <a:t>State could not take away property without proper court proceedings</a:t>
            </a:r>
          </a:p>
          <a:p>
            <a:pPr lvl="1"/>
            <a:r>
              <a:rPr lang="en-US" dirty="0" smtClean="0"/>
              <a:t>State could not search someone’s home without a warrant</a:t>
            </a:r>
          </a:p>
        </p:txBody>
      </p:sp>
    </p:spTree>
    <p:extLst>
      <p:ext uri="{BB962C8B-B14F-4D97-AF65-F5344CB8AC3E}">
        <p14:creationId xmlns:p14="http://schemas.microsoft.com/office/powerpoint/2010/main" val="41571231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Surrenders Fort Necessity</a:t>
            </a:r>
            <a:endParaRPr lang="en-US" dirty="0"/>
          </a:p>
        </p:txBody>
      </p:sp>
      <p:pic>
        <p:nvPicPr>
          <p:cNvPr id="4" name="Content Placeholder 3" descr="7f35b5b6285f192a36d498e8ab725270_1M.png.jpe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871433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Rights Expanded</a:t>
            </a:r>
            <a:endParaRPr lang="en-US" dirty="0"/>
          </a:p>
        </p:txBody>
      </p:sp>
      <p:sp>
        <p:nvSpPr>
          <p:cNvPr id="3" name="Content Placeholder 2"/>
          <p:cNvSpPr>
            <a:spLocks noGrp="1"/>
          </p:cNvSpPr>
          <p:nvPr>
            <p:ph idx="1"/>
          </p:nvPr>
        </p:nvSpPr>
        <p:spPr/>
        <p:txBody>
          <a:bodyPr/>
          <a:lstStyle/>
          <a:p>
            <a:r>
              <a:rPr lang="en-US" dirty="0" smtClean="0"/>
              <a:t>The experience of fighting side by side with people of different social classes increased people’s belief in equality, mostly for white men though</a:t>
            </a:r>
          </a:p>
          <a:p>
            <a:r>
              <a:rPr lang="en-US" dirty="0" smtClean="0"/>
              <a:t>Everyone fought for the same cause; if everyone was equal, they all had the right to vote</a:t>
            </a:r>
          </a:p>
          <a:p>
            <a:r>
              <a:rPr lang="en-US" dirty="0" smtClean="0"/>
              <a:t>The War showed many lower class people that they were equal to the upper class</a:t>
            </a:r>
            <a:endParaRPr lang="en-US" dirty="0"/>
          </a:p>
        </p:txBody>
      </p:sp>
    </p:spTree>
    <p:extLst>
      <p:ext uri="{BB962C8B-B14F-4D97-AF65-F5344CB8AC3E}">
        <p14:creationId xmlns:p14="http://schemas.microsoft.com/office/powerpoint/2010/main" val="3112895818"/>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Rights Expanded</a:t>
            </a:r>
            <a:endParaRPr lang="en-US" dirty="0"/>
          </a:p>
        </p:txBody>
      </p:sp>
      <p:sp>
        <p:nvSpPr>
          <p:cNvPr id="3" name="Content Placeholder 2"/>
          <p:cNvSpPr>
            <a:spLocks noGrp="1"/>
          </p:cNvSpPr>
          <p:nvPr>
            <p:ph idx="1"/>
          </p:nvPr>
        </p:nvSpPr>
        <p:spPr/>
        <p:txBody>
          <a:bodyPr/>
          <a:lstStyle/>
          <a:p>
            <a:r>
              <a:rPr lang="en-US" dirty="0" smtClean="0"/>
              <a:t>In almost every state, the new constitutions made it easier to gain the right to vote, for nearly everyone</a:t>
            </a:r>
          </a:p>
          <a:p>
            <a:r>
              <a:rPr lang="en-US" dirty="0" smtClean="0"/>
              <a:t>Although a person still needed to own some land in order to vote, it was still much less than before the Revolution</a:t>
            </a:r>
          </a:p>
          <a:p>
            <a:r>
              <a:rPr lang="en-US" dirty="0" smtClean="0"/>
              <a:t>These new rights saw an increase in voting demographics within the lower class</a:t>
            </a:r>
            <a:endParaRPr lang="en-US" dirty="0"/>
          </a:p>
        </p:txBody>
      </p:sp>
    </p:spTree>
    <p:extLst>
      <p:ext uri="{BB962C8B-B14F-4D97-AF65-F5344CB8AC3E}">
        <p14:creationId xmlns:p14="http://schemas.microsoft.com/office/powerpoint/2010/main" val="2296442397"/>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Religion</a:t>
            </a:r>
            <a:endParaRPr lang="en-US" dirty="0"/>
          </a:p>
        </p:txBody>
      </p:sp>
      <p:sp>
        <p:nvSpPr>
          <p:cNvPr id="3" name="Content Placeholder 2"/>
          <p:cNvSpPr>
            <a:spLocks noGrp="1"/>
          </p:cNvSpPr>
          <p:nvPr>
            <p:ph idx="1"/>
          </p:nvPr>
        </p:nvSpPr>
        <p:spPr/>
        <p:txBody>
          <a:bodyPr>
            <a:normAutofit lnSpcReduction="10000"/>
          </a:bodyPr>
          <a:lstStyle/>
          <a:p>
            <a:r>
              <a:rPr lang="en-US" dirty="0" smtClean="0"/>
              <a:t>Many of the Revolutionary leaders opposed “</a:t>
            </a:r>
            <a:r>
              <a:rPr lang="en-US" b="1" dirty="0" smtClean="0"/>
              <a:t>ecclesiastical tyranny</a:t>
            </a:r>
            <a:r>
              <a:rPr lang="en-US" dirty="0" smtClean="0"/>
              <a:t>” – the power of a church, backed by the government, to make people worship in a certain way</a:t>
            </a:r>
          </a:p>
          <a:p>
            <a:r>
              <a:rPr lang="en-US" dirty="0" smtClean="0"/>
              <a:t>After the War, it was more common for governments to not aid churches</a:t>
            </a:r>
          </a:p>
          <a:p>
            <a:r>
              <a:rPr lang="en-US" dirty="0" smtClean="0"/>
              <a:t>This idea came from Virginia where the Baptists led a movement to abolish tax collection to support the Anglican Church</a:t>
            </a:r>
            <a:endParaRPr lang="en-US" dirty="0"/>
          </a:p>
        </p:txBody>
      </p:sp>
    </p:spTree>
    <p:extLst>
      <p:ext uri="{BB962C8B-B14F-4D97-AF65-F5344CB8AC3E}">
        <p14:creationId xmlns:p14="http://schemas.microsoft.com/office/powerpoint/2010/main" val="285566451"/>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Religion</a:t>
            </a:r>
            <a:endParaRPr lang="en-US" dirty="0"/>
          </a:p>
        </p:txBody>
      </p:sp>
      <p:sp>
        <p:nvSpPr>
          <p:cNvPr id="3" name="Content Placeholder 2"/>
          <p:cNvSpPr>
            <a:spLocks noGrp="1"/>
          </p:cNvSpPr>
          <p:nvPr>
            <p:ph idx="1"/>
          </p:nvPr>
        </p:nvSpPr>
        <p:spPr/>
        <p:txBody>
          <a:bodyPr>
            <a:normAutofit/>
          </a:bodyPr>
          <a:lstStyle/>
          <a:p>
            <a:r>
              <a:rPr lang="en-US" dirty="0" smtClean="0"/>
              <a:t>1786 Thomas Jefferson pushed the legislature to pass the </a:t>
            </a:r>
            <a:r>
              <a:rPr lang="en-US" b="1" dirty="0" smtClean="0"/>
              <a:t>Virginia Statute of Religious Freedom</a:t>
            </a:r>
            <a:r>
              <a:rPr lang="en-US" dirty="0" smtClean="0"/>
              <a:t>:</a:t>
            </a:r>
          </a:p>
          <a:p>
            <a:pPr lvl="1"/>
            <a:r>
              <a:rPr lang="en-US" dirty="0" smtClean="0"/>
              <a:t>Declared that Virginia no longer had an official church and that the state could not collect taxes for churches</a:t>
            </a:r>
          </a:p>
        </p:txBody>
      </p:sp>
    </p:spTree>
    <p:extLst>
      <p:ext uri="{BB962C8B-B14F-4D97-AF65-F5344CB8AC3E}">
        <p14:creationId xmlns:p14="http://schemas.microsoft.com/office/powerpoint/2010/main" val="1361036781"/>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Thomas Jefferson</a:t>
            </a:r>
            <a:endParaRPr lang="en-US" dirty="0"/>
          </a:p>
        </p:txBody>
      </p:sp>
      <p:pic>
        <p:nvPicPr>
          <p:cNvPr id="7" name="Content Placeholder 6" descr="Thomas-Jefferson-9353715-1-40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half" idx="2"/>
          </p:nvPr>
        </p:nvSpPr>
        <p:spPr>
          <a:xfrm>
            <a:off x="658906" y="2324100"/>
            <a:ext cx="3657600" cy="3162301"/>
          </a:xfrm>
        </p:spPr>
        <p:txBody>
          <a:bodyPr>
            <a:noAutofit/>
          </a:bodyPr>
          <a:lstStyle/>
          <a:p>
            <a:pPr marL="0" lvl="1" algn="ctr">
              <a:lnSpc>
                <a:spcPct val="110000"/>
              </a:lnSpc>
              <a:buClr>
                <a:schemeClr val="accent3"/>
              </a:buClr>
            </a:pPr>
            <a:r>
              <a:rPr lang="en-US" sz="1800" i="1" dirty="0"/>
              <a:t>“Our civil rights have no dependence on our religious opinions, any more than our opinions in physics or geometry; . . . therefore . . . Proscribing any citizen as unworthy the public confidence . . . unless he profess or renounce this or that religious opinion, is depriving him injuriously of those privileges and advantages to which in common with his fellow citizens he has a natural right”</a:t>
            </a:r>
          </a:p>
          <a:p>
            <a:endParaRPr lang="en-US" dirty="0"/>
          </a:p>
        </p:txBody>
      </p:sp>
    </p:spTree>
    <p:extLst>
      <p:ext uri="{BB962C8B-B14F-4D97-AF65-F5344CB8AC3E}">
        <p14:creationId xmlns:p14="http://schemas.microsoft.com/office/powerpoint/2010/main" val="930909785"/>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Women at War</a:t>
            </a:r>
            <a:endParaRPr lang="en-US" dirty="0"/>
          </a:p>
        </p:txBody>
      </p:sp>
      <p:sp>
        <p:nvSpPr>
          <p:cNvPr id="6" name="Content Placeholder 5"/>
          <p:cNvSpPr>
            <a:spLocks noGrp="1"/>
          </p:cNvSpPr>
          <p:nvPr>
            <p:ph idx="1"/>
          </p:nvPr>
        </p:nvSpPr>
        <p:spPr/>
        <p:txBody>
          <a:bodyPr>
            <a:normAutofit lnSpcReduction="10000"/>
          </a:bodyPr>
          <a:lstStyle/>
          <a:p>
            <a:r>
              <a:rPr lang="en-US" dirty="0" smtClean="0"/>
              <a:t>Women played an important role during the Revolutionary War</a:t>
            </a:r>
          </a:p>
          <a:p>
            <a:r>
              <a:rPr lang="en-US" dirty="0" smtClean="0"/>
              <a:t>They contributed both at home and the battlefront</a:t>
            </a:r>
          </a:p>
          <a:p>
            <a:r>
              <a:rPr lang="en-US" dirty="0" smtClean="0"/>
              <a:t>They took over running the family farm</a:t>
            </a:r>
          </a:p>
          <a:p>
            <a:r>
              <a:rPr lang="en-US" dirty="0" smtClean="0"/>
              <a:t>Others traveled with the army – cooking, washing, and nursing the wounded</a:t>
            </a:r>
          </a:p>
          <a:p>
            <a:r>
              <a:rPr lang="en-US" dirty="0" smtClean="0"/>
              <a:t>Surprisingly they also served spies and couriers </a:t>
            </a:r>
          </a:p>
        </p:txBody>
      </p:sp>
    </p:spTree>
    <p:extLst>
      <p:ext uri="{BB962C8B-B14F-4D97-AF65-F5344CB8AC3E}">
        <p14:creationId xmlns:p14="http://schemas.microsoft.com/office/powerpoint/2010/main" val="516728512"/>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Ludwig Hays</a:t>
            </a:r>
            <a:endParaRPr lang="en-US" dirty="0"/>
          </a:p>
        </p:txBody>
      </p:sp>
      <p:pic>
        <p:nvPicPr>
          <p:cNvPr id="5" name="Content Placeholder 4" descr="molly-pitcher.jpg"/>
          <p:cNvPicPr>
            <a:picLocks noGrp="1" noChangeAspect="1"/>
          </p:cNvPicPr>
          <p:nvPr>
            <p:ph idx="1"/>
          </p:nvPr>
        </p:nvPicPr>
        <p:blipFill>
          <a:blip r:embed="rId2" cstate="email">
            <a:extLst>
              <a:ext uri="{28A0092B-C50C-407E-A947-70E740481C1C}">
                <a14:useLocalDpi xmlns:a14="http://schemas.microsoft.com/office/drawing/2010/main"/>
              </a:ext>
            </a:extLst>
          </a:blip>
          <a:srcRect t="-49171" b="-49171"/>
          <a:stretch>
            <a:fillRect/>
          </a:stretch>
        </p:blipFill>
        <p:spPr/>
      </p:pic>
      <p:sp>
        <p:nvSpPr>
          <p:cNvPr id="4" name="Text Placeholder 3"/>
          <p:cNvSpPr>
            <a:spLocks noGrp="1"/>
          </p:cNvSpPr>
          <p:nvPr>
            <p:ph type="body" sz="half" idx="2"/>
          </p:nvPr>
        </p:nvSpPr>
        <p:spPr/>
        <p:txBody>
          <a:bodyPr>
            <a:normAutofit/>
          </a:bodyPr>
          <a:lstStyle/>
          <a:p>
            <a:pPr marL="285750" indent="-285750">
              <a:buFont typeface="Arial"/>
              <a:buChar char="•"/>
            </a:pPr>
            <a:r>
              <a:rPr lang="en-US" sz="2400" dirty="0"/>
              <a:t>She was known as </a:t>
            </a:r>
            <a:r>
              <a:rPr lang="en-US" sz="2400" b="1" dirty="0"/>
              <a:t>Molly Pitcher</a:t>
            </a:r>
            <a:endParaRPr lang="en-US" sz="2400" dirty="0"/>
          </a:p>
          <a:p>
            <a:pPr marL="285750" indent="-285750">
              <a:buFont typeface="Arial"/>
              <a:buChar char="•"/>
            </a:pPr>
            <a:r>
              <a:rPr lang="en-US" sz="2400" dirty="0"/>
              <a:t>She carried water to Patriot gunners during the Battle of Monmouth</a:t>
            </a:r>
          </a:p>
          <a:p>
            <a:pPr marL="285750" indent="-285750">
              <a:buFont typeface="Arial"/>
              <a:buChar char="•"/>
            </a:pPr>
            <a:endParaRPr lang="en-US" sz="2400" dirty="0"/>
          </a:p>
        </p:txBody>
      </p:sp>
    </p:spTree>
    <p:extLst>
      <p:ext uri="{BB962C8B-B14F-4D97-AF65-F5344CB8AC3E}">
        <p14:creationId xmlns:p14="http://schemas.microsoft.com/office/powerpoint/2010/main" val="3941890699"/>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 Corbin</a:t>
            </a:r>
            <a:endParaRPr lang="en-US" dirty="0"/>
          </a:p>
        </p:txBody>
      </p:sp>
      <p:pic>
        <p:nvPicPr>
          <p:cNvPr id="5" name="Content Placeholder 4" descr="6a00d8341c73bd53ef01116843a6af970c-320wi.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normAutofit/>
          </a:bodyPr>
          <a:lstStyle/>
          <a:p>
            <a:pPr marL="285750" indent="-285750">
              <a:buFont typeface="Arial"/>
              <a:buChar char="•"/>
            </a:pPr>
            <a:r>
              <a:rPr lang="en-US" sz="2400" dirty="0" smtClean="0"/>
              <a:t>Accompanied her husband to battle</a:t>
            </a:r>
          </a:p>
          <a:p>
            <a:pPr marL="285750" indent="-285750">
              <a:buFont typeface="Arial"/>
              <a:buChar char="•"/>
            </a:pPr>
            <a:r>
              <a:rPr lang="en-US" sz="2400" dirty="0" smtClean="0"/>
              <a:t>After his death she took his place at his cannon and held the position until the battle ended</a:t>
            </a:r>
            <a:endParaRPr lang="en-US" sz="2400" dirty="0"/>
          </a:p>
        </p:txBody>
      </p:sp>
    </p:spTree>
    <p:extLst>
      <p:ext uri="{BB962C8B-B14F-4D97-AF65-F5344CB8AC3E}">
        <p14:creationId xmlns:p14="http://schemas.microsoft.com/office/powerpoint/2010/main" val="3164405963"/>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Judith Sargent Murray</a:t>
            </a:r>
            <a:endParaRPr lang="en-US" dirty="0"/>
          </a:p>
        </p:txBody>
      </p:sp>
      <p:pic>
        <p:nvPicPr>
          <p:cNvPr id="5" name="Content Placeholder 4" descr="Judith.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normAutofit fontScale="92500"/>
          </a:bodyPr>
          <a:lstStyle/>
          <a:p>
            <a:pPr marL="285750" indent="-285750">
              <a:buFont typeface="Arial"/>
              <a:buChar char="•"/>
            </a:pPr>
            <a:r>
              <a:rPr lang="en-US" dirty="0" smtClean="0"/>
              <a:t>In 1779 she wrote an essay entitled </a:t>
            </a:r>
            <a:r>
              <a:rPr lang="en-US" i="1" dirty="0" smtClean="0"/>
              <a:t>“On the Equality of the Sexes”</a:t>
            </a:r>
            <a:endParaRPr lang="en-US" dirty="0" smtClean="0"/>
          </a:p>
          <a:p>
            <a:pPr marL="285750" indent="-285750">
              <a:buFont typeface="Arial"/>
              <a:buChar char="•"/>
            </a:pPr>
            <a:r>
              <a:rPr lang="en-US" dirty="0" smtClean="0"/>
              <a:t>She argued that women were as intelligent as men but lacked education</a:t>
            </a:r>
          </a:p>
          <a:p>
            <a:pPr marL="285750" indent="-285750">
              <a:buFont typeface="Arial"/>
              <a:buChar char="•"/>
            </a:pPr>
            <a:r>
              <a:rPr lang="en-US" dirty="0" smtClean="0"/>
              <a:t>After the War many schools for girls were founded and the number of literate women increased</a:t>
            </a:r>
            <a:endParaRPr lang="en-US" dirty="0"/>
          </a:p>
        </p:txBody>
      </p:sp>
    </p:spTree>
    <p:extLst>
      <p:ext uri="{BB962C8B-B14F-4D97-AF65-F5344CB8AC3E}">
        <p14:creationId xmlns:p14="http://schemas.microsoft.com/office/powerpoint/2010/main" val="5876472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African Americans</a:t>
            </a:r>
            <a:endParaRPr lang="en-US" dirty="0"/>
          </a:p>
        </p:txBody>
      </p:sp>
      <p:pic>
        <p:nvPicPr>
          <p:cNvPr id="8" name="Picture Placeholder 7" descr="civil war 9.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p:txBody>
          <a:bodyPr>
            <a:normAutofit fontScale="77500" lnSpcReduction="20000"/>
          </a:bodyPr>
          <a:lstStyle/>
          <a:p>
            <a:pPr marL="285750" indent="-285750">
              <a:buFont typeface="Arial"/>
              <a:buChar char="•"/>
            </a:pPr>
            <a:r>
              <a:rPr lang="en-US" dirty="0" smtClean="0"/>
              <a:t>Many African Americans fought during the War and many gained their freedom afterwards</a:t>
            </a:r>
          </a:p>
          <a:p>
            <a:pPr marL="285750" indent="-285750">
              <a:buFont typeface="Arial"/>
              <a:buChar char="•"/>
            </a:pPr>
            <a:r>
              <a:rPr lang="en-US" dirty="0" smtClean="0"/>
              <a:t>During the War, the British wanted to hurt the Southern economy by freeing thousands of slaves</a:t>
            </a:r>
          </a:p>
          <a:p>
            <a:pPr marL="285750" indent="-285750">
              <a:buFont typeface="Arial"/>
              <a:buChar char="•"/>
            </a:pPr>
            <a:r>
              <a:rPr lang="en-US" dirty="0" smtClean="0"/>
              <a:t>They took the slaves and shipped them to British colonies in the Caribbean</a:t>
            </a:r>
          </a:p>
        </p:txBody>
      </p:sp>
    </p:spTree>
    <p:extLst>
      <p:ext uri="{BB962C8B-B14F-4D97-AF65-F5344CB8AC3E}">
        <p14:creationId xmlns:p14="http://schemas.microsoft.com/office/powerpoint/2010/main" val="421338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Albany Conference</a:t>
            </a:r>
            <a:endParaRPr lang="en-US" dirty="0"/>
          </a:p>
        </p:txBody>
      </p:sp>
      <p:sp>
        <p:nvSpPr>
          <p:cNvPr id="3" name="Content Placeholder 2"/>
          <p:cNvSpPr>
            <a:spLocks noGrp="1"/>
          </p:cNvSpPr>
          <p:nvPr>
            <p:ph idx="1"/>
          </p:nvPr>
        </p:nvSpPr>
        <p:spPr/>
        <p:txBody>
          <a:bodyPr/>
          <a:lstStyle/>
          <a:p>
            <a:r>
              <a:rPr lang="en-US" dirty="0" smtClean="0"/>
              <a:t>The British government suggested that the colonies negotiate  an alliance with the Iroquois Native Americans</a:t>
            </a:r>
          </a:p>
          <a:p>
            <a:r>
              <a:rPr lang="en-US" dirty="0" smtClean="0"/>
              <a:t>The Iroquois controlled western New York which was a territory the French needed to pass through in order to reach the Ohio River</a:t>
            </a:r>
          </a:p>
          <a:p>
            <a:r>
              <a:rPr lang="en-US" dirty="0" smtClean="0"/>
              <a:t>Response: 7 colonies sent representatives to meet with the 150 Iroquois leaders at Albany, New York</a:t>
            </a:r>
            <a:endParaRPr lang="en-US" dirty="0"/>
          </a:p>
        </p:txBody>
      </p:sp>
    </p:spTree>
    <p:extLst>
      <p:ext uri="{BB962C8B-B14F-4D97-AF65-F5344CB8AC3E}">
        <p14:creationId xmlns:p14="http://schemas.microsoft.com/office/powerpoint/2010/main" val="41827523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Americans</a:t>
            </a:r>
            <a:endParaRPr lang="en-US" dirty="0"/>
          </a:p>
        </p:txBody>
      </p:sp>
      <p:sp>
        <p:nvSpPr>
          <p:cNvPr id="3" name="Content Placeholder 2"/>
          <p:cNvSpPr>
            <a:spLocks noGrp="1"/>
          </p:cNvSpPr>
          <p:nvPr>
            <p:ph idx="1"/>
          </p:nvPr>
        </p:nvSpPr>
        <p:spPr/>
        <p:txBody>
          <a:bodyPr/>
          <a:lstStyle/>
          <a:p>
            <a:r>
              <a:rPr lang="en-US" dirty="0" smtClean="0"/>
              <a:t>Many planters offered their slaves freedom if they fought against the British</a:t>
            </a:r>
          </a:p>
          <a:p>
            <a:r>
              <a:rPr lang="en-US" dirty="0" smtClean="0"/>
              <a:t>Washington permitted African Americans to join the Continental Army instead of the joining the British </a:t>
            </a:r>
          </a:p>
          <a:p>
            <a:r>
              <a:rPr lang="en-US" dirty="0" smtClean="0"/>
              <a:t>He urged states to admit African Americans into the militia and also offer freedom for those who served</a:t>
            </a:r>
          </a:p>
          <a:p>
            <a:r>
              <a:rPr lang="en-US" dirty="0" smtClean="0"/>
              <a:t>Nearly 5,000 African Americans fought for the cause</a:t>
            </a:r>
            <a:endParaRPr lang="en-US" dirty="0"/>
          </a:p>
        </p:txBody>
      </p:sp>
    </p:spTree>
    <p:extLst>
      <p:ext uri="{BB962C8B-B14F-4D97-AF65-F5344CB8AC3E}">
        <p14:creationId xmlns:p14="http://schemas.microsoft.com/office/powerpoint/2010/main" val="18991113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Americans</a:t>
            </a:r>
            <a:endParaRPr lang="en-US" dirty="0"/>
          </a:p>
        </p:txBody>
      </p:sp>
      <p:sp>
        <p:nvSpPr>
          <p:cNvPr id="3" name="Content Placeholder 2"/>
          <p:cNvSpPr>
            <a:spLocks noGrp="1"/>
          </p:cNvSpPr>
          <p:nvPr>
            <p:ph idx="1"/>
          </p:nvPr>
        </p:nvSpPr>
        <p:spPr/>
        <p:txBody>
          <a:bodyPr/>
          <a:lstStyle/>
          <a:p>
            <a:r>
              <a:rPr lang="en-US" dirty="0" smtClean="0"/>
              <a:t>As African Americans began to gain their freedom after the War, American leaders realized that slavery no longer fit in well with their new idea of liberty and equality</a:t>
            </a:r>
          </a:p>
          <a:p>
            <a:r>
              <a:rPr lang="en-US" dirty="0" smtClean="0"/>
              <a:t>Opposition to slavery began to grow especially in the northern and middle colonies</a:t>
            </a:r>
          </a:p>
          <a:p>
            <a:r>
              <a:rPr lang="en-US" b="1" dirty="0" smtClean="0"/>
              <a:t>Emancipation</a:t>
            </a:r>
            <a:r>
              <a:rPr lang="en-US" dirty="0" smtClean="0"/>
              <a:t> – freedom from slavery</a:t>
            </a:r>
            <a:endParaRPr lang="en-US" b="1" dirty="0"/>
          </a:p>
        </p:txBody>
      </p:sp>
    </p:spTree>
    <p:extLst>
      <p:ext uri="{BB962C8B-B14F-4D97-AF65-F5344CB8AC3E}">
        <p14:creationId xmlns:p14="http://schemas.microsoft.com/office/powerpoint/2010/main" val="12615899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Americans</a:t>
            </a:r>
            <a:endParaRPr lang="en-US" dirty="0"/>
          </a:p>
        </p:txBody>
      </p:sp>
      <p:sp>
        <p:nvSpPr>
          <p:cNvPr id="3" name="Content Placeholder 2"/>
          <p:cNvSpPr>
            <a:spLocks noGrp="1"/>
          </p:cNvSpPr>
          <p:nvPr>
            <p:ph idx="1"/>
          </p:nvPr>
        </p:nvSpPr>
        <p:spPr/>
        <p:txBody>
          <a:bodyPr>
            <a:normAutofit lnSpcReduction="10000"/>
          </a:bodyPr>
          <a:lstStyle/>
          <a:p>
            <a:r>
              <a:rPr lang="en-US" dirty="0" smtClean="0"/>
              <a:t>Vermont banned slavery in 1777</a:t>
            </a:r>
          </a:p>
          <a:p>
            <a:r>
              <a:rPr lang="en-US" dirty="0" smtClean="0"/>
              <a:t>In 1780, Pennsylvania freed all children born enslaved when they reached age 28</a:t>
            </a:r>
          </a:p>
          <a:p>
            <a:r>
              <a:rPr lang="en-US" dirty="0" smtClean="0"/>
              <a:t>In 1784, Rhode Island decreed that enslaved men born thereafter would be free when they turned 21 and women when they turned 18</a:t>
            </a:r>
          </a:p>
          <a:p>
            <a:r>
              <a:rPr lang="en-US" dirty="0" smtClean="0"/>
              <a:t>1799 New York freed enslaved men born that year or later when they reached age 28, women 25 </a:t>
            </a:r>
            <a:endParaRPr lang="en-US" dirty="0"/>
          </a:p>
        </p:txBody>
      </p:sp>
    </p:spTree>
    <p:extLst>
      <p:ext uri="{BB962C8B-B14F-4D97-AF65-F5344CB8AC3E}">
        <p14:creationId xmlns:p14="http://schemas.microsoft.com/office/powerpoint/2010/main" val="28991526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Continues for African Americans</a:t>
            </a:r>
            <a:endParaRPr lang="en-US" dirty="0"/>
          </a:p>
        </p:txBody>
      </p:sp>
      <p:sp>
        <p:nvSpPr>
          <p:cNvPr id="3" name="Content Placeholder 2"/>
          <p:cNvSpPr>
            <a:spLocks noGrp="1"/>
          </p:cNvSpPr>
          <p:nvPr>
            <p:ph idx="1"/>
          </p:nvPr>
        </p:nvSpPr>
        <p:spPr/>
        <p:txBody>
          <a:bodyPr>
            <a:normAutofit fontScale="92500"/>
          </a:bodyPr>
          <a:lstStyle/>
          <a:p>
            <a:r>
              <a:rPr lang="en-US" dirty="0" smtClean="0"/>
              <a:t>They still faced discrimination after the War and after gaining their freedom</a:t>
            </a:r>
          </a:p>
          <a:p>
            <a:r>
              <a:rPr lang="en-US" dirty="0" smtClean="0"/>
              <a:t>Many of them were skilled and whites did not want blacks taking their jobs</a:t>
            </a:r>
          </a:p>
          <a:p>
            <a:pPr lvl="1"/>
            <a:r>
              <a:rPr lang="en-US" dirty="0" smtClean="0"/>
              <a:t>They had to take jobs such as sweeping, digging, or carrying loads</a:t>
            </a:r>
          </a:p>
          <a:p>
            <a:r>
              <a:rPr lang="en-US" dirty="0" smtClean="0"/>
              <a:t>They were also restricted from voting, faced segregation, and possible kidnapping and transportation to the south where they could be enslaved again</a:t>
            </a:r>
            <a:endParaRPr lang="en-US" dirty="0"/>
          </a:p>
        </p:txBody>
      </p:sp>
    </p:spTree>
    <p:extLst>
      <p:ext uri="{BB962C8B-B14F-4D97-AF65-F5344CB8AC3E}">
        <p14:creationId xmlns:p14="http://schemas.microsoft.com/office/powerpoint/2010/main" val="212533906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Americans</a:t>
            </a:r>
            <a:endParaRPr lang="en-US" dirty="0"/>
          </a:p>
        </p:txBody>
      </p:sp>
      <p:sp>
        <p:nvSpPr>
          <p:cNvPr id="3" name="Content Placeholder 2"/>
          <p:cNvSpPr>
            <a:spLocks noGrp="1"/>
          </p:cNvSpPr>
          <p:nvPr>
            <p:ph idx="1"/>
          </p:nvPr>
        </p:nvSpPr>
        <p:spPr/>
        <p:txBody>
          <a:bodyPr/>
          <a:lstStyle/>
          <a:p>
            <a:r>
              <a:rPr lang="en-US" dirty="0" smtClean="0"/>
              <a:t>They began building their own distinct culture</a:t>
            </a:r>
          </a:p>
          <a:p>
            <a:r>
              <a:rPr lang="en-US" dirty="0" smtClean="0"/>
              <a:t>Religion was a strong element of their culture</a:t>
            </a:r>
          </a:p>
          <a:p>
            <a:r>
              <a:rPr lang="en-US" dirty="0" smtClean="0"/>
              <a:t>They created their own style of worship and formed their first denomination </a:t>
            </a:r>
          </a:p>
          <a:p>
            <a:r>
              <a:rPr lang="en-US" dirty="0" smtClean="0"/>
              <a:t>African Methodist Episcopal (AME) Church</a:t>
            </a:r>
            <a:endParaRPr lang="en-US" dirty="0"/>
          </a:p>
        </p:txBody>
      </p:sp>
    </p:spTree>
    <p:extLst>
      <p:ext uri="{BB962C8B-B14F-4D97-AF65-F5344CB8AC3E}">
        <p14:creationId xmlns:p14="http://schemas.microsoft.com/office/powerpoint/2010/main" val="293948016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Americans in the South</a:t>
            </a:r>
            <a:endParaRPr lang="en-US" dirty="0"/>
          </a:p>
        </p:txBody>
      </p:sp>
      <p:sp>
        <p:nvSpPr>
          <p:cNvPr id="3" name="Content Placeholder 2"/>
          <p:cNvSpPr>
            <a:spLocks noGrp="1"/>
          </p:cNvSpPr>
          <p:nvPr>
            <p:ph idx="1"/>
          </p:nvPr>
        </p:nvSpPr>
        <p:spPr/>
        <p:txBody>
          <a:bodyPr/>
          <a:lstStyle/>
          <a:p>
            <a:r>
              <a:rPr lang="en-US" dirty="0" smtClean="0"/>
              <a:t>Southerners showed little interest in abolishing slavery </a:t>
            </a:r>
          </a:p>
          <a:p>
            <a:r>
              <a:rPr lang="en-US" dirty="0" smtClean="0"/>
              <a:t>Only Virginia took steps toward ending slavery</a:t>
            </a:r>
          </a:p>
          <a:p>
            <a:r>
              <a:rPr lang="en-US" dirty="0" smtClean="0"/>
              <a:t>1782, Virginia passed a law encouraging </a:t>
            </a:r>
            <a:r>
              <a:rPr lang="en-US" b="1" dirty="0" smtClean="0"/>
              <a:t>manumission</a:t>
            </a:r>
            <a:r>
              <a:rPr lang="en-US" dirty="0" smtClean="0"/>
              <a:t> – the voluntary freeing of enslaved persons, especially for those who had fought in the Revolution</a:t>
            </a:r>
          </a:p>
          <a:p>
            <a:r>
              <a:rPr lang="en-US" dirty="0" smtClean="0"/>
              <a:t>About 10,000 slaves obtained their freedom this way</a:t>
            </a:r>
            <a:endParaRPr lang="en-US" dirty="0"/>
          </a:p>
        </p:txBody>
      </p:sp>
    </p:spTree>
    <p:extLst>
      <p:ext uri="{BB962C8B-B14F-4D97-AF65-F5344CB8AC3E}">
        <p14:creationId xmlns:p14="http://schemas.microsoft.com/office/powerpoint/2010/main" val="10106849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endParaRPr lang="en-US" dirty="0"/>
          </a:p>
        </p:txBody>
      </p:sp>
      <p:sp>
        <p:nvSpPr>
          <p:cNvPr id="3" name="Content Placeholder 2"/>
          <p:cNvSpPr>
            <a:spLocks noGrp="1"/>
          </p:cNvSpPr>
          <p:nvPr>
            <p:ph idx="1"/>
          </p:nvPr>
        </p:nvSpPr>
        <p:spPr/>
        <p:txBody>
          <a:bodyPr/>
          <a:lstStyle/>
          <a:p>
            <a:r>
              <a:rPr lang="en-US" dirty="0" smtClean="0"/>
              <a:t>Assessment Questions #1-4, #6 (Page 152)</a:t>
            </a:r>
          </a:p>
          <a:p>
            <a:r>
              <a:rPr lang="en-US" dirty="0" smtClean="0"/>
              <a:t>Finish Study Guide for Test</a:t>
            </a:r>
          </a:p>
          <a:p>
            <a:r>
              <a:rPr lang="en-US" dirty="0" smtClean="0"/>
              <a:t>Study for Chapter 4 – Section 3 &amp; 4 Test</a:t>
            </a:r>
            <a:endParaRPr lang="en-US" dirty="0"/>
          </a:p>
        </p:txBody>
      </p:sp>
    </p:spTree>
    <p:extLst>
      <p:ext uri="{BB962C8B-B14F-4D97-AF65-F5344CB8AC3E}">
        <p14:creationId xmlns:p14="http://schemas.microsoft.com/office/powerpoint/2010/main" val="368683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Albany Conference</a:t>
            </a:r>
            <a:endParaRPr lang="en-US" dirty="0"/>
          </a:p>
        </p:txBody>
      </p:sp>
      <p:pic>
        <p:nvPicPr>
          <p:cNvPr id="4" name="Content Placeholder 3" descr="fig15.gif"/>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33887" r="-33887"/>
          <a:stretch/>
        </p:blipFill>
        <p:spPr/>
      </p:pic>
    </p:spTree>
    <p:extLst>
      <p:ext uri="{BB962C8B-B14F-4D97-AF65-F5344CB8AC3E}">
        <p14:creationId xmlns:p14="http://schemas.microsoft.com/office/powerpoint/2010/main" val="343168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Albany Conference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Iroquois refused an alliance with the British however they did agree to remain neutral</a:t>
            </a:r>
          </a:p>
          <a:p>
            <a:r>
              <a:rPr lang="en-US" dirty="0" smtClean="0"/>
              <a:t>Albany Plan of Union </a:t>
            </a:r>
          </a:p>
          <a:p>
            <a:pPr lvl="1"/>
            <a:r>
              <a:rPr lang="en-US" dirty="0" smtClean="0"/>
              <a:t>A scheme developed by a committee led by Benjamin Franklin</a:t>
            </a:r>
          </a:p>
          <a:p>
            <a:pPr lvl="1"/>
            <a:r>
              <a:rPr lang="en-US" dirty="0" smtClean="0"/>
              <a:t>It proposed that the colonies unite to form a federal government</a:t>
            </a:r>
          </a:p>
          <a:p>
            <a:pPr lvl="1"/>
            <a:r>
              <a:rPr lang="en-US" dirty="0" smtClean="0"/>
              <a:t>This effort showed that many colonial leaders had begun to think about joining their colonies together for their common defense.</a:t>
            </a:r>
            <a:endParaRPr lang="en-US" dirty="0"/>
          </a:p>
          <a:p>
            <a:pPr lvl="1"/>
            <a:r>
              <a:rPr lang="en-US" dirty="0" smtClean="0"/>
              <a:t>However the colonies still rejected the Plan of Union</a:t>
            </a:r>
          </a:p>
        </p:txBody>
      </p:sp>
    </p:spTree>
    <p:extLst>
      <p:ext uri="{BB962C8B-B14F-4D97-AF65-F5344CB8AC3E}">
        <p14:creationId xmlns:p14="http://schemas.microsoft.com/office/powerpoint/2010/main" val="423531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British Triumph</a:t>
            </a:r>
            <a:endParaRPr lang="en-US" dirty="0"/>
          </a:p>
        </p:txBody>
      </p:sp>
      <p:sp>
        <p:nvSpPr>
          <p:cNvPr id="3" name="Content Placeholder 2"/>
          <p:cNvSpPr>
            <a:spLocks noGrp="1"/>
          </p:cNvSpPr>
          <p:nvPr>
            <p:ph idx="1"/>
          </p:nvPr>
        </p:nvSpPr>
        <p:spPr/>
        <p:txBody>
          <a:bodyPr/>
          <a:lstStyle/>
          <a:p>
            <a:r>
              <a:rPr lang="en-US" dirty="0" smtClean="0"/>
              <a:t>New British commander in chief, General Edward Braddock, arrived in Virginia with 1,400 troops and he linked up with Washington’s 450 local militia in order to attack Fort Duquesne</a:t>
            </a:r>
          </a:p>
          <a:p>
            <a:r>
              <a:rPr lang="en-US" dirty="0" smtClean="0"/>
              <a:t>Braddock was not at all worried about the Huron Native Americans who were allies of the French</a:t>
            </a:r>
          </a:p>
        </p:txBody>
      </p:sp>
    </p:spTree>
    <p:extLst>
      <p:ext uri="{BB962C8B-B14F-4D97-AF65-F5344CB8AC3E}">
        <p14:creationId xmlns:p14="http://schemas.microsoft.com/office/powerpoint/2010/main" val="31139690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People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George Washington</a:t>
            </a:r>
          </a:p>
          <a:p>
            <a:r>
              <a:rPr lang="en-US" dirty="0" smtClean="0"/>
              <a:t>Thomas Jefferson</a:t>
            </a:r>
          </a:p>
          <a:p>
            <a:r>
              <a:rPr lang="en-US" dirty="0" smtClean="0"/>
              <a:t>Benjamin Franklin</a:t>
            </a:r>
          </a:p>
          <a:p>
            <a:r>
              <a:rPr lang="en-US" dirty="0" smtClean="0"/>
              <a:t>John Adams</a:t>
            </a:r>
          </a:p>
          <a:p>
            <a:r>
              <a:rPr lang="en-US" dirty="0" smtClean="0"/>
              <a:t>Benedict Arnold</a:t>
            </a:r>
          </a:p>
          <a:p>
            <a:r>
              <a:rPr lang="en-US" dirty="0" smtClean="0"/>
              <a:t>General Edward Braddock</a:t>
            </a:r>
          </a:p>
          <a:p>
            <a:r>
              <a:rPr lang="en-US" dirty="0" smtClean="0"/>
              <a:t>Charles Townshend </a:t>
            </a:r>
          </a:p>
          <a:p>
            <a:r>
              <a:rPr lang="en-US" dirty="0" smtClean="0"/>
              <a:t>Sam Adams</a:t>
            </a:r>
          </a:p>
          <a:p>
            <a:endParaRPr lang="en-US" dirty="0" smtClean="0"/>
          </a:p>
        </p:txBody>
      </p:sp>
      <p:sp>
        <p:nvSpPr>
          <p:cNvPr id="7" name="Content Placeholder 6"/>
          <p:cNvSpPr>
            <a:spLocks noGrp="1"/>
          </p:cNvSpPr>
          <p:nvPr>
            <p:ph sz="half" idx="2"/>
          </p:nvPr>
        </p:nvSpPr>
        <p:spPr/>
        <p:txBody>
          <a:bodyPr>
            <a:normAutofit fontScale="77500" lnSpcReduction="20000"/>
          </a:bodyPr>
          <a:lstStyle/>
          <a:p>
            <a:r>
              <a:rPr lang="en-US" dirty="0" smtClean="0"/>
              <a:t>William Pitt</a:t>
            </a:r>
          </a:p>
          <a:p>
            <a:r>
              <a:rPr lang="en-US" dirty="0" smtClean="0"/>
              <a:t>James Wolfe</a:t>
            </a:r>
          </a:p>
          <a:p>
            <a:r>
              <a:rPr lang="en-US" dirty="0" smtClean="0"/>
              <a:t>Native Americans</a:t>
            </a:r>
          </a:p>
          <a:p>
            <a:r>
              <a:rPr lang="en-US" dirty="0" smtClean="0"/>
              <a:t>The French</a:t>
            </a:r>
          </a:p>
          <a:p>
            <a:r>
              <a:rPr lang="en-US" dirty="0" smtClean="0"/>
              <a:t>King George</a:t>
            </a:r>
          </a:p>
          <a:p>
            <a:r>
              <a:rPr lang="en-US" dirty="0" smtClean="0"/>
              <a:t>George Grenville </a:t>
            </a:r>
          </a:p>
          <a:p>
            <a:r>
              <a:rPr lang="en-US" dirty="0" smtClean="0"/>
              <a:t>John Hancock</a:t>
            </a:r>
          </a:p>
          <a:p>
            <a:r>
              <a:rPr lang="en-US" dirty="0" smtClean="0"/>
              <a:t>Molly Pitcher</a:t>
            </a:r>
          </a:p>
          <a:p>
            <a:endParaRPr lang="en-US" dirty="0"/>
          </a:p>
        </p:txBody>
      </p:sp>
    </p:spTree>
    <p:extLst>
      <p:ext uri="{BB962C8B-B14F-4D97-AF65-F5344CB8AC3E}">
        <p14:creationId xmlns:p14="http://schemas.microsoft.com/office/powerpoint/2010/main" val="1671953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rot="20851721">
            <a:off x="25925" y="577943"/>
            <a:ext cx="3657600" cy="639762"/>
          </a:xfrm>
        </p:spPr>
        <p:txBody>
          <a:bodyPr>
            <a:normAutofit fontScale="92500"/>
          </a:bodyPr>
          <a:lstStyle/>
          <a:p>
            <a:r>
              <a:rPr lang="en-US" dirty="0" smtClean="0"/>
              <a:t>General Edward Braddock</a:t>
            </a:r>
            <a:endParaRPr lang="en-US" dirty="0"/>
          </a:p>
        </p:txBody>
      </p:sp>
      <p:pic>
        <p:nvPicPr>
          <p:cNvPr id="2" name="Content Placeholder 1" descr="Braddock.gif"/>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33054" r="-13796"/>
          <a:stretch/>
        </p:blipFill>
        <p:spPr>
          <a:xfrm>
            <a:off x="-470647" y="3432455"/>
            <a:ext cx="3657600" cy="3048000"/>
          </a:xfrm>
        </p:spPr>
      </p:pic>
      <p:sp>
        <p:nvSpPr>
          <p:cNvPr id="7" name="Text Placeholder 6"/>
          <p:cNvSpPr>
            <a:spLocks noGrp="1"/>
          </p:cNvSpPr>
          <p:nvPr>
            <p:ph type="body" sz="quarter" idx="3"/>
          </p:nvPr>
        </p:nvSpPr>
        <p:spPr>
          <a:xfrm>
            <a:off x="5526741" y="2176649"/>
            <a:ext cx="3657600" cy="639762"/>
          </a:xfrm>
        </p:spPr>
        <p:txBody>
          <a:bodyPr/>
          <a:lstStyle/>
          <a:p>
            <a:r>
              <a:rPr lang="en-US" dirty="0" smtClean="0"/>
              <a:t>Benjamin Franklin</a:t>
            </a:r>
            <a:endParaRPr lang="en-US" dirty="0"/>
          </a:p>
        </p:txBody>
      </p:sp>
      <p:pic>
        <p:nvPicPr>
          <p:cNvPr id="3" name="Content Placeholder 2" descr="220px-BenFranklinDuplessis.jpg"/>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l="-6388" r="-1"/>
          <a:stretch/>
        </p:blipFill>
        <p:spPr>
          <a:xfrm>
            <a:off x="5069541" y="3029044"/>
            <a:ext cx="3657600" cy="3048000"/>
          </a:xfrm>
        </p:spPr>
      </p:pic>
      <p:sp>
        <p:nvSpPr>
          <p:cNvPr id="4" name="Oval Callout 3"/>
          <p:cNvSpPr/>
          <p:nvPr/>
        </p:nvSpPr>
        <p:spPr>
          <a:xfrm>
            <a:off x="1358153" y="1038411"/>
            <a:ext cx="4168588" cy="2831354"/>
          </a:xfrm>
          <a:prstGeom prst="wedgeEllipseCallout">
            <a:avLst>
              <a:gd name="adj1" fmla="val -12947"/>
              <a:gd name="adj2" fmla="val 709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“These savages (Native Americans) may indeed be a formidable enemy to your raw American militia. Upon the King’s regular and disciplined troops, it is impossible they should make any impression”</a:t>
            </a:r>
            <a:endParaRPr lang="en-US" dirty="0"/>
          </a:p>
        </p:txBody>
      </p:sp>
    </p:spTree>
    <p:extLst>
      <p:ext uri="{BB962C8B-B14F-4D97-AF65-F5344CB8AC3E}">
        <p14:creationId xmlns:p14="http://schemas.microsoft.com/office/powerpoint/2010/main" val="3337927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But What Happens Next?</a:t>
            </a:r>
            <a:endParaRPr lang="en-US" dirty="0"/>
          </a:p>
        </p:txBody>
      </p:sp>
      <p:sp>
        <p:nvSpPr>
          <p:cNvPr id="8" name="Content Placeholder 7"/>
          <p:cNvSpPr>
            <a:spLocks noGrp="1"/>
          </p:cNvSpPr>
          <p:nvPr>
            <p:ph idx="1"/>
          </p:nvPr>
        </p:nvSpPr>
        <p:spPr/>
        <p:txBody>
          <a:bodyPr/>
          <a:lstStyle/>
          <a:p>
            <a:r>
              <a:rPr lang="en-US" dirty="0" smtClean="0"/>
              <a:t>French and Native American forces actually did make an impression as they ambushed Braddock’s troops</a:t>
            </a:r>
          </a:p>
          <a:p>
            <a:r>
              <a:rPr lang="en-US" dirty="0" smtClean="0"/>
              <a:t>Braddock was shot and later died</a:t>
            </a:r>
          </a:p>
          <a:p>
            <a:r>
              <a:rPr lang="en-US" dirty="0" smtClean="0"/>
              <a:t>If it wasn’t for Washington’s leadership the rest of Braddock’s inexperienced troops would have suffered a greater defeat, perhaps death. </a:t>
            </a:r>
          </a:p>
          <a:p>
            <a:r>
              <a:rPr lang="en-US" dirty="0" smtClean="0"/>
              <a:t>Washington organized yet another retreat</a:t>
            </a:r>
            <a:endParaRPr lang="en-US" dirty="0"/>
          </a:p>
        </p:txBody>
      </p:sp>
    </p:spTree>
    <p:extLst>
      <p:ext uri="{BB962C8B-B14F-4D97-AF65-F5344CB8AC3E}">
        <p14:creationId xmlns:p14="http://schemas.microsoft.com/office/powerpoint/2010/main" val="203841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Unexpected Participants</a:t>
            </a:r>
            <a:endParaRPr lang="en-US" dirty="0"/>
          </a:p>
        </p:txBody>
      </p:sp>
      <p:sp>
        <p:nvSpPr>
          <p:cNvPr id="3" name="Content Placeholder 2"/>
          <p:cNvSpPr>
            <a:spLocks noGrp="1"/>
          </p:cNvSpPr>
          <p:nvPr>
            <p:ph idx="1"/>
          </p:nvPr>
        </p:nvSpPr>
        <p:spPr/>
        <p:txBody>
          <a:bodyPr/>
          <a:lstStyle/>
          <a:p>
            <a:r>
              <a:rPr lang="en-US" dirty="0" smtClean="0"/>
              <a:t>The Delaware people of western Pennsylvania saw how weakened the British had become</a:t>
            </a:r>
          </a:p>
          <a:p>
            <a:r>
              <a:rPr lang="en-US" dirty="0" smtClean="0"/>
              <a:t>They realized that the British could be beaten</a:t>
            </a:r>
          </a:p>
          <a:p>
            <a:r>
              <a:rPr lang="en-US" dirty="0" smtClean="0"/>
              <a:t>They began attacking the British settlers in their territory</a:t>
            </a:r>
            <a:endParaRPr lang="en-US" dirty="0"/>
          </a:p>
        </p:txBody>
      </p:sp>
    </p:spTree>
    <p:extLst>
      <p:ext uri="{BB962C8B-B14F-4D97-AF65-F5344CB8AC3E}">
        <p14:creationId xmlns:p14="http://schemas.microsoft.com/office/powerpoint/2010/main" val="58008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1756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 1756 the fighting between these two superpowers spilled to Europe, where it was called the </a:t>
            </a:r>
            <a:r>
              <a:rPr lang="en-US" b="1" dirty="0" smtClean="0"/>
              <a:t>Seven Years’ War</a:t>
            </a:r>
            <a:endParaRPr lang="en-US" dirty="0" smtClean="0"/>
          </a:p>
          <a:p>
            <a:r>
              <a:rPr lang="en-US" dirty="0" smtClean="0"/>
              <a:t>The British decided it was best to send troops to North America and India to defeat the French and seize their empire</a:t>
            </a:r>
          </a:p>
          <a:p>
            <a:r>
              <a:rPr lang="en-US" dirty="0" smtClean="0"/>
              <a:t>Britain quickly cut of French supplies to North America</a:t>
            </a:r>
          </a:p>
          <a:p>
            <a:r>
              <a:rPr lang="en-US" dirty="0" smtClean="0"/>
              <a:t>The Iroquois saw that the tides had turned and convinced the Delaware Natives to stop attacking the British</a:t>
            </a:r>
          </a:p>
          <a:p>
            <a:r>
              <a:rPr lang="en-US" dirty="0" smtClean="0"/>
              <a:t>The French saw that they were badly outnumbered</a:t>
            </a:r>
          </a:p>
        </p:txBody>
      </p:sp>
    </p:spTree>
    <p:extLst>
      <p:ext uri="{BB962C8B-B14F-4D97-AF65-F5344CB8AC3E}">
        <p14:creationId xmlns:p14="http://schemas.microsoft.com/office/powerpoint/2010/main" val="116990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Fort Duquesne</a:t>
            </a:r>
            <a:endParaRPr lang="en-US" dirty="0"/>
          </a:p>
        </p:txBody>
      </p:sp>
      <p:sp>
        <p:nvSpPr>
          <p:cNvPr id="3" name="Content Placeholder 2"/>
          <p:cNvSpPr>
            <a:spLocks noGrp="1"/>
          </p:cNvSpPr>
          <p:nvPr>
            <p:ph idx="1"/>
          </p:nvPr>
        </p:nvSpPr>
        <p:spPr/>
        <p:txBody>
          <a:bodyPr/>
          <a:lstStyle/>
          <a:p>
            <a:r>
              <a:rPr lang="en-US" dirty="0" smtClean="0"/>
              <a:t>New British General John Forbes sent troops to attack the badly outnumbered French fort</a:t>
            </a:r>
          </a:p>
          <a:p>
            <a:r>
              <a:rPr lang="en-US" dirty="0" smtClean="0"/>
              <a:t>The French realize this, they burn down the fort and retreat before being confronted by the British</a:t>
            </a:r>
          </a:p>
          <a:p>
            <a:r>
              <a:rPr lang="en-US" dirty="0" smtClean="0"/>
              <a:t>The British rebuild the fort and name it Fort Pitt, after the prime minister</a:t>
            </a:r>
          </a:p>
          <a:p>
            <a:r>
              <a:rPr lang="en-US" dirty="0" smtClean="0"/>
              <a:t>Fort Pitt eventually became the city of Pittsburgh</a:t>
            </a:r>
            <a:endParaRPr lang="en-US" dirty="0"/>
          </a:p>
        </p:txBody>
      </p:sp>
    </p:spTree>
    <p:extLst>
      <p:ext uri="{BB962C8B-B14F-4D97-AF65-F5344CB8AC3E}">
        <p14:creationId xmlns:p14="http://schemas.microsoft.com/office/powerpoint/2010/main" val="367334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 Meeting / The Path</a:t>
            </a:r>
            <a:endParaRPr lang="en-US" dirty="0"/>
          </a:p>
        </p:txBody>
      </p:sp>
      <p:sp>
        <p:nvSpPr>
          <p:cNvPr id="3" name="Content Placeholder 2"/>
          <p:cNvSpPr>
            <a:spLocks noGrp="1"/>
          </p:cNvSpPr>
          <p:nvPr>
            <p:ph idx="1"/>
          </p:nvPr>
        </p:nvSpPr>
        <p:spPr/>
        <p:txBody>
          <a:bodyPr/>
          <a:lstStyle/>
          <a:p>
            <a:r>
              <a:rPr lang="en-US" dirty="0" smtClean="0"/>
              <a:t>1759 British fleet commander James Wolfe sailed up the St. Lawrence River to Quebec City</a:t>
            </a:r>
          </a:p>
          <a:p>
            <a:r>
              <a:rPr lang="en-US" dirty="0" smtClean="0"/>
              <a:t>He discovered a path from the river up the steep cliffs that protected the city</a:t>
            </a:r>
          </a:p>
          <a:p>
            <a:r>
              <a:rPr lang="en-US" dirty="0" smtClean="0"/>
              <a:t>Sept. 12, 1759 – the French attacked but they lost their General Louis Joseph Montcalm and the British lost James Wolfe</a:t>
            </a:r>
            <a:endParaRPr lang="en-US" dirty="0"/>
          </a:p>
        </p:txBody>
      </p:sp>
    </p:spTree>
    <p:extLst>
      <p:ext uri="{BB962C8B-B14F-4D97-AF65-F5344CB8AC3E}">
        <p14:creationId xmlns:p14="http://schemas.microsoft.com/office/powerpoint/2010/main" val="378453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Lawrence Rive at Quebec City</a:t>
            </a:r>
            <a:endParaRPr lang="en-US" dirty="0"/>
          </a:p>
        </p:txBody>
      </p:sp>
      <p:pic>
        <p:nvPicPr>
          <p:cNvPr id="4" name="Content Placeholder 3" descr="plains.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97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a:t>
            </a:r>
            <a:endParaRPr lang="en-US" dirty="0"/>
          </a:p>
        </p:txBody>
      </p:sp>
      <p:sp>
        <p:nvSpPr>
          <p:cNvPr id="3" name="Content Placeholder 2"/>
          <p:cNvSpPr>
            <a:spLocks noGrp="1"/>
          </p:cNvSpPr>
          <p:nvPr>
            <p:ph idx="1"/>
          </p:nvPr>
        </p:nvSpPr>
        <p:spPr/>
        <p:txBody>
          <a:bodyPr/>
          <a:lstStyle/>
          <a:p>
            <a:r>
              <a:rPr lang="en-US" dirty="0" smtClean="0"/>
              <a:t>The French and British continued fighting in other parts of the world however the victory at Quebec was the turning point</a:t>
            </a:r>
          </a:p>
          <a:p>
            <a:r>
              <a:rPr lang="en-US" dirty="0" smtClean="0"/>
              <a:t>Spain decided to enter the war by aiding the French</a:t>
            </a:r>
          </a:p>
          <a:p>
            <a:r>
              <a:rPr lang="en-US" dirty="0" smtClean="0"/>
              <a:t>This prompts Britain to seize Spain’s colonies in Cuba and the Philippines</a:t>
            </a:r>
            <a:endParaRPr lang="en-US" dirty="0"/>
          </a:p>
        </p:txBody>
      </p:sp>
    </p:spTree>
    <p:extLst>
      <p:ext uri="{BB962C8B-B14F-4D97-AF65-F5344CB8AC3E}">
        <p14:creationId xmlns:p14="http://schemas.microsoft.com/office/powerpoint/2010/main" val="306457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Paris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was the treaty ended the war in 1763</a:t>
            </a:r>
          </a:p>
          <a:p>
            <a:r>
              <a:rPr lang="en-US" dirty="0" smtClean="0"/>
              <a:t>It eliminated French power in North America</a:t>
            </a:r>
          </a:p>
          <a:p>
            <a:r>
              <a:rPr lang="en-US" dirty="0" smtClean="0"/>
              <a:t>New France became part of the British Empire as well as Louisiana east of the Mississippi except for New Orleans</a:t>
            </a:r>
          </a:p>
          <a:p>
            <a:r>
              <a:rPr lang="en-US" dirty="0" smtClean="0"/>
              <a:t>Spain wanted to get Cuba and the Philippines back but in order to do this they had to give up Florida to Britain</a:t>
            </a:r>
          </a:p>
          <a:p>
            <a:r>
              <a:rPr lang="en-US" dirty="0" smtClean="0"/>
              <a:t>The French signed a separate treaty giving Spain control of New Orleans and all of Louisiana land west of the Mississippi in order to compensate Spain for its losses</a:t>
            </a:r>
            <a:endParaRPr lang="en-US" dirty="0"/>
          </a:p>
        </p:txBody>
      </p:sp>
    </p:spTree>
    <p:extLst>
      <p:ext uri="{BB962C8B-B14F-4D97-AF65-F5344CB8AC3E}">
        <p14:creationId xmlns:p14="http://schemas.microsoft.com/office/powerpoint/2010/main" val="951688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Colonies Grow Discontented</a:t>
            </a:r>
            <a:endParaRPr lang="en-US" dirty="0"/>
          </a:p>
        </p:txBody>
      </p:sp>
      <p:sp>
        <p:nvSpPr>
          <p:cNvPr id="3" name="Content Placeholder 2"/>
          <p:cNvSpPr>
            <a:spLocks noGrp="1"/>
          </p:cNvSpPr>
          <p:nvPr>
            <p:ph idx="1"/>
          </p:nvPr>
        </p:nvSpPr>
        <p:spPr/>
        <p:txBody>
          <a:bodyPr>
            <a:normAutofit/>
          </a:bodyPr>
          <a:lstStyle/>
          <a:p>
            <a:r>
              <a:rPr lang="en-US" dirty="0" smtClean="0"/>
              <a:t>The British government had borrowed a large amount of money to achieve its victory in 1763</a:t>
            </a:r>
          </a:p>
          <a:p>
            <a:r>
              <a:rPr lang="en-US" dirty="0" smtClean="0"/>
              <a:t>It was now deeply in debt</a:t>
            </a:r>
          </a:p>
          <a:p>
            <a:r>
              <a:rPr lang="en-US" dirty="0" smtClean="0"/>
              <a:t>The British, therefore, thought that the colonies must pay a part of the war</a:t>
            </a:r>
          </a:p>
          <a:p>
            <a:r>
              <a:rPr lang="en-US" dirty="0" smtClean="0"/>
              <a:t>The policies Britain adopted a policy to solve its financial problems angered the colonists</a:t>
            </a:r>
          </a:p>
        </p:txBody>
      </p:sp>
    </p:spTree>
    <p:extLst>
      <p:ext uri="{BB962C8B-B14F-4D97-AF65-F5344CB8AC3E}">
        <p14:creationId xmlns:p14="http://schemas.microsoft.com/office/powerpoint/2010/main" val="411532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a:t>
            </a:r>
            <a:endParaRPr lang="en-US" dirty="0"/>
          </a:p>
        </p:txBody>
      </p:sp>
      <p:sp>
        <p:nvSpPr>
          <p:cNvPr id="3" name="Content Placeholder 2"/>
          <p:cNvSpPr>
            <a:spLocks noGrp="1"/>
          </p:cNvSpPr>
          <p:nvPr>
            <p:ph sz="half" idx="1"/>
          </p:nvPr>
        </p:nvSpPr>
        <p:spPr/>
        <p:txBody>
          <a:bodyPr>
            <a:normAutofit fontScale="47500" lnSpcReduction="20000"/>
          </a:bodyPr>
          <a:lstStyle/>
          <a:p>
            <a:r>
              <a:rPr lang="en-US" dirty="0" smtClean="0"/>
              <a:t>French &amp; Indian War</a:t>
            </a:r>
          </a:p>
          <a:p>
            <a:r>
              <a:rPr lang="en-US" dirty="0" smtClean="0"/>
              <a:t>First Skirmish</a:t>
            </a:r>
          </a:p>
          <a:p>
            <a:r>
              <a:rPr lang="en-US" dirty="0" smtClean="0"/>
              <a:t>Albany Conference</a:t>
            </a:r>
          </a:p>
          <a:p>
            <a:r>
              <a:rPr lang="en-US" dirty="0" smtClean="0"/>
              <a:t>Albany Plan of Union</a:t>
            </a:r>
          </a:p>
          <a:p>
            <a:r>
              <a:rPr lang="en-US" dirty="0" smtClean="0"/>
              <a:t>Treaty of Paris</a:t>
            </a:r>
          </a:p>
          <a:p>
            <a:r>
              <a:rPr lang="en-US" dirty="0" smtClean="0"/>
              <a:t>Royal Proclamation of 1763</a:t>
            </a:r>
          </a:p>
          <a:p>
            <a:r>
              <a:rPr lang="en-US" dirty="0" smtClean="0"/>
              <a:t>Sugar Act</a:t>
            </a:r>
          </a:p>
          <a:p>
            <a:r>
              <a:rPr lang="en-US" dirty="0" smtClean="0"/>
              <a:t>Currency Act of 1764</a:t>
            </a:r>
          </a:p>
          <a:p>
            <a:r>
              <a:rPr lang="en-US" dirty="0" smtClean="0"/>
              <a:t>Quartering Act</a:t>
            </a:r>
          </a:p>
          <a:p>
            <a:r>
              <a:rPr lang="en-US" dirty="0" smtClean="0"/>
              <a:t>Stamp Act</a:t>
            </a:r>
          </a:p>
        </p:txBody>
      </p:sp>
      <p:sp>
        <p:nvSpPr>
          <p:cNvPr id="4" name="Content Placeholder 3"/>
          <p:cNvSpPr>
            <a:spLocks noGrp="1"/>
          </p:cNvSpPr>
          <p:nvPr>
            <p:ph sz="half" idx="2"/>
          </p:nvPr>
        </p:nvSpPr>
        <p:spPr/>
        <p:txBody>
          <a:bodyPr>
            <a:normAutofit fontScale="47500" lnSpcReduction="20000"/>
          </a:bodyPr>
          <a:lstStyle/>
          <a:p>
            <a:r>
              <a:rPr lang="en-US" dirty="0" smtClean="0"/>
              <a:t>Townshend Act</a:t>
            </a:r>
          </a:p>
          <a:p>
            <a:r>
              <a:rPr lang="en-US" dirty="0" smtClean="0"/>
              <a:t>Revenue Act of 1767</a:t>
            </a:r>
          </a:p>
          <a:p>
            <a:r>
              <a:rPr lang="en-US" dirty="0" smtClean="0"/>
              <a:t>Virginia Resolves</a:t>
            </a:r>
          </a:p>
          <a:p>
            <a:r>
              <a:rPr lang="en-US" dirty="0" smtClean="0"/>
              <a:t>Boston Massacre</a:t>
            </a:r>
          </a:p>
          <a:p>
            <a:r>
              <a:rPr lang="en-US" dirty="0" err="1" smtClean="0"/>
              <a:t>Gaspee</a:t>
            </a:r>
            <a:r>
              <a:rPr lang="en-US" dirty="0" smtClean="0"/>
              <a:t> Affair</a:t>
            </a:r>
          </a:p>
          <a:p>
            <a:r>
              <a:rPr lang="en-US" dirty="0" smtClean="0"/>
              <a:t>Boston Tea Party</a:t>
            </a:r>
          </a:p>
          <a:p>
            <a:r>
              <a:rPr lang="en-US" dirty="0" smtClean="0"/>
              <a:t>Tea Act of 1773</a:t>
            </a:r>
          </a:p>
          <a:p>
            <a:r>
              <a:rPr lang="en-US" dirty="0" smtClean="0"/>
              <a:t>Coercive Acts</a:t>
            </a:r>
          </a:p>
          <a:p>
            <a:r>
              <a:rPr lang="en-US" dirty="0" smtClean="0"/>
              <a:t>Quebec Act</a:t>
            </a:r>
          </a:p>
          <a:p>
            <a:r>
              <a:rPr lang="en-US" dirty="0" smtClean="0"/>
              <a:t>Intolerable Act</a:t>
            </a:r>
            <a:endParaRPr lang="en-US" dirty="0"/>
          </a:p>
        </p:txBody>
      </p:sp>
    </p:spTree>
    <p:extLst>
      <p:ext uri="{BB962C8B-B14F-4D97-AF65-F5344CB8AC3E}">
        <p14:creationId xmlns:p14="http://schemas.microsoft.com/office/powerpoint/2010/main" val="9030841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Proclamation Act of 1763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declared that colonists could not settle west of the line that ran north to south along the Appalachian Mountains without the British government’s permission</a:t>
            </a:r>
          </a:p>
          <a:p>
            <a:r>
              <a:rPr lang="en-US" dirty="0" smtClean="0"/>
              <a:t>Prior to this proclamation, colonists were settling in Native American lands which were declared illegal for colonists. </a:t>
            </a:r>
          </a:p>
          <a:p>
            <a:r>
              <a:rPr lang="en-US" dirty="0" smtClean="0"/>
              <a:t>To not disturb the fur trade between the Natives and to avoid another costly war, the British decided to come up with a better solution to this problem</a:t>
            </a:r>
          </a:p>
          <a:p>
            <a:r>
              <a:rPr lang="en-US" dirty="0" smtClean="0"/>
              <a:t>It, however, angered the colonists nonetheless</a:t>
            </a:r>
            <a:endParaRPr lang="en-US" dirty="0"/>
          </a:p>
        </p:txBody>
      </p:sp>
    </p:spTree>
    <p:extLst>
      <p:ext uri="{BB962C8B-B14F-4D97-AF65-F5344CB8AC3E}">
        <p14:creationId xmlns:p14="http://schemas.microsoft.com/office/powerpoint/2010/main" val="3894124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Reforms</a:t>
            </a:r>
            <a:endParaRPr lang="en-US" dirty="0"/>
          </a:p>
        </p:txBody>
      </p:sp>
      <p:sp>
        <p:nvSpPr>
          <p:cNvPr id="3" name="Content Placeholder 2"/>
          <p:cNvSpPr>
            <a:spLocks noGrp="1"/>
          </p:cNvSpPr>
          <p:nvPr>
            <p:ph idx="1"/>
          </p:nvPr>
        </p:nvSpPr>
        <p:spPr/>
        <p:txBody>
          <a:bodyPr/>
          <a:lstStyle/>
          <a:p>
            <a:r>
              <a:rPr lang="en-US" dirty="0" smtClean="0"/>
              <a:t>Newly appointed prime minister and first lord of Treasury, George Grenville was scheming of a way to reduce Britain’s financial debt</a:t>
            </a:r>
          </a:p>
          <a:p>
            <a:r>
              <a:rPr lang="en-US" dirty="0" smtClean="0"/>
              <a:t>He found out that customs agents in America were collecting very little money due to the large smuggling of goods into and out of the colonies without paying the customs duties</a:t>
            </a:r>
          </a:p>
          <a:p>
            <a:r>
              <a:rPr lang="en-US" dirty="0" smtClean="0"/>
              <a:t>Customs Duty – taxes on imports and exports</a:t>
            </a:r>
            <a:endParaRPr lang="en-US" dirty="0"/>
          </a:p>
        </p:txBody>
      </p:sp>
    </p:spTree>
    <p:extLst>
      <p:ext uri="{BB962C8B-B14F-4D97-AF65-F5344CB8AC3E}">
        <p14:creationId xmlns:p14="http://schemas.microsoft.com/office/powerpoint/2010/main" val="3005755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Customs Reforms</a:t>
            </a:r>
            <a:endParaRPr lang="en-US" dirty="0"/>
          </a:p>
        </p:txBody>
      </p:sp>
      <p:sp>
        <p:nvSpPr>
          <p:cNvPr id="3" name="Content Placeholder 2"/>
          <p:cNvSpPr>
            <a:spLocks noGrp="1"/>
          </p:cNvSpPr>
          <p:nvPr>
            <p:ph idx="1"/>
          </p:nvPr>
        </p:nvSpPr>
        <p:spPr/>
        <p:txBody>
          <a:bodyPr>
            <a:normAutofit lnSpcReduction="10000"/>
          </a:bodyPr>
          <a:lstStyle/>
          <a:p>
            <a:r>
              <a:rPr lang="en-US" dirty="0" smtClean="0"/>
              <a:t>He convinced the English Parliament to pass a law to send these smugglers to a different court (Halifax, Nova Scotia)</a:t>
            </a:r>
          </a:p>
          <a:p>
            <a:r>
              <a:rPr lang="en-US" dirty="0" smtClean="0"/>
              <a:t>The courts there were run by naval officers and had no juries and did not follow British common law</a:t>
            </a:r>
          </a:p>
          <a:p>
            <a:r>
              <a:rPr lang="en-US" dirty="0" smtClean="0"/>
              <a:t>Therefore they violated the right to a jury of peers</a:t>
            </a:r>
          </a:p>
          <a:p>
            <a:r>
              <a:rPr lang="en-US" dirty="0" smtClean="0"/>
              <a:t>Also, moving these smugglers to Nova Scotia violated their right to a speedy trial</a:t>
            </a:r>
            <a:endParaRPr lang="en-US" dirty="0"/>
          </a:p>
        </p:txBody>
      </p:sp>
    </p:spTree>
    <p:extLst>
      <p:ext uri="{BB962C8B-B14F-4D97-AF65-F5344CB8AC3E}">
        <p14:creationId xmlns:p14="http://schemas.microsoft.com/office/powerpoint/2010/main" val="320433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Nova Scotia</a:t>
            </a:r>
            <a:endParaRPr lang="en-US" dirty="0"/>
          </a:p>
        </p:txBody>
      </p:sp>
      <p:pic>
        <p:nvPicPr>
          <p:cNvPr id="7" name="Picture Placeholder 6" descr="nszna.gif"/>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l="30238" t="5749"/>
          <a:stretch/>
        </p:blipFill>
        <p:spPr/>
      </p:pic>
      <p:sp>
        <p:nvSpPr>
          <p:cNvPr id="6" name="Text Placeholder 5"/>
          <p:cNvSpPr>
            <a:spLocks noGrp="1"/>
          </p:cNvSpPr>
          <p:nvPr>
            <p:ph type="body" sz="half" idx="2"/>
          </p:nvPr>
        </p:nvSpPr>
        <p:spPr/>
        <p:txBody>
          <a:bodyPr/>
          <a:lstStyle/>
          <a:p>
            <a:pPr marL="285750" indent="-285750" algn="l">
              <a:buFont typeface="Arial"/>
              <a:buChar char="•"/>
            </a:pPr>
            <a:r>
              <a:rPr lang="en-US" dirty="0" smtClean="0"/>
              <a:t>Here’s a map that shows how far Nova Scotia is from the colonies</a:t>
            </a:r>
            <a:endParaRPr lang="en-US" dirty="0"/>
          </a:p>
        </p:txBody>
      </p:sp>
    </p:spTree>
    <p:extLst>
      <p:ext uri="{BB962C8B-B14F-4D97-AF65-F5344CB8AC3E}">
        <p14:creationId xmlns:p14="http://schemas.microsoft.com/office/powerpoint/2010/main" val="1364828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People that were Arrested</a:t>
            </a:r>
            <a:endParaRPr lang="en-US" dirty="0"/>
          </a:p>
        </p:txBody>
      </p:sp>
      <p:pic>
        <p:nvPicPr>
          <p:cNvPr id="8" name="Picture Placeholder 7" descr="John_Hancock_1770-crop.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p:txBody>
          <a:bodyPr/>
          <a:lstStyle/>
          <a:p>
            <a:pPr marL="285750" indent="-285750" algn="l">
              <a:buFont typeface="Arial"/>
              <a:buChar char="•"/>
            </a:pPr>
            <a:r>
              <a:rPr lang="en-US" b="1" dirty="0" smtClean="0"/>
              <a:t>John Hancock</a:t>
            </a:r>
            <a:r>
              <a:rPr lang="en-US" dirty="0" smtClean="0"/>
              <a:t> – he had made a fortune in the sugar trade, smuggling molasses from French colonies in the Caribbean</a:t>
            </a:r>
          </a:p>
          <a:p>
            <a:pPr marL="285750" indent="-285750" algn="l">
              <a:buFont typeface="Arial"/>
              <a:buChar char="•"/>
            </a:pPr>
            <a:r>
              <a:rPr lang="en-US" dirty="0" smtClean="0"/>
              <a:t>His lawyer was </a:t>
            </a:r>
            <a:r>
              <a:rPr lang="en-US" b="1" dirty="0" smtClean="0"/>
              <a:t>John Adams</a:t>
            </a:r>
            <a:r>
              <a:rPr lang="en-US" dirty="0" smtClean="0"/>
              <a:t> who argued that the use of the Nova Scotia courts denied colonists their rights as British citizens</a:t>
            </a:r>
            <a:endParaRPr lang="en-US" dirty="0"/>
          </a:p>
        </p:txBody>
      </p:sp>
    </p:spTree>
    <p:extLst>
      <p:ext uri="{BB962C8B-B14F-4D97-AF65-F5344CB8AC3E}">
        <p14:creationId xmlns:p14="http://schemas.microsoft.com/office/powerpoint/2010/main" val="378160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Sugar Act</a:t>
            </a:r>
            <a:endParaRPr lang="en-US" dirty="0"/>
          </a:p>
        </p:txBody>
      </p:sp>
      <p:pic>
        <p:nvPicPr>
          <p:cNvPr id="8" name="Picture Placeholder 7" descr="gmed-the-sugar-act-of-1764-was-designed-to-4.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a:xfrm>
            <a:off x="685800" y="5181600"/>
            <a:ext cx="7770813" cy="1498600"/>
          </a:xfrm>
        </p:spPr>
        <p:txBody>
          <a:bodyPr>
            <a:normAutofit/>
          </a:bodyPr>
          <a:lstStyle/>
          <a:p>
            <a:pPr marL="285750" indent="-285750" algn="l">
              <a:buFont typeface="Arial"/>
              <a:buChar char="•"/>
            </a:pPr>
            <a:r>
              <a:rPr lang="en-US" dirty="0" smtClean="0"/>
              <a:t>This was also known as the </a:t>
            </a:r>
            <a:r>
              <a:rPr lang="en-US" b="1" dirty="0" smtClean="0"/>
              <a:t>Revenue Act of 1764</a:t>
            </a:r>
            <a:endParaRPr lang="en-US" dirty="0" smtClean="0"/>
          </a:p>
          <a:p>
            <a:pPr marL="285750" indent="-285750" algn="l">
              <a:buFont typeface="Arial"/>
              <a:buChar char="•"/>
            </a:pPr>
            <a:r>
              <a:rPr lang="en-US" dirty="0" smtClean="0"/>
              <a:t>It changed the tax rates on raw sugar &amp; molasses being imported from foreign colonies</a:t>
            </a:r>
          </a:p>
          <a:p>
            <a:pPr marL="285750" indent="-285750" algn="l">
              <a:buFont typeface="Arial"/>
              <a:buChar char="•"/>
            </a:pPr>
            <a:r>
              <a:rPr lang="en-US" dirty="0" smtClean="0"/>
              <a:t>It also taxed silk, wine, coffee, pimento, and indigo</a:t>
            </a:r>
            <a:endParaRPr lang="en-US" dirty="0"/>
          </a:p>
        </p:txBody>
      </p:sp>
    </p:spTree>
    <p:extLst>
      <p:ext uri="{BB962C8B-B14F-4D97-AF65-F5344CB8AC3E}">
        <p14:creationId xmlns:p14="http://schemas.microsoft.com/office/powerpoint/2010/main" val="32607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to the Sugar Act</a:t>
            </a:r>
            <a:endParaRPr lang="en-US" dirty="0"/>
          </a:p>
        </p:txBody>
      </p:sp>
      <p:sp>
        <p:nvSpPr>
          <p:cNvPr id="3" name="Content Placeholder 2"/>
          <p:cNvSpPr>
            <a:spLocks noGrp="1"/>
          </p:cNvSpPr>
          <p:nvPr>
            <p:ph idx="1"/>
          </p:nvPr>
        </p:nvSpPr>
        <p:spPr/>
        <p:txBody>
          <a:bodyPr>
            <a:normAutofit lnSpcReduction="10000"/>
          </a:bodyPr>
          <a:lstStyle/>
          <a:p>
            <a:r>
              <a:rPr lang="en-US" dirty="0" smtClean="0"/>
              <a:t>Colonists were angry! So they complained!</a:t>
            </a:r>
          </a:p>
          <a:p>
            <a:r>
              <a:rPr lang="en-US" dirty="0" smtClean="0"/>
              <a:t>Not only were they angry at the tax but the consequence of it too</a:t>
            </a:r>
          </a:p>
          <a:p>
            <a:r>
              <a:rPr lang="en-US" dirty="0" smtClean="0"/>
              <a:t>Anyone caught smuggling were presumed guilty until proven innocent! &lt;~</a:t>
            </a:r>
            <a:r>
              <a:rPr lang="en-US" b="1" dirty="0" smtClean="0"/>
              <a:t>VIOLATION OF RIGHTS!!!</a:t>
            </a:r>
          </a:p>
          <a:p>
            <a:r>
              <a:rPr lang="en-US" dirty="0" smtClean="0"/>
              <a:t>It also allowed British officials to seize goods without </a:t>
            </a:r>
            <a:r>
              <a:rPr lang="en-US" b="1" dirty="0" smtClean="0"/>
              <a:t>due process</a:t>
            </a:r>
            <a:r>
              <a:rPr lang="en-US" dirty="0" smtClean="0"/>
              <a:t> (proper court procedures) &amp; prevent lawsuits by merchants whose goods had been seized</a:t>
            </a:r>
            <a:endParaRPr lang="en-US" dirty="0"/>
          </a:p>
        </p:txBody>
      </p:sp>
    </p:spTree>
    <p:extLst>
      <p:ext uri="{BB962C8B-B14F-4D97-AF65-F5344CB8AC3E}">
        <p14:creationId xmlns:p14="http://schemas.microsoft.com/office/powerpoint/2010/main" val="2674148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Otis</a:t>
            </a:r>
            <a:endParaRPr lang="en-US" dirty="0"/>
          </a:p>
        </p:txBody>
      </p:sp>
      <p:pic>
        <p:nvPicPr>
          <p:cNvPr id="5" name="Picture Placeholder 4" descr="James_Otis.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lstStyle/>
          <a:p>
            <a:pPr marL="285750" indent="-285750" algn="l">
              <a:buFont typeface="Arial"/>
              <a:buChar char="•"/>
            </a:pPr>
            <a:r>
              <a:rPr lang="en-US" dirty="0" smtClean="0"/>
              <a:t>He argued that because the colonists had no representatives in Parliament, they could not be taxed for the purpose of raising money</a:t>
            </a:r>
          </a:p>
          <a:p>
            <a:pPr marL="285750" indent="-285750" algn="l">
              <a:buFont typeface="Arial"/>
              <a:buChar char="•"/>
            </a:pPr>
            <a:r>
              <a:rPr lang="en-US" dirty="0" smtClean="0"/>
              <a:t>This is where the popular expression, “</a:t>
            </a:r>
            <a:r>
              <a:rPr lang="en-US" i="1" dirty="0" smtClean="0"/>
              <a:t>No taxation without representation</a:t>
            </a:r>
            <a:r>
              <a:rPr lang="en-US" dirty="0" smtClean="0"/>
              <a:t>” comes from</a:t>
            </a:r>
            <a:endParaRPr lang="en-US" dirty="0"/>
          </a:p>
        </p:txBody>
      </p:sp>
    </p:spTree>
    <p:extLst>
      <p:ext uri="{BB962C8B-B14F-4D97-AF65-F5344CB8AC3E}">
        <p14:creationId xmlns:p14="http://schemas.microsoft.com/office/powerpoint/2010/main" val="753407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Currency Act of 1764</a:t>
            </a:r>
            <a:endParaRPr lang="en-US" dirty="0"/>
          </a:p>
        </p:txBody>
      </p:sp>
      <p:pic>
        <p:nvPicPr>
          <p:cNvPr id="5" name="Picture Placeholder 4" descr="451726759_1052507.gif"/>
          <p:cNvPicPr>
            <a:picLocks noGrp="1" noChangeAspect="1"/>
          </p:cNvPicPr>
          <p:nvPr>
            <p:ph type="pic" idx="1"/>
          </p:nvPr>
        </p:nvPicPr>
        <p:blipFill>
          <a:blip r:embed="rId2" cstate="email">
            <a:extLst>
              <a:ext uri="{28A0092B-C50C-407E-A947-70E740481C1C}">
                <a14:useLocalDpi xmlns:a14="http://schemas.microsoft.com/office/drawing/2010/main"/>
              </a:ext>
            </a:extLst>
          </a:blip>
          <a:srcRect t="3727" b="3727"/>
          <a:stretch>
            <a:fillRect/>
          </a:stretch>
        </p:blipFill>
        <p:spPr/>
      </p:pic>
      <p:sp>
        <p:nvSpPr>
          <p:cNvPr id="3" name="Content Placeholder 2"/>
          <p:cNvSpPr>
            <a:spLocks noGrp="1"/>
          </p:cNvSpPr>
          <p:nvPr>
            <p:ph type="body" sz="half" idx="2"/>
          </p:nvPr>
        </p:nvSpPr>
        <p:spPr>
          <a:xfrm>
            <a:off x="685800" y="5181600"/>
            <a:ext cx="7770813" cy="1409700"/>
          </a:xfrm>
        </p:spPr>
        <p:txBody>
          <a:bodyPr>
            <a:normAutofit/>
          </a:bodyPr>
          <a:lstStyle/>
          <a:p>
            <a:pPr marL="285750" indent="-285750" algn="l">
              <a:buFont typeface="Arial"/>
              <a:buChar char="•"/>
            </a:pPr>
            <a:r>
              <a:rPr lang="en-US" dirty="0" smtClean="0"/>
              <a:t>In order to slow down </a:t>
            </a:r>
            <a:r>
              <a:rPr lang="en-US" b="1" dirty="0" smtClean="0"/>
              <a:t>inflation</a:t>
            </a:r>
            <a:r>
              <a:rPr lang="en-US" dirty="0" smtClean="0"/>
              <a:t> (when money loses its value), Parliament passes this new law</a:t>
            </a:r>
          </a:p>
          <a:p>
            <a:pPr marL="285750" indent="-285750" algn="l">
              <a:buFont typeface="Arial"/>
              <a:buChar char="•"/>
            </a:pPr>
            <a:r>
              <a:rPr lang="en-US" dirty="0" smtClean="0"/>
              <a:t>It banned the use of paper money in the colonies, because it tended to lose its value very quickly</a:t>
            </a:r>
            <a:endParaRPr lang="en-US" dirty="0"/>
          </a:p>
        </p:txBody>
      </p:sp>
    </p:spTree>
    <p:extLst>
      <p:ext uri="{BB962C8B-B14F-4D97-AF65-F5344CB8AC3E}">
        <p14:creationId xmlns:p14="http://schemas.microsoft.com/office/powerpoint/2010/main" val="838081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to the Currency Act</a:t>
            </a:r>
            <a:endParaRPr lang="en-US" dirty="0"/>
          </a:p>
        </p:txBody>
      </p:sp>
      <p:sp>
        <p:nvSpPr>
          <p:cNvPr id="3" name="Content Placeholder 2"/>
          <p:cNvSpPr>
            <a:spLocks noGrp="1"/>
          </p:cNvSpPr>
          <p:nvPr>
            <p:ph idx="1"/>
          </p:nvPr>
        </p:nvSpPr>
        <p:spPr/>
        <p:txBody>
          <a:bodyPr>
            <a:normAutofit lnSpcReduction="10000"/>
          </a:bodyPr>
          <a:lstStyle/>
          <a:p>
            <a:r>
              <a:rPr lang="en-US" dirty="0" smtClean="0"/>
              <a:t>This, too, angered colonists! Especially farmers &amp; artisans</a:t>
            </a:r>
          </a:p>
          <a:p>
            <a:r>
              <a:rPr lang="en-US" dirty="0" smtClean="0"/>
              <a:t>They liked paper money </a:t>
            </a:r>
            <a:r>
              <a:rPr lang="en-US" b="1" i="1" dirty="0" smtClean="0"/>
              <a:t>because</a:t>
            </a:r>
            <a:r>
              <a:rPr lang="en-US" dirty="0" smtClean="0"/>
              <a:t> it lost its value</a:t>
            </a:r>
          </a:p>
          <a:p>
            <a:r>
              <a:rPr lang="en-US" dirty="0" smtClean="0"/>
              <a:t>They could use paper money to pay back loans</a:t>
            </a:r>
          </a:p>
          <a:p>
            <a:r>
              <a:rPr lang="en-US" dirty="0" smtClean="0"/>
              <a:t>Since the money was not worth as much as when they first borrowed it, these loans were paid back quickly</a:t>
            </a:r>
          </a:p>
          <a:p>
            <a:r>
              <a:rPr lang="en-US" dirty="0" err="1" smtClean="0"/>
              <a:t>Wiseguys</a:t>
            </a:r>
            <a:r>
              <a:rPr lang="en-US" dirty="0" smtClean="0"/>
              <a:t>! </a:t>
            </a:r>
          </a:p>
        </p:txBody>
      </p:sp>
    </p:spTree>
    <p:extLst>
      <p:ext uri="{BB962C8B-B14F-4D97-AF65-F5344CB8AC3E}">
        <p14:creationId xmlns:p14="http://schemas.microsoft.com/office/powerpoint/2010/main" val="12805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First Continental Congress (1774)</a:t>
            </a:r>
          </a:p>
          <a:p>
            <a:r>
              <a:rPr lang="en-US" dirty="0" smtClean="0"/>
              <a:t>Declaration of Rights and Grievances</a:t>
            </a:r>
          </a:p>
          <a:p>
            <a:r>
              <a:rPr lang="en-US" dirty="0" smtClean="0"/>
              <a:t>Revolution </a:t>
            </a:r>
          </a:p>
          <a:p>
            <a:r>
              <a:rPr lang="en-US" dirty="0" smtClean="0"/>
              <a:t>Lexington &amp; Concord</a:t>
            </a:r>
          </a:p>
          <a:p>
            <a:r>
              <a:rPr lang="en-US" dirty="0" smtClean="0"/>
              <a:t>Second Continental Congress (1775)</a:t>
            </a:r>
          </a:p>
          <a:p>
            <a:r>
              <a:rPr lang="en-US" dirty="0" smtClean="0"/>
              <a:t>Battle of Bunker Hill</a:t>
            </a:r>
          </a:p>
          <a:p>
            <a:r>
              <a:rPr lang="en-US" dirty="0" smtClean="0"/>
              <a:t>Olive Branch Petition</a:t>
            </a:r>
          </a:p>
          <a:p>
            <a:r>
              <a:rPr lang="en-US" i="1" dirty="0" smtClean="0"/>
              <a:t>Common Sense</a:t>
            </a:r>
            <a:endParaRPr lang="en-US" dirty="0" smtClean="0"/>
          </a:p>
          <a:p>
            <a:r>
              <a:rPr lang="en-US" dirty="0" smtClean="0"/>
              <a:t>Declaration of Independence</a:t>
            </a:r>
            <a:endParaRPr lang="en-US" dirty="0"/>
          </a:p>
        </p:txBody>
      </p:sp>
      <p:sp>
        <p:nvSpPr>
          <p:cNvPr id="4" name="Content Placeholder 3"/>
          <p:cNvSpPr>
            <a:spLocks noGrp="1"/>
          </p:cNvSpPr>
          <p:nvPr>
            <p:ph sz="half" idx="2"/>
          </p:nvPr>
        </p:nvSpPr>
        <p:spPr/>
        <p:txBody>
          <a:bodyPr>
            <a:normAutofit fontScale="55000" lnSpcReduction="20000"/>
          </a:bodyPr>
          <a:lstStyle/>
          <a:p>
            <a:r>
              <a:rPr lang="en-US" dirty="0" smtClean="0"/>
              <a:t>Northern Campaign</a:t>
            </a:r>
          </a:p>
          <a:p>
            <a:r>
              <a:rPr lang="en-US" dirty="0" smtClean="0"/>
              <a:t>Crossing the Delaware</a:t>
            </a:r>
          </a:p>
          <a:p>
            <a:r>
              <a:rPr lang="en-US" dirty="0" smtClean="0"/>
              <a:t>French Interference </a:t>
            </a:r>
          </a:p>
          <a:p>
            <a:r>
              <a:rPr lang="en-US" dirty="0" smtClean="0"/>
              <a:t>Saratoga</a:t>
            </a:r>
          </a:p>
          <a:p>
            <a:r>
              <a:rPr lang="en-US" dirty="0" smtClean="0"/>
              <a:t>War in the West</a:t>
            </a:r>
          </a:p>
          <a:p>
            <a:r>
              <a:rPr lang="en-US" dirty="0" smtClean="0"/>
              <a:t>War at Sea</a:t>
            </a:r>
          </a:p>
          <a:p>
            <a:r>
              <a:rPr lang="en-US" dirty="0" smtClean="0"/>
              <a:t>Southern Campaign</a:t>
            </a:r>
          </a:p>
          <a:p>
            <a:r>
              <a:rPr lang="en-US" dirty="0" smtClean="0"/>
              <a:t>War is Won</a:t>
            </a:r>
          </a:p>
          <a:p>
            <a:r>
              <a:rPr lang="en-US" dirty="0" smtClean="0"/>
              <a:t>Treaty of Paris</a:t>
            </a:r>
            <a:endParaRPr lang="en-US" dirty="0"/>
          </a:p>
        </p:txBody>
      </p:sp>
    </p:spTree>
    <p:extLst>
      <p:ext uri="{BB962C8B-B14F-4D97-AF65-F5344CB8AC3E}">
        <p14:creationId xmlns:p14="http://schemas.microsoft.com/office/powerpoint/2010/main" val="12218136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Act</a:t>
            </a:r>
            <a:endParaRPr lang="en-US" dirty="0"/>
          </a:p>
        </p:txBody>
      </p:sp>
      <p:pic>
        <p:nvPicPr>
          <p:cNvPr id="5" name="Picture Placeholder 4" descr="stamp-act.gif"/>
          <p:cNvPicPr>
            <a:picLocks noGrp="1" noChangeAspect="1"/>
          </p:cNvPicPr>
          <p:nvPr>
            <p:ph type="pic" idx="1"/>
          </p:nvPr>
        </p:nvPicPr>
        <p:blipFill>
          <a:blip r:embed="rId2" cstate="email">
            <a:extLst>
              <a:ext uri="{28A0092B-C50C-407E-A947-70E740481C1C}">
                <a14:useLocalDpi xmlns:a14="http://schemas.microsoft.com/office/drawing/2010/main"/>
              </a:ext>
            </a:extLst>
          </a:blip>
          <a:srcRect l="5543" r="5543"/>
          <a:stretch>
            <a:fillRect/>
          </a:stretch>
        </p:blipFill>
        <p:spPr/>
      </p:pic>
      <p:sp>
        <p:nvSpPr>
          <p:cNvPr id="3" name="Content Placeholder 2"/>
          <p:cNvSpPr>
            <a:spLocks noGrp="1"/>
          </p:cNvSpPr>
          <p:nvPr>
            <p:ph type="body" sz="half" idx="2"/>
          </p:nvPr>
        </p:nvSpPr>
        <p:spPr>
          <a:xfrm>
            <a:off x="685800" y="5054600"/>
            <a:ext cx="7770813" cy="1803400"/>
          </a:xfrm>
        </p:spPr>
        <p:txBody>
          <a:bodyPr>
            <a:normAutofit/>
          </a:bodyPr>
          <a:lstStyle/>
          <a:p>
            <a:pPr marL="285750" indent="-285750" algn="l">
              <a:buFont typeface="Arial"/>
              <a:buChar char="•"/>
            </a:pPr>
            <a:r>
              <a:rPr lang="en-US" dirty="0" smtClean="0"/>
              <a:t>This required stamps to be placed on most printed materials such as newspapers, pamphlets, posters, wills, mortgages, deeds, licenses, and even diplomas, dice, and play cards</a:t>
            </a:r>
          </a:p>
          <a:p>
            <a:pPr marL="285750" indent="-285750" algn="l">
              <a:buFont typeface="Arial"/>
              <a:buChar char="•"/>
            </a:pPr>
            <a:r>
              <a:rPr lang="en-US" dirty="0" smtClean="0"/>
              <a:t>This was different from other taxes because it was directed </a:t>
            </a:r>
            <a:r>
              <a:rPr lang="en-US" b="1" i="1" dirty="0" smtClean="0"/>
              <a:t>only</a:t>
            </a:r>
            <a:r>
              <a:rPr lang="en-US" dirty="0" smtClean="0"/>
              <a:t> towards the colonists and not on the trade between the colonies and others</a:t>
            </a:r>
            <a:endParaRPr lang="en-US" dirty="0"/>
          </a:p>
        </p:txBody>
      </p:sp>
    </p:spTree>
    <p:extLst>
      <p:ext uri="{BB962C8B-B14F-4D97-AF65-F5344CB8AC3E}">
        <p14:creationId xmlns:p14="http://schemas.microsoft.com/office/powerpoint/2010/main" val="3910970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Quartering Act</a:t>
            </a:r>
            <a:endParaRPr lang="en-US" dirty="0"/>
          </a:p>
        </p:txBody>
      </p:sp>
      <p:pic>
        <p:nvPicPr>
          <p:cNvPr id="5" name="Picture Placeholder 4" descr="ec3c1d140001c9a9f82a0ddffc094b4c_1M.png.jpe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685800" y="5181600"/>
            <a:ext cx="7770813" cy="1676400"/>
          </a:xfrm>
        </p:spPr>
        <p:txBody>
          <a:bodyPr>
            <a:normAutofit/>
          </a:bodyPr>
          <a:lstStyle/>
          <a:p>
            <a:pPr marL="285750" indent="-285750" algn="l">
              <a:buFont typeface="Arial"/>
              <a:buChar char="•"/>
            </a:pPr>
            <a:r>
              <a:rPr lang="en-US" dirty="0" smtClean="0"/>
              <a:t>This forced the colonies to pay more for the defense </a:t>
            </a:r>
          </a:p>
          <a:p>
            <a:pPr marL="285750" indent="-285750" algn="l">
              <a:buFont typeface="Arial"/>
              <a:buChar char="•"/>
            </a:pPr>
            <a:r>
              <a:rPr lang="en-US" dirty="0" smtClean="0"/>
              <a:t>If the colonies did not provide barracks for British troops, then the troops could stay in taverns, inns, vacant buildings, barns, and the colonies had to pay their rent!</a:t>
            </a:r>
            <a:endParaRPr lang="en-US" dirty="0"/>
          </a:p>
        </p:txBody>
      </p:sp>
    </p:spTree>
    <p:extLst>
      <p:ext uri="{BB962C8B-B14F-4D97-AF65-F5344CB8AC3E}">
        <p14:creationId xmlns:p14="http://schemas.microsoft.com/office/powerpoint/2010/main" val="3705311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Reaction to the Stamp Act</a:t>
            </a:r>
            <a:endParaRPr lang="en-US" dirty="0"/>
          </a:p>
        </p:txBody>
      </p:sp>
      <p:sp>
        <p:nvSpPr>
          <p:cNvPr id="6" name="Content Placeholder 5"/>
          <p:cNvSpPr>
            <a:spLocks noGrp="1"/>
          </p:cNvSpPr>
          <p:nvPr>
            <p:ph idx="1"/>
          </p:nvPr>
        </p:nvSpPr>
        <p:spPr/>
        <p:txBody>
          <a:bodyPr>
            <a:normAutofit lnSpcReduction="10000"/>
          </a:bodyPr>
          <a:lstStyle/>
          <a:p>
            <a:r>
              <a:rPr lang="en-US" dirty="0" smtClean="0"/>
              <a:t>Huge debates took place!</a:t>
            </a:r>
          </a:p>
          <a:p>
            <a:r>
              <a:rPr lang="en-US" dirty="0" smtClean="0"/>
              <a:t>Editorials, pamphlets, speeches, and resolutions against the tax swept through the colonies</a:t>
            </a:r>
          </a:p>
          <a:p>
            <a:r>
              <a:rPr lang="en-US" dirty="0" smtClean="0"/>
              <a:t>Virginia: the House of Burgesses passed some resolutions declaring that Virginians were entitled to the rights of British people and could only be taxed by their own representatives </a:t>
            </a:r>
          </a:p>
          <a:p>
            <a:r>
              <a:rPr lang="en-US" dirty="0" smtClean="0"/>
              <a:t>Other colonies did the same thing</a:t>
            </a:r>
            <a:endParaRPr lang="en-US" dirty="0"/>
          </a:p>
        </p:txBody>
      </p:sp>
    </p:spTree>
    <p:extLst>
      <p:ext uri="{BB962C8B-B14F-4D97-AF65-F5344CB8AC3E}">
        <p14:creationId xmlns:p14="http://schemas.microsoft.com/office/powerpoint/2010/main" val="1426918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to the Stamp Act</a:t>
            </a:r>
            <a:endParaRPr lang="en-US" dirty="0"/>
          </a:p>
        </p:txBody>
      </p:sp>
      <p:pic>
        <p:nvPicPr>
          <p:cNvPr id="5" name="Picture Placeholder 4" descr="sons_of_liberty.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3" name="Content Placeholder 2"/>
          <p:cNvSpPr>
            <a:spLocks noGrp="1"/>
          </p:cNvSpPr>
          <p:nvPr>
            <p:ph type="body" sz="half" idx="2"/>
          </p:nvPr>
        </p:nvSpPr>
        <p:spPr>
          <a:xfrm>
            <a:off x="685800" y="5181600"/>
            <a:ext cx="7770813" cy="1587500"/>
          </a:xfrm>
        </p:spPr>
        <p:txBody>
          <a:bodyPr>
            <a:normAutofit/>
          </a:bodyPr>
          <a:lstStyle/>
          <a:p>
            <a:pPr marL="285750" indent="-285750" algn="l">
              <a:buFont typeface="Arial"/>
              <a:buChar char="•"/>
            </a:pPr>
            <a:r>
              <a:rPr lang="en-US" sz="1600" dirty="0" smtClean="0"/>
              <a:t>Connecticut: Isaac Sears organizes a group called the </a:t>
            </a:r>
            <a:r>
              <a:rPr lang="en-US" sz="1600" b="1" dirty="0" smtClean="0"/>
              <a:t>Sons of Liberty</a:t>
            </a:r>
            <a:r>
              <a:rPr lang="en-US" sz="1600" dirty="0" smtClean="0"/>
              <a:t> </a:t>
            </a:r>
          </a:p>
          <a:p>
            <a:pPr marL="285750" indent="-285750" algn="l">
              <a:buFont typeface="Arial"/>
              <a:buChar char="•"/>
            </a:pPr>
            <a:r>
              <a:rPr lang="en-US" sz="1600" dirty="0" smtClean="0"/>
              <a:t>They organized outdoor meetings and demonstrations</a:t>
            </a:r>
          </a:p>
          <a:p>
            <a:pPr marL="285750" indent="-285750" algn="l">
              <a:buFont typeface="Arial"/>
              <a:buChar char="•"/>
            </a:pPr>
            <a:r>
              <a:rPr lang="en-US" sz="1600" dirty="0" smtClean="0"/>
              <a:t>They intimidated stamp distributors</a:t>
            </a:r>
          </a:p>
          <a:p>
            <a:pPr marL="285750" indent="-285750" algn="l">
              <a:buFont typeface="Arial"/>
              <a:buChar char="•"/>
            </a:pPr>
            <a:r>
              <a:rPr lang="en-US" sz="1600" dirty="0" smtClean="0"/>
              <a:t>They even hung an effigy of Boston’s stamp distributor from a tree, pulled his house apart, and burned the wood the house was made from</a:t>
            </a:r>
            <a:endParaRPr lang="en-US" sz="1600" dirty="0"/>
          </a:p>
        </p:txBody>
      </p:sp>
    </p:spTree>
    <p:extLst>
      <p:ext uri="{BB962C8B-B14F-4D97-AF65-F5344CB8AC3E}">
        <p14:creationId xmlns:p14="http://schemas.microsoft.com/office/powerpoint/2010/main" val="2030930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Act Congress</a:t>
            </a:r>
            <a:endParaRPr lang="en-US" dirty="0"/>
          </a:p>
        </p:txBody>
      </p:sp>
      <p:sp>
        <p:nvSpPr>
          <p:cNvPr id="3" name="Content Placeholder 2"/>
          <p:cNvSpPr>
            <a:spLocks noGrp="1"/>
          </p:cNvSpPr>
          <p:nvPr>
            <p:ph idx="1"/>
          </p:nvPr>
        </p:nvSpPr>
        <p:spPr/>
        <p:txBody>
          <a:bodyPr/>
          <a:lstStyle/>
          <a:p>
            <a:r>
              <a:rPr lang="en-US" dirty="0" smtClean="0"/>
              <a:t>9 colonies meet together and issue the </a:t>
            </a:r>
            <a:r>
              <a:rPr lang="en-US" b="1" dirty="0" smtClean="0"/>
              <a:t>Declaration of Rights &amp; Grievances</a:t>
            </a:r>
          </a:p>
          <a:p>
            <a:r>
              <a:rPr lang="en-US" dirty="0" smtClean="0"/>
              <a:t>It argued that only the colonists’ political representatives and not Parliament had he right to tax the colonies</a:t>
            </a:r>
            <a:endParaRPr lang="en-US" dirty="0"/>
          </a:p>
        </p:txBody>
      </p:sp>
    </p:spTree>
    <p:extLst>
      <p:ext uri="{BB962C8B-B14F-4D97-AF65-F5344CB8AC3E}">
        <p14:creationId xmlns:p14="http://schemas.microsoft.com/office/powerpoint/2010/main" val="3011092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Stamp Act was Passed</a:t>
            </a:r>
            <a:endParaRPr lang="en-US" dirty="0"/>
          </a:p>
        </p:txBody>
      </p:sp>
      <p:sp>
        <p:nvSpPr>
          <p:cNvPr id="3" name="Content Placeholder 2"/>
          <p:cNvSpPr>
            <a:spLocks noGrp="1"/>
          </p:cNvSpPr>
          <p:nvPr>
            <p:ph idx="1"/>
          </p:nvPr>
        </p:nvSpPr>
        <p:spPr/>
        <p:txBody>
          <a:bodyPr/>
          <a:lstStyle/>
          <a:p>
            <a:r>
              <a:rPr lang="en-US" dirty="0" smtClean="0"/>
              <a:t>Colonists ignored the Stamp Act</a:t>
            </a:r>
          </a:p>
          <a:p>
            <a:r>
              <a:rPr lang="en-US" dirty="0" smtClean="0"/>
              <a:t>They began boycotting all British goods and used substitutes instead</a:t>
            </a:r>
          </a:p>
          <a:p>
            <a:r>
              <a:rPr lang="en-US" dirty="0" smtClean="0"/>
              <a:t>In NY, 200 merchants signed a </a:t>
            </a:r>
            <a:r>
              <a:rPr lang="en-US" b="1" dirty="0" smtClean="0"/>
              <a:t>nonimportation agreement</a:t>
            </a:r>
            <a:r>
              <a:rPr lang="en-US" dirty="0" smtClean="0"/>
              <a:t> which was a pledge to not buy any British goods until Parliament repealed the Stamp Act</a:t>
            </a:r>
            <a:endParaRPr lang="en-US" dirty="0"/>
          </a:p>
        </p:txBody>
      </p:sp>
    </p:spTree>
    <p:extLst>
      <p:ext uri="{BB962C8B-B14F-4D97-AF65-F5344CB8AC3E}">
        <p14:creationId xmlns:p14="http://schemas.microsoft.com/office/powerpoint/2010/main" val="1905747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Boycott</a:t>
            </a:r>
            <a:endParaRPr lang="en-US" dirty="0"/>
          </a:p>
        </p:txBody>
      </p:sp>
      <p:sp>
        <p:nvSpPr>
          <p:cNvPr id="3" name="Content Placeholder 2"/>
          <p:cNvSpPr>
            <a:spLocks noGrp="1"/>
          </p:cNvSpPr>
          <p:nvPr>
            <p:ph idx="1"/>
          </p:nvPr>
        </p:nvSpPr>
        <p:spPr/>
        <p:txBody>
          <a:bodyPr/>
          <a:lstStyle/>
          <a:p>
            <a:r>
              <a:rPr lang="en-US" dirty="0" smtClean="0"/>
              <a:t>Thousands of workers lost their jobs </a:t>
            </a:r>
          </a:p>
          <a:p>
            <a:r>
              <a:rPr lang="en-US" dirty="0" smtClean="0"/>
              <a:t>British merchants could not collect money </a:t>
            </a:r>
          </a:p>
          <a:p>
            <a:r>
              <a:rPr lang="en-US" dirty="0" smtClean="0"/>
              <a:t>This forced British lawmakers to repeal the act but to show their authority over the colonists they pass another law</a:t>
            </a:r>
            <a:endParaRPr lang="en-US" dirty="0"/>
          </a:p>
        </p:txBody>
      </p:sp>
    </p:spTree>
    <p:extLst>
      <p:ext uri="{BB962C8B-B14F-4D97-AF65-F5344CB8AC3E}">
        <p14:creationId xmlns:p14="http://schemas.microsoft.com/office/powerpoint/2010/main" val="2756242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Declaratory Act</a:t>
            </a:r>
            <a:endParaRPr lang="en-US" dirty="0"/>
          </a:p>
        </p:txBody>
      </p:sp>
      <p:pic>
        <p:nvPicPr>
          <p:cNvPr id="5" name="Picture Placeholder 4" descr="parliament-1700's.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lstStyle/>
          <a:p>
            <a:pPr marL="285750" indent="-285750" algn="l">
              <a:buFont typeface="Arial"/>
              <a:buChar char="•"/>
            </a:pPr>
            <a:r>
              <a:rPr lang="en-US" dirty="0" smtClean="0"/>
              <a:t>This act stated that Parliament had the power to make laws for the colonies</a:t>
            </a:r>
            <a:endParaRPr lang="en-US" dirty="0"/>
          </a:p>
        </p:txBody>
      </p:sp>
    </p:spTree>
    <p:extLst>
      <p:ext uri="{BB962C8B-B14F-4D97-AF65-F5344CB8AC3E}">
        <p14:creationId xmlns:p14="http://schemas.microsoft.com/office/powerpoint/2010/main" val="1556363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Townshend Acts</a:t>
            </a:r>
            <a:endParaRPr lang="en-US" dirty="0"/>
          </a:p>
        </p:txBody>
      </p:sp>
      <p:pic>
        <p:nvPicPr>
          <p:cNvPr id="8" name="Picture Placeholder 7" descr="ELT200802010112041254696.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a:xfrm>
            <a:off x="685800" y="5181600"/>
            <a:ext cx="7770813" cy="1460500"/>
          </a:xfrm>
        </p:spPr>
        <p:txBody>
          <a:bodyPr>
            <a:normAutofit/>
          </a:bodyPr>
          <a:lstStyle/>
          <a:p>
            <a:pPr marL="285750" indent="-285750" algn="l">
              <a:buFont typeface="Arial"/>
              <a:buChar char="•"/>
            </a:pPr>
            <a:r>
              <a:rPr lang="en-US" dirty="0" smtClean="0"/>
              <a:t>This included the </a:t>
            </a:r>
            <a:r>
              <a:rPr lang="en-US" b="1" dirty="0" smtClean="0"/>
              <a:t>Revenue Act of 1767</a:t>
            </a:r>
            <a:r>
              <a:rPr lang="en-US" dirty="0" smtClean="0"/>
              <a:t> which put new customs duties on glass, lead, paper, paint, and tea imported into the colonies</a:t>
            </a:r>
          </a:p>
          <a:p>
            <a:pPr marL="285750" indent="-285750" algn="l">
              <a:buFont typeface="Arial"/>
              <a:buChar char="•"/>
            </a:pPr>
            <a:r>
              <a:rPr lang="en-US" dirty="0" smtClean="0"/>
              <a:t>Violators were guilty until proven innocent and their goods could be seized without due process</a:t>
            </a:r>
            <a:endParaRPr lang="en-US" dirty="0"/>
          </a:p>
        </p:txBody>
      </p:sp>
    </p:spTree>
    <p:extLst>
      <p:ext uri="{BB962C8B-B14F-4D97-AF65-F5344CB8AC3E}">
        <p14:creationId xmlns:p14="http://schemas.microsoft.com/office/powerpoint/2010/main" val="1459468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the Townshend Acts</a:t>
            </a:r>
            <a:endParaRPr lang="en-US" dirty="0"/>
          </a:p>
        </p:txBody>
      </p:sp>
      <p:sp>
        <p:nvSpPr>
          <p:cNvPr id="3" name="Content Placeholder 2"/>
          <p:cNvSpPr>
            <a:spLocks noGrp="1"/>
          </p:cNvSpPr>
          <p:nvPr>
            <p:ph idx="1"/>
          </p:nvPr>
        </p:nvSpPr>
        <p:spPr/>
        <p:txBody>
          <a:bodyPr/>
          <a:lstStyle/>
          <a:p>
            <a:r>
              <a:rPr lang="en-US" dirty="0" smtClean="0"/>
              <a:t>The use of </a:t>
            </a:r>
            <a:r>
              <a:rPr lang="en-US" b="1" dirty="0" smtClean="0"/>
              <a:t>writs of assistance </a:t>
            </a:r>
            <a:r>
              <a:rPr lang="en-US" dirty="0" smtClean="0"/>
              <a:t>was legalized</a:t>
            </a:r>
          </a:p>
          <a:p>
            <a:r>
              <a:rPr lang="en-US" dirty="0" smtClean="0"/>
              <a:t>These were search warrants that enabled customs officers to enter any location to look for evidence of smuggling</a:t>
            </a:r>
            <a:endParaRPr lang="en-US" dirty="0"/>
          </a:p>
        </p:txBody>
      </p:sp>
    </p:spTree>
    <p:extLst>
      <p:ext uri="{BB962C8B-B14F-4D97-AF65-F5344CB8AC3E}">
        <p14:creationId xmlns:p14="http://schemas.microsoft.com/office/powerpoint/2010/main" val="330494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a:t>
            </a:r>
            <a:endParaRPr lang="en-US" dirty="0"/>
          </a:p>
        </p:txBody>
      </p:sp>
      <p:sp>
        <p:nvSpPr>
          <p:cNvPr id="3" name="Content Placeholder 2"/>
          <p:cNvSpPr>
            <a:spLocks noGrp="1"/>
          </p:cNvSpPr>
          <p:nvPr>
            <p:ph idx="1"/>
          </p:nvPr>
        </p:nvSpPr>
        <p:spPr/>
        <p:txBody>
          <a:bodyPr/>
          <a:lstStyle/>
          <a:p>
            <a:r>
              <a:rPr lang="en-US" dirty="0" smtClean="0"/>
              <a:t>New State Constitutions</a:t>
            </a:r>
          </a:p>
          <a:p>
            <a:r>
              <a:rPr lang="en-US" dirty="0" smtClean="0"/>
              <a:t>Voting Rights</a:t>
            </a:r>
          </a:p>
          <a:p>
            <a:r>
              <a:rPr lang="en-US" dirty="0" smtClean="0"/>
              <a:t>Freedom of Religion</a:t>
            </a:r>
          </a:p>
          <a:p>
            <a:r>
              <a:rPr lang="en-US" dirty="0" smtClean="0"/>
              <a:t>Women</a:t>
            </a:r>
          </a:p>
          <a:p>
            <a:r>
              <a:rPr lang="en-US" dirty="0" smtClean="0"/>
              <a:t>African Americans</a:t>
            </a:r>
          </a:p>
        </p:txBody>
      </p:sp>
    </p:spTree>
    <p:extLst>
      <p:ext uri="{BB962C8B-B14F-4D97-AF65-F5344CB8AC3E}">
        <p14:creationId xmlns:p14="http://schemas.microsoft.com/office/powerpoint/2010/main" val="304856565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to the Townshend Acts</a:t>
            </a:r>
            <a:endParaRPr lang="en-US" dirty="0"/>
          </a:p>
        </p:txBody>
      </p:sp>
      <p:sp>
        <p:nvSpPr>
          <p:cNvPr id="3" name="Content Placeholder 2"/>
          <p:cNvSpPr>
            <a:spLocks noGrp="1"/>
          </p:cNvSpPr>
          <p:nvPr>
            <p:ph idx="1"/>
          </p:nvPr>
        </p:nvSpPr>
        <p:spPr/>
        <p:txBody>
          <a:bodyPr/>
          <a:lstStyle/>
          <a:p>
            <a:r>
              <a:rPr lang="en-US" dirty="0" smtClean="0"/>
              <a:t>What do you think?</a:t>
            </a:r>
          </a:p>
          <a:p>
            <a:r>
              <a:rPr lang="en-US" dirty="0" smtClean="0"/>
              <a:t>Essays and pamphlets by John Dickinson were published that reasserted that only assemblies elected by the colonists had the right to tax them</a:t>
            </a:r>
          </a:p>
          <a:p>
            <a:r>
              <a:rPr lang="en-US" dirty="0" smtClean="0"/>
              <a:t>The call for colonies to become “firmly bound together” to “form one body politic” to resist the Townshend Acts</a:t>
            </a:r>
            <a:endParaRPr lang="en-US" dirty="0"/>
          </a:p>
        </p:txBody>
      </p:sp>
    </p:spTree>
    <p:extLst>
      <p:ext uri="{BB962C8B-B14F-4D97-AF65-F5344CB8AC3E}">
        <p14:creationId xmlns:p14="http://schemas.microsoft.com/office/powerpoint/2010/main" val="1558538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to the Townshend Acts</a:t>
            </a:r>
          </a:p>
        </p:txBody>
      </p:sp>
      <p:sp>
        <p:nvSpPr>
          <p:cNvPr id="3" name="Content Placeholder 2"/>
          <p:cNvSpPr>
            <a:spLocks noGrp="1"/>
          </p:cNvSpPr>
          <p:nvPr>
            <p:ph idx="1"/>
          </p:nvPr>
        </p:nvSpPr>
        <p:spPr/>
        <p:txBody>
          <a:bodyPr/>
          <a:lstStyle/>
          <a:p>
            <a:r>
              <a:rPr lang="en-US" dirty="0" smtClean="0"/>
              <a:t>The Massachusetts assembly began to organize resistance</a:t>
            </a:r>
          </a:p>
          <a:p>
            <a:r>
              <a:rPr lang="en-US" b="1" dirty="0" smtClean="0"/>
              <a:t>Sam Adams</a:t>
            </a:r>
            <a:r>
              <a:rPr lang="en-US" dirty="0" smtClean="0"/>
              <a:t> was one of the leaders, he was the cousin of </a:t>
            </a:r>
            <a:r>
              <a:rPr lang="en-US" b="1" dirty="0" smtClean="0"/>
              <a:t>John Adams</a:t>
            </a:r>
            <a:endParaRPr lang="en-US" b="1" dirty="0"/>
          </a:p>
          <a:p>
            <a:r>
              <a:rPr lang="en-US" b="1" dirty="0" smtClean="0"/>
              <a:t>James Otis</a:t>
            </a:r>
            <a:r>
              <a:rPr lang="en-US" dirty="0" smtClean="0"/>
              <a:t> also helped out by drafting a “circular letter” to go around to other colonies</a:t>
            </a:r>
            <a:endParaRPr lang="en-US" b="1" dirty="0"/>
          </a:p>
        </p:txBody>
      </p:sp>
    </p:spTree>
    <p:extLst>
      <p:ext uri="{BB962C8B-B14F-4D97-AF65-F5344CB8AC3E}">
        <p14:creationId xmlns:p14="http://schemas.microsoft.com/office/powerpoint/2010/main" val="4102498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lstStyle/>
          <a:p>
            <a:r>
              <a:rPr lang="en-US" dirty="0" smtClean="0"/>
              <a:t>British officials ordered the assembly to withdraw the letter but the assembly refused</a:t>
            </a:r>
          </a:p>
          <a:p>
            <a:r>
              <a:rPr lang="en-US" dirty="0" smtClean="0"/>
              <a:t>This angered the British who then ordered the Massachusetts assembly to dissolve</a:t>
            </a:r>
          </a:p>
          <a:p>
            <a:r>
              <a:rPr lang="en-US" dirty="0" smtClean="0"/>
              <a:t>Boston &amp; NY responded by signing nonimportation agreements</a:t>
            </a:r>
            <a:endParaRPr lang="en-US" dirty="0"/>
          </a:p>
        </p:txBody>
      </p:sp>
    </p:spTree>
    <p:extLst>
      <p:ext uri="{BB962C8B-B14F-4D97-AF65-F5344CB8AC3E}">
        <p14:creationId xmlns:p14="http://schemas.microsoft.com/office/powerpoint/2010/main" val="2390282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pic>
        <p:nvPicPr>
          <p:cNvPr id="5" name="Picture Placeholder 4" descr="350px-Patrick_Henry_Rothermel.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4799013" y="2587752"/>
            <a:ext cx="3657600" cy="4028948"/>
          </a:xfrm>
        </p:spPr>
        <p:txBody>
          <a:bodyPr>
            <a:normAutofit/>
          </a:bodyPr>
          <a:lstStyle/>
          <a:p>
            <a:pPr marL="285750" indent="-285750" algn="l">
              <a:buFont typeface="Arial"/>
              <a:buChar char="•"/>
            </a:pPr>
            <a:r>
              <a:rPr lang="en-US" dirty="0" smtClean="0"/>
              <a:t>Virginia’s House of Burgesses passed the </a:t>
            </a:r>
            <a:r>
              <a:rPr lang="en-US" b="1" dirty="0" smtClean="0"/>
              <a:t>Virginia Resolve</a:t>
            </a:r>
            <a:r>
              <a:rPr lang="en-US" dirty="0" smtClean="0"/>
              <a:t> which stated that only the House had the right to tax Virginians</a:t>
            </a:r>
          </a:p>
          <a:p>
            <a:pPr marL="285750" indent="-285750" algn="l">
              <a:buFont typeface="Arial"/>
              <a:buChar char="•"/>
            </a:pPr>
            <a:r>
              <a:rPr lang="en-US" dirty="0" smtClean="0"/>
              <a:t>Britain then orders Virginia’s governor to dissolve the HOB</a:t>
            </a:r>
          </a:p>
          <a:p>
            <a:pPr marL="285750" indent="-285750" algn="l">
              <a:buFont typeface="Arial"/>
              <a:buChar char="•"/>
            </a:pPr>
            <a:r>
              <a:rPr lang="en-US" dirty="0" smtClean="0"/>
              <a:t>The leaders of the House (</a:t>
            </a:r>
            <a:r>
              <a:rPr lang="en-US" b="1" dirty="0" smtClean="0"/>
              <a:t>George Washington</a:t>
            </a:r>
            <a:r>
              <a:rPr lang="en-US" dirty="0" smtClean="0"/>
              <a:t>, </a:t>
            </a:r>
            <a:r>
              <a:rPr lang="en-US" b="1" dirty="0" smtClean="0"/>
              <a:t>Patrick Henry</a:t>
            </a:r>
            <a:r>
              <a:rPr lang="en-US" dirty="0" smtClean="0"/>
              <a:t>, and </a:t>
            </a:r>
            <a:r>
              <a:rPr lang="en-US" b="1" dirty="0" smtClean="0"/>
              <a:t>Thomas Jefferson</a:t>
            </a:r>
            <a:r>
              <a:rPr lang="en-US" dirty="0" smtClean="0"/>
              <a:t>) called members to a convention</a:t>
            </a:r>
          </a:p>
          <a:p>
            <a:pPr marL="285750" indent="-285750" algn="l">
              <a:buFont typeface="Arial"/>
              <a:buChar char="•"/>
            </a:pPr>
            <a:r>
              <a:rPr lang="en-US" dirty="0" smtClean="0"/>
              <a:t>They also passed nonimportation agreements</a:t>
            </a:r>
            <a:endParaRPr lang="en-US" dirty="0"/>
          </a:p>
        </p:txBody>
      </p:sp>
    </p:spTree>
    <p:extLst>
      <p:ext uri="{BB962C8B-B14F-4D97-AF65-F5344CB8AC3E}">
        <p14:creationId xmlns:p14="http://schemas.microsoft.com/office/powerpoint/2010/main" val="4186149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Daughters of Liberty</a:t>
            </a:r>
            <a:endParaRPr lang="en-US" dirty="0"/>
          </a:p>
        </p:txBody>
      </p:sp>
      <p:pic>
        <p:nvPicPr>
          <p:cNvPr id="5" name="Picture Placeholder 4" descr="Daughters.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lgn="l">
              <a:buFont typeface="Arial"/>
              <a:buChar char="•"/>
            </a:pPr>
            <a:r>
              <a:rPr lang="en-US" sz="2000" dirty="0" smtClean="0"/>
              <a:t>The nonimportation agreements went to another level when women began spinning their own cloth instead of buying it from the British</a:t>
            </a:r>
          </a:p>
          <a:p>
            <a:pPr marL="285750" indent="-285750" algn="l">
              <a:buFont typeface="Arial"/>
              <a:buChar char="•"/>
            </a:pPr>
            <a:r>
              <a:rPr lang="en-US" sz="2000" dirty="0" smtClean="0"/>
              <a:t>Wearing this “homespun” became a sign of patriotism</a:t>
            </a:r>
            <a:endParaRPr lang="en-US" sz="2000" dirty="0"/>
          </a:p>
        </p:txBody>
      </p:sp>
    </p:spTree>
    <p:extLst>
      <p:ext uri="{BB962C8B-B14F-4D97-AF65-F5344CB8AC3E}">
        <p14:creationId xmlns:p14="http://schemas.microsoft.com/office/powerpoint/2010/main" val="1787514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Boston Massacre</a:t>
            </a:r>
            <a:endParaRPr lang="en-US" dirty="0"/>
          </a:p>
        </p:txBody>
      </p:sp>
      <p:pic>
        <p:nvPicPr>
          <p:cNvPr id="8" name="Picture Placeholder 7" descr="bostonmassacrebychampney.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a:xfrm>
            <a:off x="685800" y="5181600"/>
            <a:ext cx="7770813" cy="1536700"/>
          </a:xfrm>
        </p:spPr>
        <p:txBody>
          <a:bodyPr>
            <a:normAutofit fontScale="92500" lnSpcReduction="20000"/>
          </a:bodyPr>
          <a:lstStyle/>
          <a:p>
            <a:pPr marL="285750" indent="-285750" algn="l">
              <a:buFont typeface="Arial"/>
              <a:buChar char="•"/>
            </a:pPr>
            <a:r>
              <a:rPr lang="en-US" dirty="0" smtClean="0"/>
              <a:t>Violence against customs officers in Boston increased so Britain send about 1,000 troops to maintain order</a:t>
            </a:r>
          </a:p>
          <a:p>
            <a:pPr marL="285750" indent="-285750" algn="l">
              <a:buFont typeface="Arial"/>
              <a:buChar char="•"/>
            </a:pPr>
            <a:r>
              <a:rPr lang="en-US" dirty="0" smtClean="0"/>
              <a:t>Bostonians called the British troops “lobster backs” because of their red coats</a:t>
            </a:r>
          </a:p>
          <a:p>
            <a:pPr marL="285750" indent="-285750" algn="l">
              <a:buFont typeface="Arial"/>
              <a:buChar char="•"/>
            </a:pPr>
            <a:r>
              <a:rPr lang="en-US" dirty="0" smtClean="0"/>
              <a:t>People constantly heckled and harassed the troops</a:t>
            </a:r>
          </a:p>
          <a:p>
            <a:pPr marL="285750" indent="-285750" algn="l">
              <a:buFont typeface="Arial"/>
              <a:buChar char="•"/>
            </a:pPr>
            <a:r>
              <a:rPr lang="en-US" dirty="0" smtClean="0"/>
              <a:t>On march 5, 1770 a crowd of colonists start throwing snowballs at a British soldier, he calls for backup</a:t>
            </a:r>
            <a:endParaRPr lang="en-US" dirty="0"/>
          </a:p>
        </p:txBody>
      </p:sp>
    </p:spTree>
    <p:extLst>
      <p:ext uri="{BB962C8B-B14F-4D97-AF65-F5344CB8AC3E}">
        <p14:creationId xmlns:p14="http://schemas.microsoft.com/office/powerpoint/2010/main" val="1495096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Boston Massacre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midst of it all , the troops began firing into the crowd and according to accounts, the first colonist to die was an African/Native American man known as </a:t>
            </a:r>
            <a:r>
              <a:rPr lang="en-US" b="1" dirty="0" smtClean="0"/>
              <a:t>Michael Johnson</a:t>
            </a:r>
            <a:r>
              <a:rPr lang="en-US" dirty="0" smtClean="0"/>
              <a:t>/</a:t>
            </a:r>
            <a:r>
              <a:rPr lang="en-US" b="1" dirty="0" err="1" smtClean="0"/>
              <a:t>Crispus</a:t>
            </a:r>
            <a:r>
              <a:rPr lang="en-US" b="1" dirty="0" smtClean="0"/>
              <a:t> Attucks</a:t>
            </a:r>
            <a:endParaRPr lang="en-US" dirty="0" smtClean="0"/>
          </a:p>
          <a:p>
            <a:r>
              <a:rPr lang="en-US" dirty="0" smtClean="0"/>
              <a:t>When the smoke cleared, 3 people were dead, 2 died later that day, 6 were wounded </a:t>
            </a:r>
          </a:p>
          <a:p>
            <a:r>
              <a:rPr lang="en-US" dirty="0" smtClean="0"/>
              <a:t>This was the massacre that the newspapers were reporting</a:t>
            </a:r>
          </a:p>
          <a:p>
            <a:r>
              <a:rPr lang="en-US" dirty="0" smtClean="0"/>
              <a:t>This could have set off a revolution but weeks later the British repealed almost all of the Townshend Acts, all except a tax on tea</a:t>
            </a:r>
            <a:endParaRPr lang="en-US" dirty="0"/>
          </a:p>
        </p:txBody>
      </p:sp>
    </p:spTree>
    <p:extLst>
      <p:ext uri="{BB962C8B-B14F-4D97-AF65-F5344CB8AC3E}">
        <p14:creationId xmlns:p14="http://schemas.microsoft.com/office/powerpoint/2010/main" val="355644208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Revolution Begins</a:t>
            </a:r>
            <a:endParaRPr lang="en-US" dirty="0"/>
          </a:p>
        </p:txBody>
      </p:sp>
      <p:sp>
        <p:nvSpPr>
          <p:cNvPr id="5" name="Subtitle 4"/>
          <p:cNvSpPr>
            <a:spLocks noGrp="1"/>
          </p:cNvSpPr>
          <p:nvPr>
            <p:ph type="subTitle" idx="1"/>
          </p:nvPr>
        </p:nvSpPr>
        <p:spPr/>
        <p:txBody>
          <a:bodyPr/>
          <a:lstStyle/>
          <a:p>
            <a:r>
              <a:rPr lang="en-US" dirty="0" smtClean="0"/>
              <a:t>1772</a:t>
            </a:r>
            <a:endParaRPr lang="en-US" dirty="0"/>
          </a:p>
        </p:txBody>
      </p:sp>
    </p:spTree>
    <p:extLst>
      <p:ext uri="{BB962C8B-B14F-4D97-AF65-F5344CB8AC3E}">
        <p14:creationId xmlns:p14="http://schemas.microsoft.com/office/powerpoint/2010/main" val="27468466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Defies Britain</a:t>
            </a:r>
            <a:endParaRPr lang="en-US" dirty="0"/>
          </a:p>
        </p:txBody>
      </p:sp>
      <p:sp>
        <p:nvSpPr>
          <p:cNvPr id="3" name="Content Placeholder 2"/>
          <p:cNvSpPr>
            <a:spLocks noGrp="1"/>
          </p:cNvSpPr>
          <p:nvPr>
            <p:ph idx="1"/>
          </p:nvPr>
        </p:nvSpPr>
        <p:spPr/>
        <p:txBody>
          <a:bodyPr/>
          <a:lstStyle/>
          <a:p>
            <a:r>
              <a:rPr lang="en-US" dirty="0" smtClean="0"/>
              <a:t>The Boston Massacre dealt a blow to the relationship between the colonists and Britain </a:t>
            </a:r>
          </a:p>
          <a:p>
            <a:r>
              <a:rPr lang="en-US" dirty="0" smtClean="0"/>
              <a:t>However for 2 years there remained a time of peace between the two parties</a:t>
            </a:r>
          </a:p>
          <a:p>
            <a:r>
              <a:rPr lang="en-US" dirty="0" smtClean="0"/>
              <a:t>Britain would soon end those peaceful times by introducing new laws and policies to control the colonists</a:t>
            </a:r>
            <a:endParaRPr lang="en-US" dirty="0"/>
          </a:p>
        </p:txBody>
      </p:sp>
    </p:spTree>
    <p:extLst>
      <p:ext uri="{BB962C8B-B14F-4D97-AF65-F5344CB8AC3E}">
        <p14:creationId xmlns:p14="http://schemas.microsoft.com/office/powerpoint/2010/main" val="189456209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Gaspee</a:t>
            </a:r>
            <a:r>
              <a:rPr lang="en-US" dirty="0" smtClean="0"/>
              <a:t> Affair</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err="1" smtClean="0"/>
              <a:t>Gaspee</a:t>
            </a:r>
            <a:r>
              <a:rPr lang="en-US" dirty="0" smtClean="0"/>
              <a:t> was a ship which was sent to intercept smugglers off the North American waters</a:t>
            </a:r>
          </a:p>
          <a:p>
            <a:r>
              <a:rPr lang="en-US" dirty="0" smtClean="0"/>
              <a:t>There was a commander on board which was very much hated by the colonists of Rhode Island</a:t>
            </a:r>
          </a:p>
          <a:p>
            <a:r>
              <a:rPr lang="en-US" dirty="0" smtClean="0"/>
              <a:t>He would search ships without a warrant and order troops to seize food without paying for it</a:t>
            </a:r>
          </a:p>
          <a:p>
            <a:r>
              <a:rPr lang="en-US" dirty="0" smtClean="0"/>
              <a:t>In June 1772 colonists boarded the </a:t>
            </a:r>
            <a:r>
              <a:rPr lang="en-US" dirty="0" err="1" smtClean="0"/>
              <a:t>Gaspee</a:t>
            </a:r>
            <a:r>
              <a:rPr lang="en-US" dirty="0" smtClean="0"/>
              <a:t> and burned it</a:t>
            </a:r>
            <a:endParaRPr lang="en-US" dirty="0"/>
          </a:p>
        </p:txBody>
      </p:sp>
    </p:spTree>
    <p:extLst>
      <p:ext uri="{BB962C8B-B14F-4D97-AF65-F5344CB8AC3E}">
        <p14:creationId xmlns:p14="http://schemas.microsoft.com/office/powerpoint/2010/main" val="33215339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Samuel Adams</a:t>
            </a:r>
            <a:endParaRPr lang="en-US" dirty="0"/>
          </a:p>
        </p:txBody>
      </p:sp>
      <p:pic>
        <p:nvPicPr>
          <p:cNvPr id="5" name="Picture Placeholder 4" descr="Samuel-Adams-9176129-1-402.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normAutofit fontScale="85000" lnSpcReduction="10000"/>
          </a:bodyPr>
          <a:lstStyle/>
          <a:p>
            <a:pPr marL="285750" indent="-285750">
              <a:buFont typeface="Arial"/>
              <a:buChar char="•"/>
            </a:pPr>
            <a:r>
              <a:rPr lang="en-US" dirty="0" smtClean="0"/>
              <a:t>Born in Boston, MA</a:t>
            </a:r>
          </a:p>
          <a:p>
            <a:pPr marL="285750" indent="-285750">
              <a:buFont typeface="Arial"/>
              <a:buChar char="•"/>
            </a:pPr>
            <a:r>
              <a:rPr lang="en-US" dirty="0" smtClean="0"/>
              <a:t>Labeled the most dangerous man in MA by the loyalists</a:t>
            </a:r>
          </a:p>
          <a:p>
            <a:pPr marL="285750" indent="-285750">
              <a:buFont typeface="Arial"/>
              <a:buChar char="•"/>
            </a:pPr>
            <a:r>
              <a:rPr lang="en-US" dirty="0" smtClean="0"/>
              <a:t>Was in the Boston Tea Party</a:t>
            </a:r>
          </a:p>
          <a:p>
            <a:pPr marL="285750" indent="-285750">
              <a:buFont typeface="Arial"/>
              <a:buChar char="•"/>
            </a:pPr>
            <a:r>
              <a:rPr lang="en-US" dirty="0" smtClean="0"/>
              <a:t>Rebel in the Revolutionary War</a:t>
            </a:r>
          </a:p>
          <a:p>
            <a:pPr marL="285750" indent="-285750">
              <a:buFont typeface="Arial"/>
              <a:buChar char="•"/>
            </a:pPr>
            <a:r>
              <a:rPr lang="en-US" dirty="0" smtClean="0"/>
              <a:t>Cousin of John Adams</a:t>
            </a:r>
          </a:p>
          <a:p>
            <a:pPr marL="285750" indent="-285750">
              <a:buFont typeface="Arial"/>
              <a:buChar char="•"/>
            </a:pPr>
            <a:r>
              <a:rPr lang="en-US" dirty="0" smtClean="0"/>
              <a:t>Why did he get involved in the war?</a:t>
            </a:r>
          </a:p>
          <a:p>
            <a:pPr marL="285750" indent="-285750">
              <a:buFont typeface="Arial"/>
              <a:buChar char="•"/>
            </a:pPr>
            <a:r>
              <a:rPr lang="en-US" dirty="0" smtClean="0"/>
              <a:t>He wanted freedom from the British</a:t>
            </a:r>
          </a:p>
          <a:p>
            <a:pPr marL="285750" indent="-285750">
              <a:buFont typeface="Arial"/>
              <a:buChar char="•"/>
            </a:pPr>
            <a:r>
              <a:rPr lang="en-US" dirty="0" smtClean="0"/>
              <a:t>His friends got arrested and evicted from their place of business</a:t>
            </a:r>
          </a:p>
        </p:txBody>
      </p:sp>
    </p:spTree>
    <p:extLst>
      <p:ext uri="{BB962C8B-B14F-4D97-AF65-F5344CB8AC3E}">
        <p14:creationId xmlns:p14="http://schemas.microsoft.com/office/powerpoint/2010/main" val="769799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Burning of the </a:t>
            </a:r>
            <a:r>
              <a:rPr lang="en-US" dirty="0" err="1" smtClean="0"/>
              <a:t>Gaspee</a:t>
            </a:r>
            <a:endParaRPr lang="en-US" dirty="0"/>
          </a:p>
        </p:txBody>
      </p:sp>
      <p:pic>
        <p:nvPicPr>
          <p:cNvPr id="4" name="Content Placeholder 3" descr="Brownell7a.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456209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Gaspee</a:t>
            </a:r>
            <a:r>
              <a:rPr lang="en-US" dirty="0" smtClean="0"/>
              <a:t> Affair</a:t>
            </a:r>
            <a:endParaRPr lang="en-US" dirty="0"/>
          </a:p>
        </p:txBody>
      </p:sp>
      <p:sp>
        <p:nvSpPr>
          <p:cNvPr id="3" name="Content Placeholder 2"/>
          <p:cNvSpPr>
            <a:spLocks noGrp="1"/>
          </p:cNvSpPr>
          <p:nvPr>
            <p:ph idx="1"/>
          </p:nvPr>
        </p:nvSpPr>
        <p:spPr/>
        <p:txBody>
          <a:bodyPr/>
          <a:lstStyle/>
          <a:p>
            <a:r>
              <a:rPr lang="en-US" dirty="0" smtClean="0"/>
              <a:t>Of course this made Britain very angry so they sent a commission to investigate the incident </a:t>
            </a:r>
          </a:p>
          <a:p>
            <a:r>
              <a:rPr lang="en-US" dirty="0" smtClean="0"/>
              <a:t>It ordered that any suspect be sent to England for trial</a:t>
            </a:r>
          </a:p>
          <a:p>
            <a:r>
              <a:rPr lang="en-US" dirty="0" smtClean="0"/>
              <a:t>This made the colonists very angry because they argued it wasn’t fair since they weren’t going to be tried by their peers</a:t>
            </a:r>
          </a:p>
          <a:p>
            <a:r>
              <a:rPr lang="en-US" dirty="0" smtClean="0"/>
              <a:t>Rhode Island asked for help from its other colonies</a:t>
            </a:r>
          </a:p>
        </p:txBody>
      </p:sp>
    </p:spTree>
    <p:extLst>
      <p:ext uri="{BB962C8B-B14F-4D97-AF65-F5344CB8AC3E}">
        <p14:creationId xmlns:p14="http://schemas.microsoft.com/office/powerpoint/2010/main" val="197363699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Gaspee</a:t>
            </a:r>
            <a:r>
              <a:rPr lang="en-US" dirty="0" smtClean="0"/>
              <a:t> Affair</a:t>
            </a:r>
            <a:endParaRPr lang="en-US" dirty="0"/>
          </a:p>
        </p:txBody>
      </p:sp>
      <p:sp>
        <p:nvSpPr>
          <p:cNvPr id="3" name="Content Placeholder 2"/>
          <p:cNvSpPr>
            <a:spLocks noGrp="1"/>
          </p:cNvSpPr>
          <p:nvPr>
            <p:ph idx="1"/>
          </p:nvPr>
        </p:nvSpPr>
        <p:spPr/>
        <p:txBody>
          <a:bodyPr/>
          <a:lstStyle/>
          <a:p>
            <a:r>
              <a:rPr lang="en-US" dirty="0" smtClean="0"/>
              <a:t>March 1773: Thomas Jefferson suggests each colony create a committee of commission</a:t>
            </a:r>
          </a:p>
          <a:p>
            <a:r>
              <a:rPr lang="en-US" dirty="0" smtClean="0"/>
              <a:t>This committee was to communicate with other colonies about British activities</a:t>
            </a:r>
          </a:p>
          <a:p>
            <a:r>
              <a:rPr lang="en-US" dirty="0" smtClean="0"/>
              <a:t>It also helped unify the colonies against their common opponent at the time</a:t>
            </a:r>
            <a:endParaRPr lang="en-US" dirty="0"/>
          </a:p>
        </p:txBody>
      </p:sp>
    </p:spTree>
    <p:extLst>
      <p:ext uri="{BB962C8B-B14F-4D97-AF65-F5344CB8AC3E}">
        <p14:creationId xmlns:p14="http://schemas.microsoft.com/office/powerpoint/2010/main" val="426575468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Boston Tea Party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May of 1773, England’s new prime minister, Lord North, decides to help the </a:t>
            </a:r>
            <a:r>
              <a:rPr lang="en-US" b="1" dirty="0" smtClean="0"/>
              <a:t>British East India Company </a:t>
            </a:r>
            <a:r>
              <a:rPr lang="en-US" dirty="0" smtClean="0"/>
              <a:t>which was nearly bankrupt</a:t>
            </a:r>
          </a:p>
          <a:p>
            <a:r>
              <a:rPr lang="en-US" dirty="0" smtClean="0"/>
              <a:t>The </a:t>
            </a:r>
            <a:r>
              <a:rPr lang="en-US" b="1" dirty="0" smtClean="0"/>
              <a:t>EIC</a:t>
            </a:r>
            <a:r>
              <a:rPr lang="en-US" dirty="0" smtClean="0"/>
              <a:t> had a corrupt management and </a:t>
            </a:r>
            <a:r>
              <a:rPr lang="en-US" smtClean="0"/>
              <a:t>the wars </a:t>
            </a:r>
            <a:r>
              <a:rPr lang="en-US" dirty="0" smtClean="0"/>
              <a:t>in India cost the company a lot of money</a:t>
            </a:r>
          </a:p>
          <a:p>
            <a:r>
              <a:rPr lang="en-US" dirty="0" smtClean="0"/>
              <a:t>Because of the taxes on tea, merchants were also smuggling cheaper tea from the Dutch</a:t>
            </a:r>
          </a:p>
          <a:p>
            <a:r>
              <a:rPr lang="en-US" dirty="0" smtClean="0"/>
              <a:t>This resulted in 17 million pounds of tea just sitting in the British warehouses</a:t>
            </a:r>
          </a:p>
          <a:p>
            <a:r>
              <a:rPr lang="en-US" dirty="0" smtClean="0"/>
              <a:t>Parliament passes the </a:t>
            </a:r>
            <a:r>
              <a:rPr lang="en-US" b="1" dirty="0" smtClean="0"/>
              <a:t>Tea Act of 1773</a:t>
            </a:r>
            <a:endParaRPr lang="en-US" dirty="0"/>
          </a:p>
        </p:txBody>
      </p:sp>
    </p:spTree>
    <p:extLst>
      <p:ext uri="{BB962C8B-B14F-4D97-AF65-F5344CB8AC3E}">
        <p14:creationId xmlns:p14="http://schemas.microsoft.com/office/powerpoint/2010/main" val="179440285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pic>
        <p:nvPicPr>
          <p:cNvPr id="5" name="Picture Placeholder 4" descr="6a00d8341c1bf053ef01156f60fc43970c-800wi.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58813" y="457200"/>
            <a:ext cx="3657600" cy="5413375"/>
          </a:xfrm>
        </p:spPr>
      </p:pic>
      <p:sp>
        <p:nvSpPr>
          <p:cNvPr id="3" name="Content Placeholder 2"/>
          <p:cNvSpPr>
            <a:spLocks noGrp="1"/>
          </p:cNvSpPr>
          <p:nvPr>
            <p:ph type="body" sz="half" idx="2"/>
          </p:nvPr>
        </p:nvSpPr>
        <p:spPr>
          <a:xfrm>
            <a:off x="4799013" y="2587752"/>
            <a:ext cx="3657600" cy="3381248"/>
          </a:xfrm>
        </p:spPr>
        <p:txBody>
          <a:bodyPr>
            <a:normAutofit lnSpcReduction="10000"/>
          </a:bodyPr>
          <a:lstStyle/>
          <a:p>
            <a:pPr marL="285750" indent="-285750" algn="l">
              <a:buFont typeface="Arial"/>
              <a:buChar char="•"/>
            </a:pPr>
            <a:r>
              <a:rPr lang="en-US" dirty="0" smtClean="0"/>
              <a:t>East India Company tea could now be sold for a cheaper price than smuggled Dutch tea</a:t>
            </a:r>
          </a:p>
          <a:p>
            <a:pPr marL="285750" indent="-285750" algn="l">
              <a:buFont typeface="Arial"/>
              <a:buChar char="•"/>
            </a:pPr>
            <a:r>
              <a:rPr lang="en-US" dirty="0" smtClean="0"/>
              <a:t>It also allowed the EIC to sell directly to shopkeepers, bypassing American merchants who normally distributed the tea</a:t>
            </a:r>
          </a:p>
          <a:p>
            <a:pPr marL="285750" indent="-285750" algn="l">
              <a:buFont typeface="Arial"/>
              <a:buChar char="•"/>
            </a:pPr>
            <a:r>
              <a:rPr lang="en-US" dirty="0" smtClean="0"/>
              <a:t>This act made the colonial merchants angry because they feared it was the first step by the British to squeeze them out of business</a:t>
            </a:r>
            <a:endParaRPr lang="en-US" dirty="0"/>
          </a:p>
        </p:txBody>
      </p:sp>
    </p:spTree>
    <p:extLst>
      <p:ext uri="{BB962C8B-B14F-4D97-AF65-F5344CB8AC3E}">
        <p14:creationId xmlns:p14="http://schemas.microsoft.com/office/powerpoint/2010/main" val="122492048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Boston Tea Party</a:t>
            </a:r>
            <a:endParaRPr lang="en-US" dirty="0"/>
          </a:p>
        </p:txBody>
      </p:sp>
      <p:sp>
        <p:nvSpPr>
          <p:cNvPr id="6" name="Content Placeholder 5"/>
          <p:cNvSpPr>
            <a:spLocks noGrp="1"/>
          </p:cNvSpPr>
          <p:nvPr>
            <p:ph idx="1"/>
          </p:nvPr>
        </p:nvSpPr>
        <p:spPr/>
        <p:txBody>
          <a:bodyPr/>
          <a:lstStyle/>
          <a:p>
            <a:r>
              <a:rPr lang="en-US" dirty="0" smtClean="0"/>
              <a:t>EIC sent more than 1,253 chests of tea to Boston (and other cities) in October 1773</a:t>
            </a:r>
          </a:p>
          <a:p>
            <a:r>
              <a:rPr lang="en-US" dirty="0" smtClean="0"/>
              <a:t>The committees of commission were informed of this news</a:t>
            </a:r>
          </a:p>
          <a:p>
            <a:r>
              <a:rPr lang="en-US" dirty="0" smtClean="0"/>
              <a:t>They decided that the tea must not be allowed to land</a:t>
            </a:r>
          </a:p>
          <a:p>
            <a:r>
              <a:rPr lang="en-US" dirty="0" smtClean="0"/>
              <a:t>So they devise a plan to prevent this from happening</a:t>
            </a:r>
            <a:endParaRPr lang="en-US" dirty="0"/>
          </a:p>
        </p:txBody>
      </p:sp>
    </p:spTree>
    <p:extLst>
      <p:ext uri="{BB962C8B-B14F-4D97-AF65-F5344CB8AC3E}">
        <p14:creationId xmlns:p14="http://schemas.microsoft.com/office/powerpoint/2010/main" val="258515106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Boston Tea Party</a:t>
            </a:r>
            <a:endParaRPr lang="en-US" dirty="0"/>
          </a:p>
        </p:txBody>
      </p:sp>
      <p:sp>
        <p:nvSpPr>
          <p:cNvPr id="3" name="Content Placeholder 2"/>
          <p:cNvSpPr>
            <a:spLocks noGrp="1"/>
          </p:cNvSpPr>
          <p:nvPr>
            <p:ph idx="1"/>
          </p:nvPr>
        </p:nvSpPr>
        <p:spPr/>
        <p:txBody>
          <a:bodyPr>
            <a:normAutofit lnSpcReduction="10000"/>
          </a:bodyPr>
          <a:lstStyle/>
          <a:p>
            <a:r>
              <a:rPr lang="en-US" dirty="0" smtClean="0"/>
              <a:t>The most dramatic showdown occurred on December 1773 when the ships arrived on the Boston harbor </a:t>
            </a:r>
          </a:p>
          <a:p>
            <a:r>
              <a:rPr lang="en-US" dirty="0" smtClean="0"/>
              <a:t>The night before, however, customs officials planned to bring the tea ashore</a:t>
            </a:r>
          </a:p>
          <a:p>
            <a:r>
              <a:rPr lang="en-US" dirty="0"/>
              <a:t>150 men boarded the ship with several thousand people on shore cheering them on as they dumped 342 chests of tea into the harbor</a:t>
            </a:r>
          </a:p>
          <a:p>
            <a:r>
              <a:rPr lang="en-US" dirty="0"/>
              <a:t>This became to be known as the </a:t>
            </a:r>
            <a:r>
              <a:rPr lang="en-US" b="1" dirty="0"/>
              <a:t>Boston Tea </a:t>
            </a:r>
            <a:r>
              <a:rPr lang="en-US" b="1" dirty="0" smtClean="0"/>
              <a:t>Party</a:t>
            </a:r>
            <a:endParaRPr lang="en-US" b="1" dirty="0"/>
          </a:p>
        </p:txBody>
      </p:sp>
    </p:spTree>
    <p:extLst>
      <p:ext uri="{BB962C8B-B14F-4D97-AF65-F5344CB8AC3E}">
        <p14:creationId xmlns:p14="http://schemas.microsoft.com/office/powerpoint/2010/main" val="317252341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Coercive Acts</a:t>
            </a:r>
            <a:endParaRPr lang="en-US" dirty="0"/>
          </a:p>
        </p:txBody>
      </p:sp>
      <p:sp>
        <p:nvSpPr>
          <p:cNvPr id="3" name="Content Placeholder 2"/>
          <p:cNvSpPr>
            <a:spLocks noGrp="1"/>
          </p:cNvSpPr>
          <p:nvPr>
            <p:ph idx="1"/>
          </p:nvPr>
        </p:nvSpPr>
        <p:spPr/>
        <p:txBody>
          <a:bodyPr/>
          <a:lstStyle/>
          <a:p>
            <a:r>
              <a:rPr lang="en-US" dirty="0" smtClean="0"/>
              <a:t>Spring of 1774 Parliament passed a series of 4 laws which became to be known as the Coercive Acts</a:t>
            </a:r>
          </a:p>
          <a:p>
            <a:r>
              <a:rPr lang="en-US" dirty="0" smtClean="0"/>
              <a:t>They were intended to punish Massachusetts and end colonial challenges to British authority </a:t>
            </a:r>
            <a:endParaRPr lang="en-US" dirty="0"/>
          </a:p>
        </p:txBody>
      </p:sp>
    </p:spTree>
    <p:extLst>
      <p:ext uri="{BB962C8B-B14F-4D97-AF65-F5344CB8AC3E}">
        <p14:creationId xmlns:p14="http://schemas.microsoft.com/office/powerpoint/2010/main" val="261355771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Coercive Acts</a:t>
            </a:r>
            <a:endParaRPr lang="en-US" dirty="0"/>
          </a:p>
        </p:txBody>
      </p:sp>
      <p:pic>
        <p:nvPicPr>
          <p:cNvPr id="5" name="Picture Placeholder 4" descr="Boston Tea Party.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685800" y="5181600"/>
            <a:ext cx="7770813" cy="1397000"/>
          </a:xfrm>
        </p:spPr>
        <p:txBody>
          <a:bodyPr>
            <a:normAutofit/>
          </a:bodyPr>
          <a:lstStyle/>
          <a:p>
            <a:pPr marL="285750" indent="-285750">
              <a:buFont typeface="Arial"/>
              <a:buChar char="•"/>
            </a:pPr>
            <a:r>
              <a:rPr lang="en-US" sz="2000" dirty="0" smtClean="0"/>
              <a:t>1</a:t>
            </a:r>
            <a:r>
              <a:rPr lang="en-US" sz="2000" baseline="30000" dirty="0" smtClean="0"/>
              <a:t>st</a:t>
            </a:r>
            <a:r>
              <a:rPr lang="en-US" sz="2000" dirty="0" smtClean="0"/>
              <a:t> Act</a:t>
            </a:r>
          </a:p>
          <a:p>
            <a:pPr marL="628650" lvl="1" indent="-171450" algn="ctr">
              <a:buFont typeface="Arial"/>
              <a:buChar char="•"/>
            </a:pPr>
            <a:r>
              <a:rPr lang="en-US" sz="2000" dirty="0" smtClean="0"/>
              <a:t>Shut down Boston’s port until the city paid for the tea that had been destroyed.</a:t>
            </a:r>
            <a:endParaRPr lang="en-US" sz="2000" dirty="0"/>
          </a:p>
        </p:txBody>
      </p:sp>
    </p:spTree>
    <p:extLst>
      <p:ext uri="{BB962C8B-B14F-4D97-AF65-F5344CB8AC3E}">
        <p14:creationId xmlns:p14="http://schemas.microsoft.com/office/powerpoint/2010/main" val="137482596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Coercive Acts</a:t>
            </a:r>
            <a:endParaRPr lang="en-US" dirty="0"/>
          </a:p>
        </p:txBody>
      </p:sp>
      <p:pic>
        <p:nvPicPr>
          <p:cNvPr id="5" name="Picture Placeholder 4" descr="UCoerciverepeal.GIF"/>
          <p:cNvPicPr>
            <a:picLocks noGrp="1" noChangeAspect="1"/>
          </p:cNvPicPr>
          <p:nvPr>
            <p:ph type="pic" idx="1"/>
          </p:nvPr>
        </p:nvPicPr>
        <p:blipFill>
          <a:blip r:embed="rId2" cstate="email">
            <a:extLst>
              <a:ext uri="{28A0092B-C50C-407E-A947-70E740481C1C}">
                <a14:useLocalDpi xmlns:a14="http://schemas.microsoft.com/office/drawing/2010/main"/>
              </a:ext>
            </a:extLst>
          </a:blip>
          <a:srcRect l="8173" r="8173"/>
          <a:stretch>
            <a:fillRect/>
          </a:stretch>
        </p:blipFill>
        <p:spPr/>
      </p:pic>
      <p:sp>
        <p:nvSpPr>
          <p:cNvPr id="4" name="Text Placeholder 3"/>
          <p:cNvSpPr>
            <a:spLocks noGrp="1"/>
          </p:cNvSpPr>
          <p:nvPr>
            <p:ph type="body" sz="half" idx="2"/>
          </p:nvPr>
        </p:nvSpPr>
        <p:spPr>
          <a:xfrm>
            <a:off x="685800" y="5181600"/>
            <a:ext cx="7770813" cy="1473200"/>
          </a:xfrm>
        </p:spPr>
        <p:txBody>
          <a:bodyPr>
            <a:noAutofit/>
          </a:bodyPr>
          <a:lstStyle/>
          <a:p>
            <a:pPr marL="285750" indent="-285750">
              <a:buFont typeface="Arial"/>
              <a:buChar char="•"/>
            </a:pPr>
            <a:r>
              <a:rPr lang="en-US" sz="2000" dirty="0" smtClean="0"/>
              <a:t>2</a:t>
            </a:r>
            <a:r>
              <a:rPr lang="en-US" sz="2000" baseline="30000" dirty="0" smtClean="0"/>
              <a:t>nd</a:t>
            </a:r>
            <a:r>
              <a:rPr lang="en-US" sz="2000" dirty="0" smtClean="0"/>
              <a:t> Act</a:t>
            </a:r>
          </a:p>
          <a:p>
            <a:pPr marL="285750" indent="-285750">
              <a:buFont typeface="Arial"/>
              <a:buChar char="•"/>
            </a:pPr>
            <a:r>
              <a:rPr lang="en-US" sz="2000" dirty="0" smtClean="0"/>
              <a:t>Required all council members, judges, and sheriffs in Massachusetts to be appointed by the governor instead of being elected</a:t>
            </a:r>
          </a:p>
          <a:p>
            <a:pPr marL="285750" indent="-285750">
              <a:buFont typeface="Arial"/>
              <a:buChar char="•"/>
            </a:pPr>
            <a:r>
              <a:rPr lang="en-US" sz="2000" dirty="0" smtClean="0"/>
              <a:t>It also banned most town meetings</a:t>
            </a:r>
            <a:endParaRPr lang="en-US" sz="2000" dirty="0"/>
          </a:p>
        </p:txBody>
      </p:sp>
    </p:spTree>
    <p:extLst>
      <p:ext uri="{BB962C8B-B14F-4D97-AF65-F5344CB8AC3E}">
        <p14:creationId xmlns:p14="http://schemas.microsoft.com/office/powerpoint/2010/main" val="24192199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Hancock</a:t>
            </a:r>
            <a:endParaRPr lang="en-US" dirty="0"/>
          </a:p>
        </p:txBody>
      </p:sp>
      <p:pic>
        <p:nvPicPr>
          <p:cNvPr id="5" name="Picture Placeholder 4" descr="John-Hancock-9327271-1-402.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normAutofit fontScale="92500"/>
          </a:bodyPr>
          <a:lstStyle/>
          <a:p>
            <a:pPr marL="285750" indent="-285750">
              <a:buFont typeface="Arial"/>
              <a:buChar char="•"/>
            </a:pPr>
            <a:r>
              <a:rPr lang="en-US" dirty="0" smtClean="0"/>
              <a:t>Made a fortune in the sugar trade</a:t>
            </a:r>
          </a:p>
          <a:p>
            <a:pPr marL="285750" indent="-285750">
              <a:buFont typeface="Arial"/>
              <a:buChar char="•"/>
            </a:pPr>
            <a:r>
              <a:rPr lang="en-US" dirty="0" smtClean="0"/>
              <a:t>Boycotted the British taxes</a:t>
            </a:r>
          </a:p>
          <a:p>
            <a:pPr marL="285750" indent="-285750">
              <a:buFont typeface="Arial"/>
              <a:buChar char="•"/>
            </a:pPr>
            <a:r>
              <a:rPr lang="en-US" dirty="0" smtClean="0"/>
              <a:t>Smuggled in goods to the colony</a:t>
            </a:r>
          </a:p>
          <a:p>
            <a:pPr marL="285750" indent="-285750">
              <a:buFont typeface="Arial"/>
              <a:buChar char="•"/>
            </a:pPr>
            <a:r>
              <a:rPr lang="en-US" dirty="0" smtClean="0"/>
              <a:t>Signed the Declaration of Independence</a:t>
            </a:r>
          </a:p>
          <a:p>
            <a:pPr marL="285750" indent="-285750">
              <a:buFont typeface="Arial"/>
              <a:buChar char="•"/>
            </a:pPr>
            <a:r>
              <a:rPr lang="en-US" dirty="0" smtClean="0"/>
              <a:t>Why did he get involved in the war?</a:t>
            </a:r>
          </a:p>
          <a:p>
            <a:pPr marL="285750" indent="-285750">
              <a:buFont typeface="Arial"/>
              <a:buChar char="•"/>
            </a:pPr>
            <a:r>
              <a:rPr lang="en-US" dirty="0" smtClean="0"/>
              <a:t>Got involved in the war because he did not want to pay taxes on trade</a:t>
            </a:r>
          </a:p>
          <a:p>
            <a:endParaRPr lang="en-US" dirty="0"/>
          </a:p>
        </p:txBody>
      </p:sp>
    </p:spTree>
    <p:extLst>
      <p:ext uri="{BB962C8B-B14F-4D97-AF65-F5344CB8AC3E}">
        <p14:creationId xmlns:p14="http://schemas.microsoft.com/office/powerpoint/2010/main" val="3866671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Coercive Acts</a:t>
            </a:r>
            <a:endParaRPr lang="en-US" dirty="0"/>
          </a:p>
        </p:txBody>
      </p:sp>
      <p:pic>
        <p:nvPicPr>
          <p:cNvPr id="5" name="Picture Placeholder 4" descr="intolerable acts.jpe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a:xfrm>
            <a:off x="685800" y="5181600"/>
            <a:ext cx="7770813" cy="1676400"/>
          </a:xfrm>
        </p:spPr>
        <p:txBody>
          <a:bodyPr>
            <a:normAutofit/>
          </a:bodyPr>
          <a:lstStyle/>
          <a:p>
            <a:pPr marL="285750" indent="-285750">
              <a:buFont typeface="Arial"/>
              <a:buChar char="•"/>
            </a:pPr>
            <a:r>
              <a:rPr lang="en-US" sz="2000" dirty="0" smtClean="0"/>
              <a:t>3</a:t>
            </a:r>
            <a:r>
              <a:rPr lang="en-US" sz="2000" baseline="30000" dirty="0" smtClean="0"/>
              <a:t>rd</a:t>
            </a:r>
            <a:r>
              <a:rPr lang="en-US" sz="2000" dirty="0" smtClean="0"/>
              <a:t> Act</a:t>
            </a:r>
          </a:p>
          <a:p>
            <a:pPr marL="285750" indent="-285750">
              <a:buFont typeface="Arial"/>
              <a:buChar char="•"/>
            </a:pPr>
            <a:r>
              <a:rPr lang="en-US" sz="2000" dirty="0" smtClean="0"/>
              <a:t>Allowed the governor to transfer trials of British soldiers and officials to England to protect them from American juries</a:t>
            </a:r>
            <a:endParaRPr lang="en-US" sz="2000" dirty="0"/>
          </a:p>
        </p:txBody>
      </p:sp>
    </p:spTree>
    <p:extLst>
      <p:ext uri="{BB962C8B-B14F-4D97-AF65-F5344CB8AC3E}">
        <p14:creationId xmlns:p14="http://schemas.microsoft.com/office/powerpoint/2010/main" val="107371017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Coercive Acts</a:t>
            </a:r>
            <a:endParaRPr lang="en-US" dirty="0"/>
          </a:p>
        </p:txBody>
      </p:sp>
      <p:pic>
        <p:nvPicPr>
          <p:cNvPr id="5" name="Picture Placeholder 4" descr="thomas-gage.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a:xfrm>
            <a:off x="685800" y="5181600"/>
            <a:ext cx="7770813" cy="1676400"/>
          </a:xfrm>
        </p:spPr>
        <p:txBody>
          <a:bodyPr>
            <a:normAutofit/>
          </a:bodyPr>
          <a:lstStyle/>
          <a:p>
            <a:pPr marL="285750" indent="-285750">
              <a:buFont typeface="Arial"/>
              <a:buChar char="•"/>
            </a:pPr>
            <a:r>
              <a:rPr lang="en-US" dirty="0" smtClean="0"/>
              <a:t>4</a:t>
            </a:r>
            <a:r>
              <a:rPr lang="en-US" baseline="30000" dirty="0" smtClean="0"/>
              <a:t>th</a:t>
            </a:r>
            <a:r>
              <a:rPr lang="en-US" dirty="0" smtClean="0"/>
              <a:t> Act</a:t>
            </a:r>
          </a:p>
          <a:p>
            <a:pPr marL="285750" indent="-285750">
              <a:buFont typeface="Arial"/>
              <a:buChar char="•"/>
            </a:pPr>
            <a:r>
              <a:rPr lang="en-US" dirty="0" smtClean="0"/>
              <a:t>Required local officials to provide lodging for British soldiers at the scene of a disturbance (in private homes if necessary)</a:t>
            </a:r>
          </a:p>
          <a:p>
            <a:pPr marL="285750" indent="-285750">
              <a:buFont typeface="Arial"/>
              <a:buChar char="•"/>
            </a:pPr>
            <a:r>
              <a:rPr lang="en-US" dirty="0" smtClean="0"/>
              <a:t>To enforce these acts the British moved 2,000 troops to New England and appointed General Thomas Gage as the new governor of Massachusetts</a:t>
            </a:r>
            <a:endParaRPr lang="en-US" dirty="0"/>
          </a:p>
        </p:txBody>
      </p:sp>
    </p:spTree>
    <p:extLst>
      <p:ext uri="{BB962C8B-B14F-4D97-AF65-F5344CB8AC3E}">
        <p14:creationId xmlns:p14="http://schemas.microsoft.com/office/powerpoint/2010/main" val="423194101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British Violations</a:t>
            </a:r>
            <a:endParaRPr lang="en-US" dirty="0"/>
          </a:p>
        </p:txBody>
      </p:sp>
      <p:sp>
        <p:nvSpPr>
          <p:cNvPr id="6" name="Content Placeholder 5"/>
          <p:cNvSpPr>
            <a:spLocks noGrp="1"/>
          </p:cNvSpPr>
          <p:nvPr>
            <p:ph idx="1"/>
          </p:nvPr>
        </p:nvSpPr>
        <p:spPr/>
        <p:txBody>
          <a:bodyPr/>
          <a:lstStyle/>
          <a:p>
            <a:r>
              <a:rPr lang="en-US" dirty="0" smtClean="0"/>
              <a:t>These acts violated many British rights which the colonists were entitled to:</a:t>
            </a:r>
          </a:p>
          <a:p>
            <a:pPr lvl="1"/>
            <a:r>
              <a:rPr lang="en-US" dirty="0" smtClean="0"/>
              <a:t>The right to trial by a jury of one’s peers</a:t>
            </a:r>
          </a:p>
          <a:p>
            <a:pPr lvl="1"/>
            <a:r>
              <a:rPr lang="en-US" dirty="0" smtClean="0"/>
              <a:t>The right not to have troops quartered in one’s home</a:t>
            </a:r>
          </a:p>
          <a:p>
            <a:r>
              <a:rPr lang="en-US" dirty="0" smtClean="0"/>
              <a:t>The King was also not supposed to maintain a standing army in peacetime without the consent of Parliament </a:t>
            </a:r>
            <a:endParaRPr lang="en-US" dirty="0"/>
          </a:p>
        </p:txBody>
      </p:sp>
    </p:spTree>
    <p:extLst>
      <p:ext uri="{BB962C8B-B14F-4D97-AF65-F5344CB8AC3E}">
        <p14:creationId xmlns:p14="http://schemas.microsoft.com/office/powerpoint/2010/main" val="291176439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Quebec Act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month after the last Coercive Act became law, the British introduced the Quebec Act</a:t>
            </a:r>
          </a:p>
          <a:p>
            <a:r>
              <a:rPr lang="en-US" dirty="0" smtClean="0"/>
              <a:t>It had nothing to do with the events in the American colonies</a:t>
            </a:r>
          </a:p>
          <a:p>
            <a:r>
              <a:rPr lang="en-US" dirty="0" smtClean="0"/>
              <a:t>It stated that the government and council appointed by the king would run Quebec</a:t>
            </a:r>
          </a:p>
          <a:p>
            <a:r>
              <a:rPr lang="en-US" dirty="0" smtClean="0"/>
              <a:t>It gave more territory to Quebec including much of today’s Ohio, Illinois, Michigan, Indiana, and Wisconsin</a:t>
            </a:r>
          </a:p>
          <a:p>
            <a:r>
              <a:rPr lang="en-US" dirty="0" smtClean="0"/>
              <a:t>If colonists moved west they would have to live in territory where they had no elected assembly</a:t>
            </a:r>
          </a:p>
          <a:p>
            <a:r>
              <a:rPr lang="en-US" b="1" dirty="0" smtClean="0"/>
              <a:t>Intolerable Acts</a:t>
            </a:r>
            <a:r>
              <a:rPr lang="en-US" dirty="0" smtClean="0"/>
              <a:t>: The Coercive &amp; Quebec Act </a:t>
            </a:r>
            <a:endParaRPr lang="en-US" b="1" dirty="0"/>
          </a:p>
        </p:txBody>
      </p:sp>
    </p:spTree>
    <p:extLst>
      <p:ext uri="{BB962C8B-B14F-4D97-AF65-F5344CB8AC3E}">
        <p14:creationId xmlns:p14="http://schemas.microsoft.com/office/powerpoint/2010/main" val="20800924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a:t>
            </a:r>
            <a:endParaRPr lang="en-US" dirty="0"/>
          </a:p>
        </p:txBody>
      </p:sp>
      <p:sp>
        <p:nvSpPr>
          <p:cNvPr id="3" name="Content Placeholder 2"/>
          <p:cNvSpPr>
            <a:spLocks noGrp="1"/>
          </p:cNvSpPr>
          <p:nvPr>
            <p:ph idx="1"/>
          </p:nvPr>
        </p:nvSpPr>
        <p:spPr/>
        <p:txBody>
          <a:bodyPr/>
          <a:lstStyle/>
          <a:p>
            <a:r>
              <a:rPr lang="en-US" dirty="0" smtClean="0"/>
              <a:t>May 1774 The Virginia House of Burgesses called for a day of fasting and prayer to protest the arrival of British troops in Boston</a:t>
            </a:r>
          </a:p>
          <a:p>
            <a:r>
              <a:rPr lang="en-US" dirty="0" smtClean="0"/>
              <a:t>Patrick Henry</a:t>
            </a:r>
          </a:p>
          <a:p>
            <a:pPr algn="ctr"/>
            <a:r>
              <a:rPr lang="en-US" i="1" dirty="0" smtClean="0"/>
              <a:t>“I know not what course others may take, but as for me, give me liberty or give me death”</a:t>
            </a:r>
            <a:endParaRPr lang="en-US" i="1" dirty="0"/>
          </a:p>
        </p:txBody>
      </p:sp>
    </p:spTree>
    <p:extLst>
      <p:ext uri="{BB962C8B-B14F-4D97-AF65-F5344CB8AC3E}">
        <p14:creationId xmlns:p14="http://schemas.microsoft.com/office/powerpoint/2010/main" val="326480311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a:t>
            </a:r>
            <a:endParaRPr lang="en-US" dirty="0"/>
          </a:p>
        </p:txBody>
      </p:sp>
      <p:sp>
        <p:nvSpPr>
          <p:cNvPr id="3" name="Content Placeholder 2"/>
          <p:cNvSpPr>
            <a:spLocks noGrp="1"/>
          </p:cNvSpPr>
          <p:nvPr>
            <p:ph idx="1"/>
          </p:nvPr>
        </p:nvSpPr>
        <p:spPr/>
        <p:txBody>
          <a:bodyPr/>
          <a:lstStyle/>
          <a:p>
            <a:r>
              <a:rPr lang="en-US" dirty="0" smtClean="0"/>
              <a:t>After the House of Burgesses was dissolved by the Virginian governor, they went to a nearby tavern to come up with a resolution</a:t>
            </a:r>
          </a:p>
          <a:p>
            <a:r>
              <a:rPr lang="en-US" dirty="0" smtClean="0"/>
              <a:t>They urged colonies to suspend trade with Britain and to send delegates to a colonial congress</a:t>
            </a:r>
          </a:p>
          <a:p>
            <a:r>
              <a:rPr lang="en-US" dirty="0" smtClean="0"/>
              <a:t>In New </a:t>
            </a:r>
            <a:r>
              <a:rPr lang="en-US" dirty="0"/>
              <a:t>Y</a:t>
            </a:r>
            <a:r>
              <a:rPr lang="en-US" dirty="0" smtClean="0"/>
              <a:t>ork and Rhode Island, similar calls for a congress had already been made</a:t>
            </a:r>
            <a:endParaRPr lang="en-US" dirty="0"/>
          </a:p>
        </p:txBody>
      </p:sp>
    </p:spTree>
    <p:extLst>
      <p:ext uri="{BB962C8B-B14F-4D97-AF65-F5344CB8AC3E}">
        <p14:creationId xmlns:p14="http://schemas.microsoft.com/office/powerpoint/2010/main" val="8531025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a:t>
            </a:r>
            <a:endParaRPr lang="en-US" dirty="0"/>
          </a:p>
        </p:txBody>
      </p:sp>
      <p:sp>
        <p:nvSpPr>
          <p:cNvPr id="3" name="Content Placeholder 2"/>
          <p:cNvSpPr>
            <a:spLocks noGrp="1"/>
          </p:cNvSpPr>
          <p:nvPr>
            <p:ph idx="1"/>
          </p:nvPr>
        </p:nvSpPr>
        <p:spPr/>
        <p:txBody>
          <a:bodyPr/>
          <a:lstStyle/>
          <a:p>
            <a:r>
              <a:rPr lang="en-US" dirty="0" smtClean="0"/>
              <a:t>September 5, 1774 the </a:t>
            </a:r>
            <a:r>
              <a:rPr lang="en-US" b="1" dirty="0" smtClean="0"/>
              <a:t>First Continental Congress</a:t>
            </a:r>
            <a:r>
              <a:rPr lang="en-US" dirty="0" smtClean="0"/>
              <a:t> met in Philadelphia </a:t>
            </a:r>
          </a:p>
          <a:p>
            <a:r>
              <a:rPr lang="en-US" dirty="0" smtClean="0"/>
              <a:t>55 delegates represented 12 of Britain’s North American colonies</a:t>
            </a:r>
          </a:p>
          <a:p>
            <a:r>
              <a:rPr lang="en-US" dirty="0" smtClean="0"/>
              <a:t>Florida, Georgia, Nova Scotia, and Quebec did not attend however</a:t>
            </a:r>
            <a:endParaRPr lang="en-US" dirty="0"/>
          </a:p>
        </p:txBody>
      </p:sp>
    </p:spTree>
    <p:extLst>
      <p:ext uri="{BB962C8B-B14F-4D97-AF65-F5344CB8AC3E}">
        <p14:creationId xmlns:p14="http://schemas.microsoft.com/office/powerpoint/2010/main" val="2332883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a:t>
            </a:r>
            <a:endParaRPr lang="en-US" dirty="0"/>
          </a:p>
        </p:txBody>
      </p:sp>
      <p:pic>
        <p:nvPicPr>
          <p:cNvPr id="4" name="Content Placeholder 3" descr="continental-congress.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852302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a:t>
            </a:r>
            <a:endParaRPr lang="en-US" dirty="0"/>
          </a:p>
        </p:txBody>
      </p:sp>
      <p:sp>
        <p:nvSpPr>
          <p:cNvPr id="3" name="Content Placeholder 2"/>
          <p:cNvSpPr>
            <a:spLocks noGrp="1"/>
          </p:cNvSpPr>
          <p:nvPr>
            <p:ph idx="1"/>
          </p:nvPr>
        </p:nvSpPr>
        <p:spPr/>
        <p:txBody>
          <a:bodyPr/>
          <a:lstStyle/>
          <a:p>
            <a:r>
              <a:rPr lang="en-US" dirty="0" smtClean="0"/>
              <a:t>There were many proposals at this meeting</a:t>
            </a:r>
          </a:p>
          <a:p>
            <a:r>
              <a:rPr lang="en-US" dirty="0" smtClean="0"/>
              <a:t>Some argued that a compromise was possible</a:t>
            </a:r>
          </a:p>
          <a:p>
            <a:r>
              <a:rPr lang="en-US" dirty="0" smtClean="0"/>
              <a:t>Others were more radical and believed that time had come to fight</a:t>
            </a:r>
            <a:endParaRPr lang="en-US" dirty="0"/>
          </a:p>
        </p:txBody>
      </p:sp>
    </p:spTree>
    <p:extLst>
      <p:ext uri="{BB962C8B-B14F-4D97-AF65-F5344CB8AC3E}">
        <p14:creationId xmlns:p14="http://schemas.microsoft.com/office/powerpoint/2010/main" val="7057307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t>
            </a:r>
            <a:endParaRPr lang="en-US" dirty="0"/>
          </a:p>
        </p:txBody>
      </p:sp>
      <p:pic>
        <p:nvPicPr>
          <p:cNvPr id="5" name="Picture Placeholder 4" descr="1st-continental-congress.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685800" y="5181600"/>
            <a:ext cx="7770813" cy="1587500"/>
          </a:xfrm>
        </p:spPr>
        <p:txBody>
          <a:bodyPr>
            <a:noAutofit/>
          </a:bodyPr>
          <a:lstStyle/>
          <a:p>
            <a:pPr marL="285750" indent="-285750" algn="l">
              <a:buFont typeface="Arial"/>
              <a:buChar char="•"/>
            </a:pPr>
            <a:r>
              <a:rPr lang="en-US" dirty="0" smtClean="0"/>
              <a:t>Joseph Galloway, a moderate, proposed a federal government for the colonies similar to the one outlined in the Albany Plan of Union</a:t>
            </a:r>
          </a:p>
          <a:p>
            <a:pPr marL="285750" indent="-285750" algn="l">
              <a:buFont typeface="Arial"/>
              <a:buChar char="•"/>
            </a:pPr>
            <a:r>
              <a:rPr lang="en-US" dirty="0" smtClean="0"/>
              <a:t>Radicals argued that this plan would not protect the Americans, so the colonies voted to put it off</a:t>
            </a:r>
          </a:p>
        </p:txBody>
      </p:sp>
    </p:spTree>
    <p:extLst>
      <p:ext uri="{BB962C8B-B14F-4D97-AF65-F5344CB8AC3E}">
        <p14:creationId xmlns:p14="http://schemas.microsoft.com/office/powerpoint/2010/main" val="49497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Adams</a:t>
            </a:r>
            <a:endParaRPr lang="en-US" dirty="0"/>
          </a:p>
        </p:txBody>
      </p:sp>
      <p:pic>
        <p:nvPicPr>
          <p:cNvPr id="5" name="Picture Placeholder 4" descr="220px-US_Navy_031029-N-6236G-001_A_painting_of_President_John_Adams_(1735-1826),_2nd_president_of_the_United_States,_by_Asher_B._Durand_(1767-1845)-crop.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a:xfrm>
            <a:off x="4799013" y="2587751"/>
            <a:ext cx="3657600" cy="3423581"/>
          </a:xfrm>
        </p:spPr>
        <p:txBody>
          <a:bodyPr>
            <a:normAutofit lnSpcReduction="10000"/>
          </a:bodyPr>
          <a:lstStyle/>
          <a:p>
            <a:pPr marL="285750" indent="-285750">
              <a:buFont typeface="Arial"/>
              <a:buChar char="•"/>
            </a:pPr>
            <a:r>
              <a:rPr lang="en-US" dirty="0" smtClean="0"/>
              <a:t>Samuel Adams’ cousin</a:t>
            </a:r>
          </a:p>
          <a:p>
            <a:pPr marL="285750" indent="-285750">
              <a:buFont typeface="Arial"/>
              <a:buChar char="•"/>
            </a:pPr>
            <a:r>
              <a:rPr lang="en-US" dirty="0" smtClean="0"/>
              <a:t>John Hancock’s lawyer</a:t>
            </a:r>
          </a:p>
          <a:p>
            <a:pPr marL="285750" indent="-285750">
              <a:buFont typeface="Arial"/>
              <a:buChar char="•"/>
            </a:pPr>
            <a:r>
              <a:rPr lang="en-US" dirty="0" smtClean="0"/>
              <a:t>Argued with Parliament about laws/rules/regulations</a:t>
            </a:r>
          </a:p>
          <a:p>
            <a:pPr marL="285750" indent="-285750">
              <a:buFont typeface="Arial"/>
              <a:buChar char="•"/>
            </a:pPr>
            <a:r>
              <a:rPr lang="en-US" dirty="0" smtClean="0"/>
              <a:t>Eventually becomes 2</a:t>
            </a:r>
            <a:r>
              <a:rPr lang="en-US" baseline="30000" dirty="0" smtClean="0"/>
              <a:t>nd</a:t>
            </a:r>
            <a:r>
              <a:rPr lang="en-US" dirty="0" smtClean="0"/>
              <a:t> president of the United States of America</a:t>
            </a:r>
          </a:p>
          <a:p>
            <a:pPr marL="285750" indent="-285750">
              <a:buFont typeface="Arial"/>
              <a:buChar char="•"/>
            </a:pPr>
            <a:r>
              <a:rPr lang="en-US" dirty="0" smtClean="0"/>
              <a:t>Why did he get involved in the war?</a:t>
            </a:r>
          </a:p>
          <a:p>
            <a:pPr marL="285750" indent="-285750">
              <a:buFont typeface="Arial"/>
              <a:buChar char="•"/>
            </a:pPr>
            <a:r>
              <a:rPr lang="en-US" dirty="0" smtClean="0"/>
              <a:t>Wanted a change in government; laws were unfair</a:t>
            </a:r>
            <a:endParaRPr lang="en-US" dirty="0"/>
          </a:p>
        </p:txBody>
      </p:sp>
    </p:spTree>
    <p:extLst>
      <p:ext uri="{BB962C8B-B14F-4D97-AF65-F5344CB8AC3E}">
        <p14:creationId xmlns:p14="http://schemas.microsoft.com/office/powerpoint/2010/main" val="1553228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Aftermath </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The British had suspended the Massachusetts assembly</a:t>
            </a:r>
          </a:p>
          <a:p>
            <a:r>
              <a:rPr lang="en-US" dirty="0" smtClean="0"/>
              <a:t>When the Congress found out about this, they responded with the </a:t>
            </a:r>
            <a:r>
              <a:rPr lang="en-US" b="1" dirty="0" smtClean="0"/>
              <a:t>Declaration of Rights and Grievances</a:t>
            </a:r>
            <a:endParaRPr lang="en-US" dirty="0" smtClean="0"/>
          </a:p>
          <a:p>
            <a:pPr lvl="1"/>
            <a:r>
              <a:rPr lang="en-US" dirty="0" smtClean="0"/>
              <a:t>It expressed loyalty to the king but condemned the Coercive Acts</a:t>
            </a:r>
          </a:p>
          <a:p>
            <a:pPr lvl="1"/>
            <a:r>
              <a:rPr lang="en-US" dirty="0" smtClean="0"/>
              <a:t>It also announced that the colonies were forming a nonimportation association</a:t>
            </a:r>
          </a:p>
          <a:p>
            <a:r>
              <a:rPr lang="en-US" dirty="0" smtClean="0"/>
              <a:t>Days later the delegates approved the Continental Association</a:t>
            </a:r>
          </a:p>
          <a:p>
            <a:pPr lvl="1"/>
            <a:r>
              <a:rPr lang="en-US" dirty="0" smtClean="0"/>
              <a:t>A plan for every county and town to form committees to enforce a boycott of British goods</a:t>
            </a:r>
            <a:endParaRPr lang="en-US" dirty="0"/>
          </a:p>
        </p:txBody>
      </p:sp>
    </p:spTree>
    <p:extLst>
      <p:ext uri="{BB962C8B-B14F-4D97-AF65-F5344CB8AC3E}">
        <p14:creationId xmlns:p14="http://schemas.microsoft.com/office/powerpoint/2010/main" val="16679976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22900"/>
            <a:ext cx="7770813" cy="735852"/>
          </a:xfrm>
        </p:spPr>
        <p:txBody>
          <a:bodyPr/>
          <a:lstStyle/>
          <a:p>
            <a:r>
              <a:rPr lang="en-US" dirty="0" smtClean="0"/>
              <a:t>The Revolution Begins</a:t>
            </a:r>
            <a:endParaRPr lang="en-US" dirty="0"/>
          </a:p>
        </p:txBody>
      </p:sp>
      <p:pic>
        <p:nvPicPr>
          <p:cNvPr id="4" name="Content Placeholder 3" descr="revolutionary-war-flag.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865806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Revolution Begins</a:t>
            </a:r>
            <a:endParaRPr lang="en-US" dirty="0"/>
          </a:p>
        </p:txBody>
      </p:sp>
      <p:sp>
        <p:nvSpPr>
          <p:cNvPr id="3" name="Content Placeholder 2"/>
          <p:cNvSpPr>
            <a:spLocks noGrp="1"/>
          </p:cNvSpPr>
          <p:nvPr>
            <p:ph idx="1"/>
          </p:nvPr>
        </p:nvSpPr>
        <p:spPr/>
        <p:txBody>
          <a:bodyPr/>
          <a:lstStyle/>
          <a:p>
            <a:r>
              <a:rPr lang="en-US" dirty="0" smtClean="0"/>
              <a:t>In October of 1774 the Massachusetts assembly defied General Gage and organized the Massachusetts Provincial Congress</a:t>
            </a:r>
          </a:p>
          <a:p>
            <a:r>
              <a:rPr lang="en-US" dirty="0" smtClean="0"/>
              <a:t>They formed the Committee of Safety and chose John Hancock as their rival governor to General Gage</a:t>
            </a:r>
          </a:p>
          <a:p>
            <a:r>
              <a:rPr lang="en-US" dirty="0" smtClean="0"/>
              <a:t>They also gave Hancock the power to call up the militia</a:t>
            </a:r>
            <a:endParaRPr lang="en-US" dirty="0"/>
          </a:p>
        </p:txBody>
      </p:sp>
    </p:spTree>
    <p:extLst>
      <p:ext uri="{BB962C8B-B14F-4D97-AF65-F5344CB8AC3E}">
        <p14:creationId xmlns:p14="http://schemas.microsoft.com/office/powerpoint/2010/main" val="33329933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Revolution Begins</a:t>
            </a:r>
            <a:endParaRPr lang="en-US" dirty="0"/>
          </a:p>
        </p:txBody>
      </p:sp>
      <p:sp>
        <p:nvSpPr>
          <p:cNvPr id="3" name="Content Placeholder 2"/>
          <p:cNvSpPr>
            <a:spLocks noGrp="1"/>
          </p:cNvSpPr>
          <p:nvPr>
            <p:ph idx="1"/>
          </p:nvPr>
        </p:nvSpPr>
        <p:spPr/>
        <p:txBody>
          <a:bodyPr>
            <a:normAutofit lnSpcReduction="10000"/>
          </a:bodyPr>
          <a:lstStyle/>
          <a:p>
            <a:r>
              <a:rPr lang="en-US" dirty="0" smtClean="0"/>
              <a:t>The rebellion was underway</a:t>
            </a:r>
          </a:p>
          <a:p>
            <a:r>
              <a:rPr lang="en-US" dirty="0" smtClean="0"/>
              <a:t>Militias began military drills and shooting practice with men who were trained to “stand at a minute’s warning in case of alarm”</a:t>
            </a:r>
          </a:p>
          <a:p>
            <a:r>
              <a:rPr lang="en-US" dirty="0" smtClean="0"/>
              <a:t>They were called </a:t>
            </a:r>
            <a:r>
              <a:rPr lang="en-US" b="1" dirty="0" smtClean="0"/>
              <a:t>minutemen</a:t>
            </a:r>
          </a:p>
          <a:p>
            <a:r>
              <a:rPr lang="en-US" dirty="0" smtClean="0"/>
              <a:t>Throughout the summer and fall of 1774, British control weakened as colonists created these provincial congresses and militias raiding military depots</a:t>
            </a:r>
            <a:endParaRPr lang="en-US" dirty="0"/>
          </a:p>
        </p:txBody>
      </p:sp>
    </p:spTree>
    <p:extLst>
      <p:ext uri="{BB962C8B-B14F-4D97-AF65-F5344CB8AC3E}">
        <p14:creationId xmlns:p14="http://schemas.microsoft.com/office/powerpoint/2010/main" val="3981810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Loyalists </a:t>
            </a:r>
            <a:r>
              <a:rPr lang="en-US" dirty="0" err="1" smtClean="0"/>
              <a:t>vs</a:t>
            </a:r>
            <a:r>
              <a:rPr lang="en-US" dirty="0" smtClean="0"/>
              <a:t> Patriots</a:t>
            </a:r>
            <a:endParaRPr lang="en-US" dirty="0"/>
          </a:p>
        </p:txBody>
      </p:sp>
      <p:pic>
        <p:nvPicPr>
          <p:cNvPr id="4" name="Content Placeholder 3" descr="DSC02636.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157"/>
          <a:stretch/>
        </p:blipFill>
        <p:spPr/>
      </p:pic>
    </p:spTree>
    <p:extLst>
      <p:ext uri="{BB962C8B-B14F-4D97-AF65-F5344CB8AC3E}">
        <p14:creationId xmlns:p14="http://schemas.microsoft.com/office/powerpoint/2010/main" val="8351773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Loyalists</a:t>
            </a:r>
            <a:endParaRPr lang="en-US" dirty="0"/>
          </a:p>
        </p:txBody>
      </p:sp>
      <p:pic>
        <p:nvPicPr>
          <p:cNvPr id="5" name="Picture Placeholder 4" descr="ACIII-Alternatemethods_3.pn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3" name="Content Placeholder 2"/>
          <p:cNvSpPr>
            <a:spLocks noGrp="1"/>
          </p:cNvSpPr>
          <p:nvPr>
            <p:ph type="body" sz="half" idx="2"/>
          </p:nvPr>
        </p:nvSpPr>
        <p:spPr/>
        <p:txBody>
          <a:bodyPr>
            <a:normAutofit lnSpcReduction="10000"/>
          </a:bodyPr>
          <a:lstStyle/>
          <a:p>
            <a:pPr marL="285750" indent="-285750" algn="l">
              <a:buFont typeface="Arial"/>
              <a:buChar char="•"/>
            </a:pPr>
            <a:r>
              <a:rPr lang="en-US" dirty="0" smtClean="0"/>
              <a:t>Loyalists (Tories)</a:t>
            </a:r>
          </a:p>
          <a:p>
            <a:pPr marL="628650" lvl="1" indent="-171450">
              <a:buFont typeface="Arial"/>
              <a:buChar char="•"/>
            </a:pPr>
            <a:r>
              <a:rPr lang="en-US" dirty="0" smtClean="0"/>
              <a:t>Were </a:t>
            </a:r>
            <a:r>
              <a:rPr lang="en-US" dirty="0"/>
              <a:t>A</a:t>
            </a:r>
            <a:r>
              <a:rPr lang="en-US" dirty="0" smtClean="0"/>
              <a:t>mericans who backed Britain and felt a strong sense of loyalty towards the king</a:t>
            </a:r>
          </a:p>
          <a:p>
            <a:pPr marL="285750" indent="-285750" algn="l">
              <a:buFont typeface="Arial"/>
              <a:buChar char="•"/>
            </a:pPr>
            <a:r>
              <a:rPr lang="en-US" dirty="0" smtClean="0"/>
              <a:t>They were government officials or Anglican ministers, prominent merchants and landowners, some backcountry famers</a:t>
            </a:r>
            <a:endParaRPr lang="en-US" dirty="0"/>
          </a:p>
          <a:p>
            <a:pPr marL="285750" indent="-285750" algn="l">
              <a:buFont typeface="Arial"/>
              <a:buChar char="•"/>
            </a:pPr>
            <a:r>
              <a:rPr lang="en-US" dirty="0" smtClean="0"/>
              <a:t>Most of them lived in Georgia, the Carolinas, and New York</a:t>
            </a:r>
            <a:endParaRPr lang="en-US" dirty="0"/>
          </a:p>
        </p:txBody>
      </p:sp>
    </p:spTree>
    <p:extLst>
      <p:ext uri="{BB962C8B-B14F-4D97-AF65-F5344CB8AC3E}">
        <p14:creationId xmlns:p14="http://schemas.microsoft.com/office/powerpoint/2010/main" val="8087482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Loyalists </a:t>
            </a:r>
            <a:r>
              <a:rPr lang="en-US" dirty="0" err="1" smtClean="0"/>
              <a:t>vs</a:t>
            </a:r>
            <a:r>
              <a:rPr lang="en-US" dirty="0" smtClean="0"/>
              <a:t> Patriots</a:t>
            </a:r>
            <a:endParaRPr lang="en-US" dirty="0"/>
          </a:p>
        </p:txBody>
      </p:sp>
      <p:pic>
        <p:nvPicPr>
          <p:cNvPr id="6" name="Picture Placeholder 5" descr="Guard-Continental-AC3.png"/>
          <p:cNvPicPr>
            <a:picLocks noGrp="1" noChangeAspect="1"/>
          </p:cNvPicPr>
          <p:nvPr>
            <p:ph type="pic" idx="1"/>
          </p:nvPr>
        </p:nvPicPr>
        <p:blipFill>
          <a:blip r:embed="rId2" cstate="email">
            <a:extLst>
              <a:ext uri="{28A0092B-C50C-407E-A947-70E740481C1C}">
                <a14:useLocalDpi xmlns:a14="http://schemas.microsoft.com/office/drawing/2010/main"/>
              </a:ext>
            </a:extLst>
          </a:blip>
          <a:srcRect l="-24996" r="-24996"/>
          <a:stretch>
            <a:fillRect/>
          </a:stretch>
        </p:blipFill>
        <p:spPr/>
      </p:pic>
      <p:sp>
        <p:nvSpPr>
          <p:cNvPr id="3" name="Content Placeholder 2"/>
          <p:cNvSpPr>
            <a:spLocks noGrp="1"/>
          </p:cNvSpPr>
          <p:nvPr>
            <p:ph type="body" sz="half" idx="2"/>
          </p:nvPr>
        </p:nvSpPr>
        <p:spPr/>
        <p:txBody>
          <a:bodyPr>
            <a:noAutofit/>
          </a:bodyPr>
          <a:lstStyle/>
          <a:p>
            <a:pPr marL="285750" indent="-285750" algn="l">
              <a:buFont typeface="Arial"/>
              <a:buChar char="•"/>
            </a:pPr>
            <a:r>
              <a:rPr lang="en-US" sz="2000" dirty="0" smtClean="0"/>
              <a:t>Patriots (Whigs)</a:t>
            </a:r>
          </a:p>
          <a:p>
            <a:pPr marL="628650" lvl="1" indent="-171450">
              <a:buFont typeface="Arial"/>
              <a:buChar char="•"/>
            </a:pPr>
            <a:r>
              <a:rPr lang="en-US" sz="2000" dirty="0" smtClean="0"/>
              <a:t>Those who believed the British had become tyrants</a:t>
            </a:r>
          </a:p>
          <a:p>
            <a:pPr marL="285750" indent="-285750" algn="l">
              <a:buFont typeface="Arial"/>
              <a:buChar char="•"/>
            </a:pPr>
            <a:r>
              <a:rPr lang="en-US" sz="2000" dirty="0" smtClean="0"/>
              <a:t>They were artisans, famers, merchants, planters, lawyers, and urban workers</a:t>
            </a:r>
          </a:p>
          <a:p>
            <a:pPr marL="285750" indent="-285750" algn="l">
              <a:buFont typeface="Arial"/>
              <a:buChar char="•"/>
            </a:pPr>
            <a:r>
              <a:rPr lang="en-US" sz="2000" dirty="0" smtClean="0"/>
              <a:t>They were strong in NE and Virginia </a:t>
            </a:r>
            <a:endParaRPr lang="en-US" sz="2000" dirty="0"/>
          </a:p>
        </p:txBody>
      </p:sp>
    </p:spTree>
    <p:extLst>
      <p:ext uri="{BB962C8B-B14F-4D97-AF65-F5344CB8AC3E}">
        <p14:creationId xmlns:p14="http://schemas.microsoft.com/office/powerpoint/2010/main" val="39027752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Loyalists </a:t>
            </a:r>
            <a:r>
              <a:rPr lang="en-US" dirty="0" err="1" smtClean="0"/>
              <a:t>vs</a:t>
            </a:r>
            <a:r>
              <a:rPr lang="en-US" dirty="0" smtClean="0"/>
              <a:t> Patriots</a:t>
            </a:r>
            <a:endParaRPr lang="en-US" dirty="0"/>
          </a:p>
        </p:txBody>
      </p:sp>
      <p:sp>
        <p:nvSpPr>
          <p:cNvPr id="3" name="Content Placeholder 2"/>
          <p:cNvSpPr>
            <a:spLocks noGrp="1"/>
          </p:cNvSpPr>
          <p:nvPr>
            <p:ph idx="1"/>
          </p:nvPr>
        </p:nvSpPr>
        <p:spPr/>
        <p:txBody>
          <a:bodyPr>
            <a:normAutofit lnSpcReduction="10000"/>
          </a:bodyPr>
          <a:lstStyle/>
          <a:p>
            <a:r>
              <a:rPr lang="en-US" dirty="0" smtClean="0"/>
              <a:t>The American Revolution was much more than what people expected</a:t>
            </a:r>
          </a:p>
          <a:p>
            <a:r>
              <a:rPr lang="en-US" dirty="0" smtClean="0"/>
              <a:t>It divided communities and even split families</a:t>
            </a:r>
          </a:p>
          <a:p>
            <a:r>
              <a:rPr lang="en-US" dirty="0" smtClean="0"/>
              <a:t>It eventually became a civil war between Patriots and Loyalists</a:t>
            </a:r>
          </a:p>
          <a:p>
            <a:r>
              <a:rPr lang="en-US" dirty="0" smtClean="0"/>
              <a:t>Caught between the two were many Americans who did not favor either side and would </a:t>
            </a:r>
            <a:r>
              <a:rPr lang="en-US" smtClean="0"/>
              <a:t>support whomever won</a:t>
            </a:r>
            <a:endParaRPr lang="en-US"/>
          </a:p>
        </p:txBody>
      </p:sp>
    </p:spTree>
    <p:extLst>
      <p:ext uri="{BB962C8B-B14F-4D97-AF65-F5344CB8AC3E}">
        <p14:creationId xmlns:p14="http://schemas.microsoft.com/office/powerpoint/2010/main" val="24287223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Lexington &amp; Concord</a:t>
            </a:r>
            <a:endParaRPr lang="en-US" dirty="0"/>
          </a:p>
        </p:txBody>
      </p:sp>
      <p:sp>
        <p:nvSpPr>
          <p:cNvPr id="3" name="Content Placeholder 2"/>
          <p:cNvSpPr>
            <a:spLocks noGrp="1"/>
          </p:cNvSpPr>
          <p:nvPr>
            <p:ph idx="1"/>
          </p:nvPr>
        </p:nvSpPr>
        <p:spPr/>
        <p:txBody>
          <a:bodyPr/>
          <a:lstStyle/>
          <a:p>
            <a:r>
              <a:rPr lang="en-US" dirty="0" smtClean="0"/>
              <a:t>April 1755: General Gage was ordered to arrest the Massachusetts Provincial Congress</a:t>
            </a:r>
          </a:p>
          <a:p>
            <a:r>
              <a:rPr lang="en-US" dirty="0" smtClean="0"/>
              <a:t>General Gage didn’t know where the Congress was located so he decided to capture the military’s supply at Concord</a:t>
            </a:r>
          </a:p>
          <a:p>
            <a:r>
              <a:rPr lang="en-US" dirty="0" smtClean="0"/>
              <a:t>April 18, 1755: about 700 British troops march towards Concord on a road that took them past the town of Lexington</a:t>
            </a:r>
            <a:endParaRPr lang="en-US" dirty="0"/>
          </a:p>
        </p:txBody>
      </p:sp>
    </p:spTree>
    <p:extLst>
      <p:ext uri="{BB962C8B-B14F-4D97-AF65-F5344CB8AC3E}">
        <p14:creationId xmlns:p14="http://schemas.microsoft.com/office/powerpoint/2010/main" val="36045871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Lexington &amp; Concord</a:t>
            </a:r>
            <a:endParaRPr lang="en-US" dirty="0"/>
          </a:p>
        </p:txBody>
      </p:sp>
      <p:sp>
        <p:nvSpPr>
          <p:cNvPr id="3" name="Content Placeholder 2"/>
          <p:cNvSpPr>
            <a:spLocks noGrp="1"/>
          </p:cNvSpPr>
          <p:nvPr>
            <p:ph type="body" sz="half" idx="2"/>
          </p:nvPr>
        </p:nvSpPr>
        <p:spPr>
          <a:xfrm>
            <a:off x="4799013" y="2587752"/>
            <a:ext cx="3657600" cy="3282696"/>
          </a:xfrm>
        </p:spPr>
        <p:txBody>
          <a:bodyPr>
            <a:normAutofit fontScale="92500" lnSpcReduction="20000"/>
          </a:bodyPr>
          <a:lstStyle/>
          <a:p>
            <a:pPr marL="285750" indent="-285750" algn="l">
              <a:buFont typeface="Arial"/>
              <a:buChar char="•"/>
            </a:pPr>
            <a:r>
              <a:rPr lang="en-US" b="1" dirty="0" smtClean="0"/>
              <a:t>Paul Revere</a:t>
            </a:r>
            <a:r>
              <a:rPr lang="en-US" dirty="0" smtClean="0"/>
              <a:t> &amp; </a:t>
            </a:r>
            <a:r>
              <a:rPr lang="en-US" b="1" dirty="0" smtClean="0"/>
              <a:t>William Dawes</a:t>
            </a:r>
            <a:r>
              <a:rPr lang="en-US" dirty="0" smtClean="0"/>
              <a:t> (of the Patriots) were sent to spread the news of the British troops’ arrival</a:t>
            </a:r>
          </a:p>
          <a:p>
            <a:pPr marL="285750" indent="-285750" algn="l">
              <a:buFont typeface="Arial"/>
              <a:buChar char="•"/>
            </a:pPr>
            <a:r>
              <a:rPr lang="en-US" b="1" dirty="0" smtClean="0"/>
              <a:t>Paul Revere</a:t>
            </a:r>
            <a:r>
              <a:rPr lang="en-US" dirty="0" smtClean="0"/>
              <a:t> reached Lexington by midnight and warned the people there that the British were coming</a:t>
            </a:r>
          </a:p>
          <a:p>
            <a:pPr marL="285750" indent="-285750" algn="l">
              <a:buFont typeface="Arial"/>
              <a:buChar char="•"/>
            </a:pPr>
            <a:r>
              <a:rPr lang="en-US" dirty="0" smtClean="0"/>
              <a:t>A 3</a:t>
            </a:r>
            <a:r>
              <a:rPr lang="en-US" baseline="30000" dirty="0" smtClean="0"/>
              <a:t>rd</a:t>
            </a:r>
            <a:r>
              <a:rPr lang="en-US" dirty="0" smtClean="0"/>
              <a:t> man, </a:t>
            </a:r>
            <a:r>
              <a:rPr lang="en-US" b="1" dirty="0" smtClean="0"/>
              <a:t>Dr. Samuel Prescott</a:t>
            </a:r>
            <a:r>
              <a:rPr lang="en-US" dirty="0" smtClean="0"/>
              <a:t>, joined them and set out for Concord</a:t>
            </a:r>
          </a:p>
          <a:p>
            <a:pPr marL="285750" indent="-285750" algn="l">
              <a:buFont typeface="Arial"/>
              <a:buChar char="•"/>
            </a:pPr>
            <a:r>
              <a:rPr lang="en-US" dirty="0" smtClean="0"/>
              <a:t>Unfortunately they were stopped by a British patrol but Prescott got through just in time to warn Concord</a:t>
            </a:r>
            <a:endParaRPr lang="en-US" dirty="0"/>
          </a:p>
        </p:txBody>
      </p:sp>
      <p:pic>
        <p:nvPicPr>
          <p:cNvPr id="7" name="Picture Placeholder 6" descr="paulrevere.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6252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French &amp; Indian War</a:t>
            </a:r>
            <a:endParaRPr lang="en-US" dirty="0"/>
          </a:p>
        </p:txBody>
      </p:sp>
      <p:sp>
        <p:nvSpPr>
          <p:cNvPr id="6" name="Content Placeholder 5"/>
          <p:cNvSpPr>
            <a:spLocks noGrp="1"/>
          </p:cNvSpPr>
          <p:nvPr>
            <p:ph idx="1"/>
          </p:nvPr>
        </p:nvSpPr>
        <p:spPr/>
        <p:txBody>
          <a:bodyPr>
            <a:normAutofit/>
          </a:bodyPr>
          <a:lstStyle/>
          <a:p>
            <a:r>
              <a:rPr lang="en-US" dirty="0" smtClean="0"/>
              <a:t>This war was mainly between the French and the British</a:t>
            </a:r>
          </a:p>
          <a:p>
            <a:r>
              <a:rPr lang="en-US" dirty="0" smtClean="0"/>
              <a:t>They had been fighting for dominance in Europe for quite some time and this power struggle carried into the Americas</a:t>
            </a:r>
          </a:p>
          <a:p>
            <a:r>
              <a:rPr lang="en-US" dirty="0" smtClean="0"/>
              <a:t>There were previous battles between the two in the years of 1689, 1748, and 1754</a:t>
            </a:r>
          </a:p>
          <a:p>
            <a:endParaRPr lang="en-US" dirty="0"/>
          </a:p>
        </p:txBody>
      </p:sp>
    </p:spTree>
    <p:extLst>
      <p:ext uri="{BB962C8B-B14F-4D97-AF65-F5344CB8AC3E}">
        <p14:creationId xmlns:p14="http://schemas.microsoft.com/office/powerpoint/2010/main" val="37106766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Lexington &amp; Concord</a:t>
            </a:r>
            <a:endParaRPr lang="en-US" dirty="0"/>
          </a:p>
        </p:txBody>
      </p:sp>
      <p:pic>
        <p:nvPicPr>
          <p:cNvPr id="5" name="Picture Placeholder 4" descr="battle_of_lexington_concord.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685800" y="5181600"/>
            <a:ext cx="7770813" cy="1676400"/>
          </a:xfrm>
        </p:spPr>
        <p:txBody>
          <a:bodyPr>
            <a:normAutofit fontScale="92500" lnSpcReduction="10000"/>
          </a:bodyPr>
          <a:lstStyle/>
          <a:p>
            <a:pPr marL="285750" indent="-285750" algn="l">
              <a:buFont typeface="Arial"/>
              <a:buChar char="•"/>
            </a:pPr>
            <a:r>
              <a:rPr lang="en-US" dirty="0" smtClean="0"/>
              <a:t>April 19, 1775: the British troops arrived in Lexington and were met with some 70 minutemen</a:t>
            </a:r>
          </a:p>
          <a:p>
            <a:pPr marL="285750" indent="-285750" algn="l">
              <a:buFont typeface="Arial"/>
              <a:buChar char="•"/>
            </a:pPr>
            <a:r>
              <a:rPr lang="en-US" dirty="0" smtClean="0"/>
              <a:t>The British ordered the minutemen to disperse and the minutemen slowly began to back away</a:t>
            </a:r>
          </a:p>
          <a:p>
            <a:pPr marL="285750" indent="-285750" algn="l">
              <a:buFont typeface="Arial"/>
              <a:buChar char="•"/>
            </a:pPr>
            <a:r>
              <a:rPr lang="en-US" dirty="0" smtClean="0"/>
              <a:t>Then a shot was fired…</a:t>
            </a:r>
          </a:p>
          <a:p>
            <a:pPr marL="285750" indent="-285750" algn="l">
              <a:buFont typeface="Arial"/>
              <a:buChar char="•"/>
            </a:pPr>
            <a:r>
              <a:rPr lang="en-US" dirty="0" smtClean="0"/>
              <a:t>Already nervous, the British fired at the minutemen killing 8 and wounding 10</a:t>
            </a:r>
            <a:endParaRPr lang="en-US" dirty="0"/>
          </a:p>
        </p:txBody>
      </p:sp>
    </p:spTree>
    <p:extLst>
      <p:ext uri="{BB962C8B-B14F-4D97-AF65-F5344CB8AC3E}">
        <p14:creationId xmlns:p14="http://schemas.microsoft.com/office/powerpoint/2010/main" val="12175261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Lexington &amp; Concord</a:t>
            </a:r>
            <a:endParaRPr lang="en-US" dirty="0"/>
          </a:p>
        </p:txBody>
      </p:sp>
      <p:pic>
        <p:nvPicPr>
          <p:cNvPr id="5" name="Picture Placeholder 4" descr="Concord_Bridge1.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685800" y="5181600"/>
            <a:ext cx="7770813" cy="1676400"/>
          </a:xfrm>
        </p:spPr>
        <p:txBody>
          <a:bodyPr>
            <a:normAutofit/>
          </a:bodyPr>
          <a:lstStyle/>
          <a:p>
            <a:pPr marL="285750" indent="-285750" algn="l">
              <a:buFont typeface="Arial"/>
              <a:buChar char="•"/>
            </a:pPr>
            <a:r>
              <a:rPr lang="en-US" dirty="0" smtClean="0"/>
              <a:t>The British leave Lexington and go to Concord</a:t>
            </a:r>
          </a:p>
          <a:p>
            <a:pPr marL="285750" indent="-285750" algn="l">
              <a:buFont typeface="Arial"/>
              <a:buChar char="•"/>
            </a:pPr>
            <a:r>
              <a:rPr lang="en-US" dirty="0" smtClean="0"/>
              <a:t>They notice that most of the military supplies had been removed</a:t>
            </a:r>
          </a:p>
          <a:p>
            <a:pPr marL="285750" indent="-285750" algn="l">
              <a:buFont typeface="Arial"/>
              <a:buChar char="•"/>
            </a:pPr>
            <a:r>
              <a:rPr lang="en-US" dirty="0" smtClean="0"/>
              <a:t>Then they head for the North Bridge on the far side of town but were met with some 400 colonial militia</a:t>
            </a:r>
          </a:p>
          <a:p>
            <a:pPr marL="285750" indent="-285750" algn="l">
              <a:buFont typeface="Arial"/>
              <a:buChar char="•"/>
            </a:pPr>
            <a:r>
              <a:rPr lang="en-US" dirty="0" smtClean="0"/>
              <a:t>A fight broke out and the British were forced to retreat</a:t>
            </a:r>
            <a:endParaRPr lang="en-US" dirty="0"/>
          </a:p>
        </p:txBody>
      </p:sp>
    </p:spTree>
    <p:extLst>
      <p:ext uri="{BB962C8B-B14F-4D97-AF65-F5344CB8AC3E}">
        <p14:creationId xmlns:p14="http://schemas.microsoft.com/office/powerpoint/2010/main" val="35827777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Lexington &amp; Concord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British felt that they needed to return to Boston</a:t>
            </a:r>
          </a:p>
          <a:p>
            <a:r>
              <a:rPr lang="en-US" dirty="0" smtClean="0"/>
              <a:t>However on their way back farmers and militia fired at them from behind trees, stone walls, barns, and houses</a:t>
            </a:r>
          </a:p>
          <a:p>
            <a:r>
              <a:rPr lang="en-US" dirty="0" smtClean="0"/>
              <a:t>By this time they lost 99 men and another 174 of them were wounded</a:t>
            </a:r>
          </a:p>
          <a:p>
            <a:r>
              <a:rPr lang="en-US" dirty="0" smtClean="0"/>
              <a:t>The colonial militia lost 49 and another 46 were wounded</a:t>
            </a:r>
          </a:p>
          <a:p>
            <a:r>
              <a:rPr lang="en-US" dirty="0" smtClean="0"/>
              <a:t>1775: news had spread and the militia troops had surrounded Boston trapping the British inside</a:t>
            </a:r>
            <a:endParaRPr lang="en-US" dirty="0"/>
          </a:p>
        </p:txBody>
      </p:sp>
    </p:spTree>
    <p:extLst>
      <p:ext uri="{BB962C8B-B14F-4D97-AF65-F5344CB8AC3E}">
        <p14:creationId xmlns:p14="http://schemas.microsoft.com/office/powerpoint/2010/main" val="41991819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War for Independence</a:t>
            </a:r>
            <a:endParaRPr lang="en-US" dirty="0"/>
          </a:p>
        </p:txBody>
      </p:sp>
      <p:sp>
        <p:nvSpPr>
          <p:cNvPr id="5" name="Subtitle 4"/>
          <p:cNvSpPr>
            <a:spLocks noGrp="1"/>
          </p:cNvSpPr>
          <p:nvPr>
            <p:ph type="subTitle" idx="1"/>
          </p:nvPr>
        </p:nvSpPr>
        <p:spPr/>
        <p:txBody>
          <a:bodyPr/>
          <a:lstStyle/>
          <a:p>
            <a:r>
              <a:rPr lang="en-US" dirty="0"/>
              <a:t>The American Revolution</a:t>
            </a:r>
          </a:p>
        </p:txBody>
      </p:sp>
    </p:spTree>
    <p:extLst>
      <p:ext uri="{BB962C8B-B14F-4D97-AF65-F5344CB8AC3E}">
        <p14:creationId xmlns:p14="http://schemas.microsoft.com/office/powerpoint/2010/main" val="1119941089"/>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Opposing Sides</a:t>
            </a:r>
            <a:endParaRPr lang="en-US" dirty="0"/>
          </a:p>
        </p:txBody>
      </p:sp>
      <p:sp>
        <p:nvSpPr>
          <p:cNvPr id="3" name="Content Placeholder 2"/>
          <p:cNvSpPr>
            <a:spLocks noGrp="1"/>
          </p:cNvSpPr>
          <p:nvPr>
            <p:ph idx="1"/>
          </p:nvPr>
        </p:nvSpPr>
        <p:spPr/>
        <p:txBody>
          <a:bodyPr/>
          <a:lstStyle/>
          <a:p>
            <a:r>
              <a:rPr lang="en-US" dirty="0" smtClean="0"/>
              <a:t>Valley Forge brought a lot of uncertainty for the patriots</a:t>
            </a:r>
          </a:p>
          <a:p>
            <a:r>
              <a:rPr lang="en-US" dirty="0" smtClean="0"/>
              <a:t>They did not know if they were strong enough to defeat the British </a:t>
            </a:r>
          </a:p>
          <a:p>
            <a:r>
              <a:rPr lang="en-US" dirty="0" smtClean="0"/>
              <a:t>On the same day that the Continental Congress voted for independence, the British landed troops in New York</a:t>
            </a:r>
          </a:p>
          <a:p>
            <a:pPr lvl="1"/>
            <a:r>
              <a:rPr lang="en-US" dirty="0" smtClean="0"/>
              <a:t>Some 32,000 men were reported to have landed</a:t>
            </a:r>
            <a:endParaRPr lang="en-US" dirty="0"/>
          </a:p>
        </p:txBody>
      </p:sp>
    </p:spTree>
    <p:extLst>
      <p:ext uri="{BB962C8B-B14F-4D97-AF65-F5344CB8AC3E}">
        <p14:creationId xmlns:p14="http://schemas.microsoft.com/office/powerpoint/2010/main" val="239969278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Opposing Sides</a:t>
            </a:r>
            <a:endParaRPr lang="en-US" dirty="0"/>
          </a:p>
        </p:txBody>
      </p:sp>
      <p:sp>
        <p:nvSpPr>
          <p:cNvPr id="5" name="Text Placeholder 4"/>
          <p:cNvSpPr>
            <a:spLocks noGrp="1"/>
          </p:cNvSpPr>
          <p:nvPr>
            <p:ph type="body" idx="1"/>
          </p:nvPr>
        </p:nvSpPr>
        <p:spPr/>
        <p:txBody>
          <a:bodyPr/>
          <a:lstStyle/>
          <a:p>
            <a:r>
              <a:rPr lang="en-US" dirty="0" smtClean="0"/>
              <a:t>British</a:t>
            </a:r>
            <a:endParaRPr lang="en-US" dirty="0"/>
          </a:p>
        </p:txBody>
      </p:sp>
      <p:sp>
        <p:nvSpPr>
          <p:cNvPr id="6" name="Content Placeholder 5"/>
          <p:cNvSpPr>
            <a:spLocks noGrp="1"/>
          </p:cNvSpPr>
          <p:nvPr>
            <p:ph sz="half" idx="2"/>
          </p:nvPr>
        </p:nvSpPr>
        <p:spPr/>
        <p:txBody>
          <a:bodyPr/>
          <a:lstStyle/>
          <a:p>
            <a:r>
              <a:rPr lang="en-US" dirty="0" smtClean="0"/>
              <a:t>Were also called “redcoats” because of their uniform</a:t>
            </a:r>
          </a:p>
          <a:p>
            <a:r>
              <a:rPr lang="en-US" dirty="0" smtClean="0"/>
              <a:t>Were disciplined, well trained, and well equipped</a:t>
            </a:r>
            <a:endParaRPr lang="en-US" dirty="0"/>
          </a:p>
        </p:txBody>
      </p:sp>
      <p:sp>
        <p:nvSpPr>
          <p:cNvPr id="7" name="Text Placeholder 6"/>
          <p:cNvSpPr>
            <a:spLocks noGrp="1"/>
          </p:cNvSpPr>
          <p:nvPr>
            <p:ph type="body" sz="quarter" idx="3"/>
          </p:nvPr>
        </p:nvSpPr>
        <p:spPr/>
        <p:txBody>
          <a:bodyPr/>
          <a:lstStyle/>
          <a:p>
            <a:r>
              <a:rPr lang="en-US" dirty="0" smtClean="0"/>
              <a:t>Patriots</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They were the Continental Army</a:t>
            </a:r>
          </a:p>
          <a:p>
            <a:r>
              <a:rPr lang="en-US" dirty="0" smtClean="0"/>
              <a:t>Were inexperienced and poorly equipped</a:t>
            </a:r>
          </a:p>
          <a:p>
            <a:pPr lvl="1"/>
            <a:r>
              <a:rPr lang="en-US" dirty="0" smtClean="0"/>
              <a:t>Many of them were not paid their wages</a:t>
            </a:r>
          </a:p>
          <a:p>
            <a:pPr lvl="1"/>
            <a:r>
              <a:rPr lang="en-US" dirty="0" smtClean="0"/>
              <a:t>Many returned back home or did not reenlist once their term was up</a:t>
            </a:r>
            <a:endParaRPr lang="en-US" dirty="0"/>
          </a:p>
        </p:txBody>
      </p:sp>
    </p:spTree>
    <p:extLst>
      <p:ext uri="{BB962C8B-B14F-4D97-AF65-F5344CB8AC3E}">
        <p14:creationId xmlns:p14="http://schemas.microsoft.com/office/powerpoint/2010/main" val="162169328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The Opposing Sides</a:t>
            </a:r>
            <a:endParaRPr lang="en-US" dirty="0"/>
          </a:p>
        </p:txBody>
      </p:sp>
      <p:sp>
        <p:nvSpPr>
          <p:cNvPr id="10" name="Text Placeholder 9"/>
          <p:cNvSpPr>
            <a:spLocks noGrp="1"/>
          </p:cNvSpPr>
          <p:nvPr>
            <p:ph type="body" idx="1"/>
          </p:nvPr>
        </p:nvSpPr>
        <p:spPr/>
        <p:txBody>
          <a:bodyPr/>
          <a:lstStyle/>
          <a:p>
            <a:r>
              <a:rPr lang="en-US" dirty="0" smtClean="0"/>
              <a:t>British – Redcoats</a:t>
            </a:r>
            <a:endParaRPr lang="en-US" dirty="0"/>
          </a:p>
        </p:txBody>
      </p:sp>
      <p:pic>
        <p:nvPicPr>
          <p:cNvPr id="14" name="Content Placeholder 13" descr="Redcoats_Squad.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
        <p:nvSpPr>
          <p:cNvPr id="12" name="Text Placeholder 11"/>
          <p:cNvSpPr>
            <a:spLocks noGrp="1"/>
          </p:cNvSpPr>
          <p:nvPr>
            <p:ph type="body" sz="quarter" idx="3"/>
          </p:nvPr>
        </p:nvSpPr>
        <p:spPr/>
        <p:txBody>
          <a:bodyPr/>
          <a:lstStyle/>
          <a:p>
            <a:r>
              <a:rPr lang="en-US" dirty="0" smtClean="0"/>
              <a:t>Patriots – Bluecoats</a:t>
            </a:r>
            <a:endParaRPr lang="en-US" dirty="0"/>
          </a:p>
        </p:txBody>
      </p:sp>
      <p:pic>
        <p:nvPicPr>
          <p:cNvPr id="15" name="Content Placeholder 14" descr="tumblr_m702q0SOtK1r8dj38o1_500.png"/>
          <p:cNvPicPr>
            <a:picLocks noGrp="1" noChangeAspect="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0245322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Robert Morris</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It was very difficult to raise money for the war since the Continental Congress could not tax its people</a:t>
            </a:r>
          </a:p>
          <a:p>
            <a:r>
              <a:rPr lang="en-US" dirty="0" smtClean="0"/>
              <a:t>Therefore they issued paperback currency called “Continentals” however these paperbacks were not backed by gold or silver so became worthless very quickly</a:t>
            </a:r>
          </a:p>
          <a:p>
            <a:r>
              <a:rPr lang="en-US" b="1" dirty="0" smtClean="0"/>
              <a:t>Robert Morris</a:t>
            </a:r>
            <a:r>
              <a:rPr lang="en-US" dirty="0" smtClean="0"/>
              <a:t> (wealthy Pennsylvania banker) pledged a large amount of his own money for the war</a:t>
            </a:r>
          </a:p>
          <a:p>
            <a:r>
              <a:rPr lang="en-US" dirty="0" smtClean="0"/>
              <a:t>He was also able to obtain loans from foreign nations as well as convinced the Congress to create the </a:t>
            </a:r>
            <a:r>
              <a:rPr lang="en-US" b="1" dirty="0" smtClean="0"/>
              <a:t>Bank of North America</a:t>
            </a:r>
            <a:endParaRPr lang="en-US" dirty="0" smtClean="0"/>
          </a:p>
        </p:txBody>
      </p:sp>
    </p:spTree>
    <p:extLst>
      <p:ext uri="{BB962C8B-B14F-4D97-AF65-F5344CB8AC3E}">
        <p14:creationId xmlns:p14="http://schemas.microsoft.com/office/powerpoint/2010/main" val="111330695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Opposing Sides</a:t>
            </a:r>
            <a:endParaRPr lang="en-US" dirty="0"/>
          </a:p>
        </p:txBody>
      </p:sp>
      <p:sp>
        <p:nvSpPr>
          <p:cNvPr id="3" name="Content Placeholder 2"/>
          <p:cNvSpPr>
            <a:spLocks noGrp="1"/>
          </p:cNvSpPr>
          <p:nvPr>
            <p:ph idx="1"/>
          </p:nvPr>
        </p:nvSpPr>
        <p:spPr/>
        <p:txBody>
          <a:bodyPr>
            <a:normAutofit lnSpcReduction="10000"/>
          </a:bodyPr>
          <a:lstStyle/>
          <a:p>
            <a:r>
              <a:rPr lang="en-US" dirty="0" smtClean="0"/>
              <a:t>The British had to fight the Continental Army on one side as well as local militia </a:t>
            </a:r>
          </a:p>
          <a:p>
            <a:r>
              <a:rPr lang="en-US" dirty="0" smtClean="0"/>
              <a:t>The local militia were poorly trained but had their own fighting tactics </a:t>
            </a:r>
          </a:p>
          <a:p>
            <a:r>
              <a:rPr lang="en-US" b="1" dirty="0" smtClean="0"/>
              <a:t>Guerilla Warfare</a:t>
            </a:r>
            <a:r>
              <a:rPr lang="en-US" dirty="0" smtClean="0"/>
              <a:t> – hiding behind trees or walls and ambushing your opponent</a:t>
            </a:r>
          </a:p>
          <a:p>
            <a:r>
              <a:rPr lang="en-US" dirty="0" smtClean="0"/>
              <a:t>This kind of fighting can be very useful and difficult to defeat</a:t>
            </a:r>
            <a:endParaRPr lang="en-US" dirty="0"/>
          </a:p>
        </p:txBody>
      </p:sp>
    </p:spTree>
    <p:extLst>
      <p:ext uri="{BB962C8B-B14F-4D97-AF65-F5344CB8AC3E}">
        <p14:creationId xmlns:p14="http://schemas.microsoft.com/office/powerpoint/2010/main" val="215836086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397000"/>
          <a:ext cx="6096000" cy="3708400"/>
        </p:xfrm>
        <a:graphic>
          <a:graphicData uri="http://schemas.openxmlformats.org/drawingml/2006/table">
            <a:tbl>
              <a:tblPr firstRow="1" bandRow="1">
                <a:tableStyleId>{2D5ABB26-0587-4C30-8999-92F81FD0307C}</a:tableStyleId>
              </a:tblPr>
              <a:tblGrid>
                <a:gridCol w="3048000"/>
                <a:gridCol w="3048000"/>
              </a:tblGrid>
              <a:tr h="370840">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sp>
        <p:nvSpPr>
          <p:cNvPr id="5" name="Title 4"/>
          <p:cNvSpPr>
            <a:spLocks noGrp="1"/>
          </p:cNvSpPr>
          <p:nvPr>
            <p:ph type="title"/>
          </p:nvPr>
        </p:nvSpPr>
        <p:spPr/>
        <p:txBody>
          <a:bodyPr/>
          <a:lstStyle/>
          <a:p>
            <a:r>
              <a:rPr lang="en-US" dirty="0" smtClean="0"/>
              <a:t>The Opposing Sides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7334518"/>
              </p:ext>
            </p:extLst>
          </p:nvPr>
        </p:nvGraphicFramePr>
        <p:xfrm>
          <a:off x="1524000" y="2019300"/>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cap="small" dirty="0" smtClean="0"/>
                        <a:t>Colonial</a:t>
                      </a:r>
                      <a:r>
                        <a:rPr lang="en-US" cap="small" baseline="0" dirty="0" smtClean="0"/>
                        <a:t> Advantage</a:t>
                      </a:r>
                      <a:endParaRPr lang="en-US" cap="small" dirty="0"/>
                    </a:p>
                  </a:txBody>
                  <a:tcPr/>
                </a:tc>
                <a:tc>
                  <a:txBody>
                    <a:bodyPr/>
                    <a:lstStyle/>
                    <a:p>
                      <a:pPr algn="ctr"/>
                      <a:r>
                        <a:rPr lang="en-US" cap="small" dirty="0" smtClean="0"/>
                        <a:t>British Advantage</a:t>
                      </a:r>
                      <a:endParaRPr lang="en-US" cap="small"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54171451"/>
              </p:ext>
            </p:extLst>
          </p:nvPr>
        </p:nvGraphicFramePr>
        <p:xfrm>
          <a:off x="1524000" y="391414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cap="small" dirty="0" smtClean="0"/>
                        <a:t>Colonial Disadvantage</a:t>
                      </a:r>
                      <a:endParaRPr lang="en-US" cap="small" dirty="0"/>
                    </a:p>
                  </a:txBody>
                  <a:tcPr/>
                </a:tc>
                <a:tc>
                  <a:txBody>
                    <a:bodyPr/>
                    <a:lstStyle/>
                    <a:p>
                      <a:pPr algn="ctr"/>
                      <a:r>
                        <a:rPr lang="en-US" cap="small" dirty="0" smtClean="0"/>
                        <a:t>British Disadvantage</a:t>
                      </a:r>
                      <a:endParaRPr lang="en-US" cap="small"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7966931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2899</TotalTime>
  <Words>7749</Words>
  <Application>Microsoft Macintosh PowerPoint</Application>
  <PresentationFormat>On-screen Show (4:3)</PresentationFormat>
  <Paragraphs>746</Paragraphs>
  <Slides>166</Slides>
  <Notes>0</Notes>
  <HiddenSlides>0</HiddenSlides>
  <MMClips>0</MMClips>
  <ScaleCrop>false</ScaleCrop>
  <HeadingPairs>
    <vt:vector size="4" baseType="variant">
      <vt:variant>
        <vt:lpstr>Theme</vt:lpstr>
      </vt:variant>
      <vt:variant>
        <vt:i4>1</vt:i4>
      </vt:variant>
      <vt:variant>
        <vt:lpstr>Slide Titles</vt:lpstr>
      </vt:variant>
      <vt:variant>
        <vt:i4>166</vt:i4>
      </vt:variant>
    </vt:vector>
  </HeadingPairs>
  <TitlesOfParts>
    <vt:vector size="167" baseType="lpstr">
      <vt:lpstr>Folio</vt:lpstr>
      <vt:lpstr>The American Revolution </vt:lpstr>
      <vt:lpstr>Key People</vt:lpstr>
      <vt:lpstr>Key Events</vt:lpstr>
      <vt:lpstr>Key Events</vt:lpstr>
      <vt:lpstr>Key Events</vt:lpstr>
      <vt:lpstr>Samuel Adams</vt:lpstr>
      <vt:lpstr>John Hancock</vt:lpstr>
      <vt:lpstr>John Adams</vt:lpstr>
      <vt:lpstr>The French &amp; Indian War</vt:lpstr>
      <vt:lpstr>The First Encounter</vt:lpstr>
      <vt:lpstr>PowerPoint Presentation</vt:lpstr>
      <vt:lpstr>The First Encounter</vt:lpstr>
      <vt:lpstr>The First Encounter</vt:lpstr>
      <vt:lpstr>Washington’s Battle Against the French</vt:lpstr>
      <vt:lpstr>Washington Surrenders Fort Necessity</vt:lpstr>
      <vt:lpstr>The Albany Conference</vt:lpstr>
      <vt:lpstr>The Albany Conference</vt:lpstr>
      <vt:lpstr>The Albany Conference</vt:lpstr>
      <vt:lpstr>The British Triumph</vt:lpstr>
      <vt:lpstr>PowerPoint Presentation</vt:lpstr>
      <vt:lpstr>But What Happens Next?</vt:lpstr>
      <vt:lpstr>Unexpected Participants</vt:lpstr>
      <vt:lpstr>1756</vt:lpstr>
      <vt:lpstr>Return to Fort Duquesne</vt:lpstr>
      <vt:lpstr>Fatal Meeting / The Path</vt:lpstr>
      <vt:lpstr>St. Lawrence Rive at Quebec City</vt:lpstr>
      <vt:lpstr>Turning Point</vt:lpstr>
      <vt:lpstr>Treaty of Paris</vt:lpstr>
      <vt:lpstr>Colonies Grow Discontented</vt:lpstr>
      <vt:lpstr>The Proclamation Act of 1763</vt:lpstr>
      <vt:lpstr>Custom Reforms</vt:lpstr>
      <vt:lpstr>Customs Reforms</vt:lpstr>
      <vt:lpstr>Nova Scotia</vt:lpstr>
      <vt:lpstr>Some People that were Arrested</vt:lpstr>
      <vt:lpstr>Sugar Act</vt:lpstr>
      <vt:lpstr>Reaction to the Sugar Act</vt:lpstr>
      <vt:lpstr>James Otis</vt:lpstr>
      <vt:lpstr>The Currency Act of 1764</vt:lpstr>
      <vt:lpstr>Reaction to the Currency Act</vt:lpstr>
      <vt:lpstr>Stamp Act</vt:lpstr>
      <vt:lpstr>Quartering Act</vt:lpstr>
      <vt:lpstr>Reaction to the Stamp Act</vt:lpstr>
      <vt:lpstr>Reaction to the Stamp Act</vt:lpstr>
      <vt:lpstr>Stamp Act Congress</vt:lpstr>
      <vt:lpstr>After the Stamp Act was Passed</vt:lpstr>
      <vt:lpstr>Effects of the Boycott</vt:lpstr>
      <vt:lpstr>Declaratory Act</vt:lpstr>
      <vt:lpstr>Townshend Acts</vt:lpstr>
      <vt:lpstr>Enforcing the Townshend Acts</vt:lpstr>
      <vt:lpstr>Reaction to the Townshend Acts</vt:lpstr>
      <vt:lpstr>Reaction to the Townshend Acts</vt:lpstr>
      <vt:lpstr>Result?</vt:lpstr>
      <vt:lpstr>Result?</vt:lpstr>
      <vt:lpstr>Daughters of Liberty</vt:lpstr>
      <vt:lpstr>The Boston Massacre</vt:lpstr>
      <vt:lpstr>The Boston Massacre</vt:lpstr>
      <vt:lpstr>The Revolution Begins</vt:lpstr>
      <vt:lpstr>Massachusetts Defies Britain</vt:lpstr>
      <vt:lpstr>The Gaspee Affair</vt:lpstr>
      <vt:lpstr>Burning of the Gaspee</vt:lpstr>
      <vt:lpstr>The Gaspee Affair</vt:lpstr>
      <vt:lpstr>The Gaspee Affair</vt:lpstr>
      <vt:lpstr>The Boston Tea Party</vt:lpstr>
      <vt:lpstr>What does this mean?</vt:lpstr>
      <vt:lpstr>The Boston Tea Party</vt:lpstr>
      <vt:lpstr>The Boston Tea Party</vt:lpstr>
      <vt:lpstr>The Coercive Acts</vt:lpstr>
      <vt:lpstr>Coercive Acts</vt:lpstr>
      <vt:lpstr>Coercive Acts</vt:lpstr>
      <vt:lpstr>Coercive Acts</vt:lpstr>
      <vt:lpstr>Coercive Acts</vt:lpstr>
      <vt:lpstr>British Violations</vt:lpstr>
      <vt:lpstr>Quebec Act</vt:lpstr>
      <vt:lpstr>First Continental Congress</vt:lpstr>
      <vt:lpstr>First Continental Congress</vt:lpstr>
      <vt:lpstr>First Continental Congress</vt:lpstr>
      <vt:lpstr>First Continental Congress</vt:lpstr>
      <vt:lpstr>First Continental Congress</vt:lpstr>
      <vt:lpstr>Decision</vt:lpstr>
      <vt:lpstr>Aftermath </vt:lpstr>
      <vt:lpstr>The Revolution Begins</vt:lpstr>
      <vt:lpstr>The Revolution Begins</vt:lpstr>
      <vt:lpstr>The Revolution Begins</vt:lpstr>
      <vt:lpstr>Loyalists vs Patriots</vt:lpstr>
      <vt:lpstr>Loyalists</vt:lpstr>
      <vt:lpstr>Loyalists vs Patriots</vt:lpstr>
      <vt:lpstr>Loyalists vs Patriots</vt:lpstr>
      <vt:lpstr>Lexington &amp; Concord</vt:lpstr>
      <vt:lpstr>Lexington &amp; Concord</vt:lpstr>
      <vt:lpstr>Lexington &amp; Concord</vt:lpstr>
      <vt:lpstr>Lexington &amp; Concord</vt:lpstr>
      <vt:lpstr>Lexington &amp; Concord</vt:lpstr>
      <vt:lpstr>The War for Independence</vt:lpstr>
      <vt:lpstr>The Opposing Sides</vt:lpstr>
      <vt:lpstr>The Opposing Sides</vt:lpstr>
      <vt:lpstr>The Opposing Sides</vt:lpstr>
      <vt:lpstr>Robert Morris</vt:lpstr>
      <vt:lpstr>The Opposing Sides</vt:lpstr>
      <vt:lpstr>The Opposing Sides</vt:lpstr>
      <vt:lpstr>Questions to Answer</vt:lpstr>
      <vt:lpstr>Northwest Passage</vt:lpstr>
      <vt:lpstr>The Two Part Solution</vt:lpstr>
      <vt:lpstr>Opening Moves</vt:lpstr>
      <vt:lpstr>Opening Moves</vt:lpstr>
      <vt:lpstr>Crossing the Delaware</vt:lpstr>
      <vt:lpstr>Crossing the Delaware</vt:lpstr>
      <vt:lpstr>The American Crisis</vt:lpstr>
      <vt:lpstr>Crossing the Delaware</vt:lpstr>
      <vt:lpstr>Crossing the Delaware</vt:lpstr>
      <vt:lpstr>Crossing the Delaware</vt:lpstr>
      <vt:lpstr>Battle of Trenton</vt:lpstr>
      <vt:lpstr>Philadelphia Falls</vt:lpstr>
      <vt:lpstr>1st Attack</vt:lpstr>
      <vt:lpstr>2nd Attack</vt:lpstr>
      <vt:lpstr>3rd Attack</vt:lpstr>
      <vt:lpstr>Things Don’t Go As Planned</vt:lpstr>
      <vt:lpstr>Philadelphia Falls</vt:lpstr>
      <vt:lpstr>Good News/Bad News</vt:lpstr>
      <vt:lpstr>March at Valley Forge</vt:lpstr>
      <vt:lpstr>The Turning Point</vt:lpstr>
      <vt:lpstr>The Turning Point</vt:lpstr>
      <vt:lpstr>The Turning Point</vt:lpstr>
      <vt:lpstr>France Enters the War</vt:lpstr>
      <vt:lpstr>France Enters the War</vt:lpstr>
      <vt:lpstr>Other Wars</vt:lpstr>
      <vt:lpstr>War in the West</vt:lpstr>
      <vt:lpstr>War at Sea</vt:lpstr>
      <vt:lpstr>Famous Naval Battle</vt:lpstr>
      <vt:lpstr>Southern Campaign</vt:lpstr>
      <vt:lpstr>Fall of Savannah</vt:lpstr>
      <vt:lpstr>Fall of Charles Town</vt:lpstr>
      <vt:lpstr>Patriots Rally</vt:lpstr>
      <vt:lpstr>The Battle of Kings Mountain</vt:lpstr>
      <vt:lpstr>The War is Won!</vt:lpstr>
      <vt:lpstr>Battle of Yorktown</vt:lpstr>
      <vt:lpstr>Battle of Yorktown</vt:lpstr>
      <vt:lpstr>Battle of Yorktown</vt:lpstr>
      <vt:lpstr>Battle of Yorktown</vt:lpstr>
      <vt:lpstr>Battle of Yorktown</vt:lpstr>
      <vt:lpstr>Battle of Yorktown </vt:lpstr>
      <vt:lpstr>Treaty of Paris of 1783</vt:lpstr>
      <vt:lpstr>Treaty of Paris of 1783</vt:lpstr>
      <vt:lpstr>Homework </vt:lpstr>
      <vt:lpstr>The War Changes American Society</vt:lpstr>
      <vt:lpstr>New Political Ideas</vt:lpstr>
      <vt:lpstr>New Political Ideas</vt:lpstr>
      <vt:lpstr>New State Constitutions</vt:lpstr>
      <vt:lpstr>John Adams’ Proposals</vt:lpstr>
      <vt:lpstr>Virginia’s Constitution</vt:lpstr>
      <vt:lpstr>Voting Rights Expanded</vt:lpstr>
      <vt:lpstr>Voting Rights Expanded</vt:lpstr>
      <vt:lpstr>Freedom of Religion</vt:lpstr>
      <vt:lpstr>Freedom of Religion</vt:lpstr>
      <vt:lpstr>Thomas Jefferson</vt:lpstr>
      <vt:lpstr>Women at War</vt:lpstr>
      <vt:lpstr>Mary Ludwig Hays</vt:lpstr>
      <vt:lpstr>Margaret Corbin</vt:lpstr>
      <vt:lpstr>Judith Sargent Murray</vt:lpstr>
      <vt:lpstr>African Americans</vt:lpstr>
      <vt:lpstr>African Americans</vt:lpstr>
      <vt:lpstr>African Americans</vt:lpstr>
      <vt:lpstr>African Americans</vt:lpstr>
      <vt:lpstr>Trouble Continues for African Americans</vt:lpstr>
      <vt:lpstr>African Americans</vt:lpstr>
      <vt:lpstr>African Americans in the South</vt:lpstr>
      <vt:lpstr>Homework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 </dc:title>
  <dc:creator>Jeton Amiti</dc:creator>
  <cp:lastModifiedBy>Jeton Amiti</cp:lastModifiedBy>
  <cp:revision>97</cp:revision>
  <cp:lastPrinted>2013-02-12T01:53:02Z</cp:lastPrinted>
  <dcterms:created xsi:type="dcterms:W3CDTF">2012-12-11T02:37:43Z</dcterms:created>
  <dcterms:modified xsi:type="dcterms:W3CDTF">2014-10-08T23:53:43Z</dcterms:modified>
</cp:coreProperties>
</file>