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59"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5" r:id="rId50"/>
    <p:sldId id="304"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34" autoAdjust="0"/>
  </p:normalViewPr>
  <p:slideViewPr>
    <p:cSldViewPr snapToGrid="0" snapToObjects="1">
      <p:cViewPr varScale="1">
        <p:scale>
          <a:sx n="87" d="100"/>
          <a:sy n="87" d="100"/>
        </p:scale>
        <p:origin x="-5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1C295150-4FD7-4802-B0EB-D52217513A72}" type="datetime1">
              <a:rPr lang="en-US" smtClean="0"/>
              <a:pPr/>
              <a:t>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dirty="0"/>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10B34F3-05F7-41C1-B84E-68CE2E00C83C}" type="datetime1">
              <a:rPr lang="en-US" smtClean="0"/>
              <a:pPr/>
              <a:t>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00D5EF-7D26-425F-8C45-B9312ACE18BC}" type="datetime1">
              <a:rPr lang="en-US" smtClean="0"/>
              <a:pPr/>
              <a:t>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461895A-832A-4167-BE9B-7448CA062309}" type="datetime1">
              <a:rPr lang="en-US" smtClean="0"/>
              <a:pPr/>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27571FF-D602-4BB6-9683-7A1E909D4296}" type="datetime1">
              <a:rPr lang="en-US" smtClean="0"/>
              <a:pPr/>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392BEB-5202-498C-89F7-BBD3BEE1B887}" type="datetime1">
              <a:rPr lang="en-US" smtClean="0"/>
              <a:pPr/>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F1909345-DEE0-4B07-8E32-441AC9DA095E}" type="datetime1">
              <a:rPr lang="en-US" smtClean="0"/>
              <a:pPr/>
              <a:t>2/20/14</a:t>
            </a:fld>
            <a:endParaRPr lang="en-US" dirty="0"/>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dirty="0"/>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F36DD0FD-55B0-48C4-8AF2-8A69533EDFC3}" type="slidenum">
              <a:rPr lang="en-US" smtClean="0"/>
              <a:pPr/>
              <a:t>‹#›</a:t>
            </a:fld>
            <a:endParaRPr lang="en-US" dirty="0"/>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D242B6C6-10FF-4510-A888-F0B9C6A788B0}" type="datetime1">
              <a:rPr lang="en-US" smtClean="0"/>
              <a:pPr/>
              <a:t>2/20/14</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F36DD0FD-55B0-48C4-8AF2-8A69533EDFC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2847B31-A4E1-4FCE-8661-5EC33A675437}" type="datetime1">
              <a:rPr lang="en-US" smtClean="0"/>
              <a:pPr/>
              <a:t>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CAD832D-B7F8-4A85-B115-3F84BE9AC26D}" type="datetime1">
              <a:rPr lang="en-US" smtClean="0"/>
              <a:pPr/>
              <a:t>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1909345-DEE0-4B07-8E32-441AC9DA095E}" type="datetime1">
              <a:rPr lang="en-US" smtClean="0"/>
              <a:pPr/>
              <a:t>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dirty="0"/>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1909345-DEE0-4B07-8E32-441AC9DA095E}" type="datetime1">
              <a:rPr lang="en-US" smtClean="0"/>
              <a:pPr/>
              <a:t>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dirty="0"/>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1909345-DEE0-4B07-8E32-441AC9DA095E}" type="datetime1">
              <a:rPr lang="en-US" smtClean="0"/>
              <a:pPr/>
              <a:t>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dirty="0"/>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F1909345-DEE0-4B07-8E32-441AC9DA095E}" type="datetime1">
              <a:rPr lang="en-US" smtClean="0"/>
              <a:pPr/>
              <a:t>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Lst>
  <p:hf sldNum="0" hdr="0" ftr="0" dt="0"/>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 Constitution </a:t>
            </a:r>
            <a:endParaRPr lang="en-US" dirty="0"/>
          </a:p>
        </p:txBody>
      </p:sp>
      <p:sp>
        <p:nvSpPr>
          <p:cNvPr id="3" name="Subtitle 2"/>
          <p:cNvSpPr>
            <a:spLocks noGrp="1"/>
          </p:cNvSpPr>
          <p:nvPr>
            <p:ph type="subTitle" idx="1"/>
          </p:nvPr>
        </p:nvSpPr>
        <p:spPr/>
        <p:txBody>
          <a:bodyPr/>
          <a:lstStyle/>
          <a:p>
            <a:r>
              <a:rPr lang="en-US" dirty="0" smtClean="0"/>
              <a:t>1781-1789</a:t>
            </a:r>
            <a:endParaRPr lang="en-US" dirty="0"/>
          </a:p>
        </p:txBody>
      </p:sp>
    </p:spTree>
    <p:extLst>
      <p:ext uri="{BB962C8B-B14F-4D97-AF65-F5344CB8AC3E}">
        <p14:creationId xmlns:p14="http://schemas.microsoft.com/office/powerpoint/2010/main" val="4237797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Diplomacy Problems</a:t>
            </a:r>
            <a:endParaRPr lang="en-US" dirty="0"/>
          </a:p>
        </p:txBody>
      </p:sp>
      <p:sp>
        <p:nvSpPr>
          <p:cNvPr id="3" name="Content Placeholder 2"/>
          <p:cNvSpPr>
            <a:spLocks noGrp="1"/>
          </p:cNvSpPr>
          <p:nvPr>
            <p:ph idx="1"/>
          </p:nvPr>
        </p:nvSpPr>
        <p:spPr/>
        <p:txBody>
          <a:bodyPr>
            <a:normAutofit lnSpcReduction="10000"/>
          </a:bodyPr>
          <a:lstStyle/>
          <a:p>
            <a:r>
              <a:rPr lang="en-US" dirty="0" smtClean="0"/>
              <a:t>Dealing with Spain also showed the weakness of the Confederation Congress</a:t>
            </a:r>
          </a:p>
          <a:p>
            <a:r>
              <a:rPr lang="en-US" dirty="0" smtClean="0"/>
              <a:t>There was a major dispute with Spain which involved the border between Spanish territory and the state of Georgia </a:t>
            </a:r>
          </a:p>
          <a:p>
            <a:r>
              <a:rPr lang="en-US" dirty="0" smtClean="0"/>
              <a:t>The Spanish stopped Americans from depositing their goods on the Spanish territory at the mouth of the Mississippi River</a:t>
            </a:r>
          </a:p>
          <a:p>
            <a:r>
              <a:rPr lang="en-US" dirty="0" smtClean="0"/>
              <a:t>This closed the river to American farmers who used it to ship their goods to market</a:t>
            </a:r>
            <a:endParaRPr lang="en-US" dirty="0"/>
          </a:p>
        </p:txBody>
      </p:sp>
    </p:spTree>
    <p:extLst>
      <p:ext uri="{BB962C8B-B14F-4D97-AF65-F5344CB8AC3E}">
        <p14:creationId xmlns:p14="http://schemas.microsoft.com/office/powerpoint/2010/main" val="2840297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Diplomacy Problems</a:t>
            </a:r>
            <a:endParaRPr lang="en-US" dirty="0"/>
          </a:p>
        </p:txBody>
      </p:sp>
      <p:sp>
        <p:nvSpPr>
          <p:cNvPr id="3" name="Content Placeholder 2"/>
          <p:cNvSpPr>
            <a:spLocks noGrp="1"/>
          </p:cNvSpPr>
          <p:nvPr>
            <p:ph idx="1"/>
          </p:nvPr>
        </p:nvSpPr>
        <p:spPr/>
        <p:txBody>
          <a:bodyPr/>
          <a:lstStyle/>
          <a:p>
            <a:r>
              <a:rPr lang="en-US" dirty="0" smtClean="0"/>
              <a:t>The Congress had no power to pressure the Spanish and their dispute remained unsolved </a:t>
            </a:r>
          </a:p>
          <a:p>
            <a:r>
              <a:rPr lang="en-US" dirty="0" smtClean="0"/>
              <a:t>The limited powers of the Congress had prevented any diplomatic solution from being worked out</a:t>
            </a:r>
            <a:endParaRPr lang="en-US" dirty="0"/>
          </a:p>
        </p:txBody>
      </p:sp>
    </p:spTree>
    <p:extLst>
      <p:ext uri="{BB962C8B-B14F-4D97-AF65-F5344CB8AC3E}">
        <p14:creationId xmlns:p14="http://schemas.microsoft.com/office/powerpoint/2010/main" val="377091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Crisis</a:t>
            </a:r>
            <a:endParaRPr lang="en-US" dirty="0"/>
          </a:p>
        </p:txBody>
      </p:sp>
      <p:sp>
        <p:nvSpPr>
          <p:cNvPr id="3" name="Content Placeholder 2"/>
          <p:cNvSpPr>
            <a:spLocks noGrp="1"/>
          </p:cNvSpPr>
          <p:nvPr>
            <p:ph idx="1"/>
          </p:nvPr>
        </p:nvSpPr>
        <p:spPr/>
        <p:txBody>
          <a:bodyPr>
            <a:normAutofit lnSpcReduction="10000"/>
          </a:bodyPr>
          <a:lstStyle/>
          <a:p>
            <a:r>
              <a:rPr lang="en-US" dirty="0" smtClean="0"/>
              <a:t>The end of the War and any economic activity with Britain brought the US into a </a:t>
            </a:r>
            <a:r>
              <a:rPr lang="en-US" b="1" dirty="0" smtClean="0"/>
              <a:t>recession</a:t>
            </a:r>
            <a:r>
              <a:rPr lang="en-US" dirty="0" smtClean="0"/>
              <a:t> – economic slowdown</a:t>
            </a:r>
          </a:p>
          <a:p>
            <a:r>
              <a:rPr lang="en-US" dirty="0" smtClean="0"/>
              <a:t>Farmers were most effected because they had to keep borrowing to get tier next crop in the ground and also made less money as they once did</a:t>
            </a:r>
          </a:p>
          <a:p>
            <a:r>
              <a:rPr lang="en-US" dirty="0" smtClean="0"/>
              <a:t>The War left Congress and the states in debt</a:t>
            </a:r>
          </a:p>
          <a:p>
            <a:r>
              <a:rPr lang="en-US" dirty="0" smtClean="0"/>
              <a:t>To pay for the war many states had issued bonds as a way to borrow money from wealthy merchants and planters</a:t>
            </a:r>
            <a:endParaRPr lang="en-US" dirty="0"/>
          </a:p>
        </p:txBody>
      </p:sp>
    </p:spTree>
    <p:extLst>
      <p:ext uri="{BB962C8B-B14F-4D97-AF65-F5344CB8AC3E}">
        <p14:creationId xmlns:p14="http://schemas.microsoft.com/office/powerpoint/2010/main" val="283432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Crisis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Pay off the debts, states could raise taxes but people in debt urged the state governments to issue paper money instead</a:t>
            </a:r>
          </a:p>
          <a:p>
            <a:r>
              <a:rPr lang="en-US" dirty="0" smtClean="0"/>
              <a:t>Paper money would not be backed by gold or silver and people did not trust it; this would cause inflation</a:t>
            </a:r>
          </a:p>
          <a:p>
            <a:r>
              <a:rPr lang="en-US" dirty="0" smtClean="0"/>
              <a:t>But debtors would be able to pay their debts using this paper money that was worth less than the value printed on it</a:t>
            </a:r>
          </a:p>
          <a:p>
            <a:r>
              <a:rPr lang="en-US" dirty="0" smtClean="0"/>
              <a:t>It would allow them to pay off their debts more easily</a:t>
            </a:r>
          </a:p>
          <a:p>
            <a:r>
              <a:rPr lang="en-US" dirty="0" smtClean="0"/>
              <a:t>Lenders would definitely opposed this because they would not be receiving the true amount they were owed</a:t>
            </a:r>
            <a:endParaRPr lang="en-US" dirty="0"/>
          </a:p>
        </p:txBody>
      </p:sp>
    </p:spTree>
    <p:extLst>
      <p:ext uri="{BB962C8B-B14F-4D97-AF65-F5344CB8AC3E}">
        <p14:creationId xmlns:p14="http://schemas.microsoft.com/office/powerpoint/2010/main" val="213065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Crisis</a:t>
            </a:r>
            <a:endParaRPr lang="en-US" dirty="0"/>
          </a:p>
        </p:txBody>
      </p:sp>
      <p:sp>
        <p:nvSpPr>
          <p:cNvPr id="3" name="Content Placeholder 2"/>
          <p:cNvSpPr>
            <a:spLocks noGrp="1"/>
          </p:cNvSpPr>
          <p:nvPr>
            <p:ph idx="1"/>
          </p:nvPr>
        </p:nvSpPr>
        <p:spPr/>
        <p:txBody>
          <a:bodyPr/>
          <a:lstStyle/>
          <a:p>
            <a:r>
              <a:rPr lang="en-US" dirty="0" smtClean="0"/>
              <a:t>By 1785, seven states began issuing paper money</a:t>
            </a:r>
          </a:p>
          <a:p>
            <a:r>
              <a:rPr lang="en-US" dirty="0" smtClean="0"/>
              <a:t>Paper money in Rhode Island became so worthless that merchants refused to accept it in payment for debts</a:t>
            </a:r>
          </a:p>
          <a:p>
            <a:r>
              <a:rPr lang="en-US" dirty="0" smtClean="0"/>
              <a:t>After merchants were attacked by an angry mob, the state’s assembly passed a law forcing people to accept paper money as its states value</a:t>
            </a:r>
          </a:p>
          <a:p>
            <a:endParaRPr lang="en-US" dirty="0"/>
          </a:p>
        </p:txBody>
      </p:sp>
    </p:spTree>
    <p:extLst>
      <p:ext uri="{BB962C8B-B14F-4D97-AF65-F5344CB8AC3E}">
        <p14:creationId xmlns:p14="http://schemas.microsoft.com/office/powerpoint/2010/main" val="86338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Shays’ Rebellion</a:t>
            </a:r>
            <a:endParaRPr lang="en-US" dirty="0"/>
          </a:p>
        </p:txBody>
      </p:sp>
      <p:sp>
        <p:nvSpPr>
          <p:cNvPr id="3" name="Content Placeholder 2"/>
          <p:cNvSpPr>
            <a:spLocks noGrp="1"/>
          </p:cNvSpPr>
          <p:nvPr>
            <p:ph idx="1"/>
          </p:nvPr>
        </p:nvSpPr>
        <p:spPr/>
        <p:txBody>
          <a:bodyPr>
            <a:normAutofit lnSpcReduction="10000"/>
          </a:bodyPr>
          <a:lstStyle/>
          <a:p>
            <a:r>
              <a:rPr lang="en-US" dirty="0" smtClean="0"/>
              <a:t>It erupted in Massachusetts in 1786</a:t>
            </a:r>
          </a:p>
          <a:p>
            <a:r>
              <a:rPr lang="en-US" dirty="0" smtClean="0"/>
              <a:t>It all started when the government of Massachusetts decided to raise taxes instead of issuing paper money to pay off its debts</a:t>
            </a:r>
          </a:p>
          <a:p>
            <a:r>
              <a:rPr lang="en-US" dirty="0" smtClean="0"/>
              <a:t>Taxes fell most heavily on farmers, especially the poor ones in the western part of the state</a:t>
            </a:r>
          </a:p>
          <a:p>
            <a:r>
              <a:rPr lang="en-US" dirty="0" smtClean="0"/>
              <a:t>Many found it impossible to pay their taxes as well as their mortgages and other debts</a:t>
            </a:r>
          </a:p>
          <a:p>
            <a:r>
              <a:rPr lang="en-US" dirty="0" smtClean="0"/>
              <a:t>Those who could not pay faced the loss of their farms</a:t>
            </a:r>
            <a:endParaRPr lang="en-US" dirty="0"/>
          </a:p>
        </p:txBody>
      </p:sp>
    </p:spTree>
    <p:extLst>
      <p:ext uri="{BB962C8B-B14F-4D97-AF65-F5344CB8AC3E}">
        <p14:creationId xmlns:p14="http://schemas.microsoft.com/office/powerpoint/2010/main" val="10067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Shays’ Rebellion</a:t>
            </a:r>
            <a:endParaRPr lang="en-US" dirty="0"/>
          </a:p>
        </p:txBody>
      </p:sp>
      <p:sp>
        <p:nvSpPr>
          <p:cNvPr id="3" name="Content Placeholder 2"/>
          <p:cNvSpPr>
            <a:spLocks noGrp="1"/>
          </p:cNvSpPr>
          <p:nvPr>
            <p:ph idx="1"/>
          </p:nvPr>
        </p:nvSpPr>
        <p:spPr/>
        <p:txBody>
          <a:bodyPr/>
          <a:lstStyle/>
          <a:p>
            <a:r>
              <a:rPr lang="en-US" dirty="0" smtClean="0"/>
              <a:t>August 1786, angry farmers rebelled</a:t>
            </a:r>
          </a:p>
          <a:p>
            <a:r>
              <a:rPr lang="en-US" dirty="0" smtClean="0"/>
              <a:t>They closed down several county courthouses to prevent farm foreclosures, and marched to the supreme court</a:t>
            </a:r>
          </a:p>
          <a:p>
            <a:r>
              <a:rPr lang="en-US" b="1" dirty="0" smtClean="0"/>
              <a:t>Daniel Shays</a:t>
            </a:r>
            <a:r>
              <a:rPr lang="en-US" dirty="0" smtClean="0"/>
              <a:t> – former captain in the Continental Army and was now a bankrupt farmer; he emerged as one of the rebellion’s leaders</a:t>
            </a:r>
            <a:endParaRPr lang="en-US" b="1" dirty="0"/>
          </a:p>
        </p:txBody>
      </p:sp>
    </p:spTree>
    <p:extLst>
      <p:ext uri="{BB962C8B-B14F-4D97-AF65-F5344CB8AC3E}">
        <p14:creationId xmlns:p14="http://schemas.microsoft.com/office/powerpoint/2010/main" val="3607421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Shays’ Rebellion</a:t>
            </a:r>
            <a:endParaRPr lang="en-US" dirty="0"/>
          </a:p>
        </p:txBody>
      </p:sp>
      <p:sp>
        <p:nvSpPr>
          <p:cNvPr id="3" name="Content Placeholder 2"/>
          <p:cNvSpPr>
            <a:spLocks noGrp="1"/>
          </p:cNvSpPr>
          <p:nvPr>
            <p:ph idx="1"/>
          </p:nvPr>
        </p:nvSpPr>
        <p:spPr/>
        <p:txBody>
          <a:bodyPr/>
          <a:lstStyle/>
          <a:p>
            <a:r>
              <a:rPr lang="en-US" dirty="0" smtClean="0"/>
              <a:t>January 1787, Shays and about 1,200 farmers headed to a state arsenal intending to seize weapons before marching to Boston</a:t>
            </a:r>
          </a:p>
          <a:p>
            <a:r>
              <a:rPr lang="en-US" dirty="0" smtClean="0"/>
              <a:t>The governance sent more than 4,000 volunteers to defend the arsenal under the command of Benjamin Lincoln </a:t>
            </a:r>
          </a:p>
          <a:p>
            <a:r>
              <a:rPr lang="en-US" dirty="0" smtClean="0"/>
              <a:t>Shays attacked before they arrived and the militia defending the arsenal opened fire</a:t>
            </a:r>
          </a:p>
          <a:p>
            <a:r>
              <a:rPr lang="en-US" dirty="0" smtClean="0"/>
              <a:t>Four farmers died in the fight, the rest scattered</a:t>
            </a:r>
            <a:endParaRPr lang="en-US" dirty="0"/>
          </a:p>
        </p:txBody>
      </p:sp>
    </p:spTree>
    <p:extLst>
      <p:ext uri="{BB962C8B-B14F-4D97-AF65-F5344CB8AC3E}">
        <p14:creationId xmlns:p14="http://schemas.microsoft.com/office/powerpoint/2010/main" val="833108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Shays’ Rebellion </a:t>
            </a:r>
            <a:endParaRPr lang="en-US" dirty="0"/>
          </a:p>
        </p:txBody>
      </p:sp>
      <p:sp>
        <p:nvSpPr>
          <p:cNvPr id="6" name="Text Placeholder 5"/>
          <p:cNvSpPr>
            <a:spLocks noGrp="1"/>
          </p:cNvSpPr>
          <p:nvPr>
            <p:ph type="body" sz="half" idx="2"/>
          </p:nvPr>
        </p:nvSpPr>
        <p:spPr/>
        <p:txBody>
          <a:bodyPr/>
          <a:lstStyle/>
          <a:p>
            <a:pPr marL="285750" indent="-285750">
              <a:buFont typeface="Arial"/>
              <a:buChar char="•"/>
            </a:pPr>
            <a:r>
              <a:rPr lang="en-US" dirty="0" smtClean="0"/>
              <a:t>The next day Lincoln’s troops arrived and ended the rebellion</a:t>
            </a:r>
          </a:p>
          <a:p>
            <a:pPr marL="285750" indent="-285750">
              <a:buFont typeface="Arial"/>
              <a:buChar char="•"/>
            </a:pPr>
            <a:r>
              <a:rPr lang="en-US" dirty="0" smtClean="0"/>
              <a:t>The fears the rebellion caused were harder to disperse</a:t>
            </a:r>
            <a:endParaRPr lang="en-US" dirty="0"/>
          </a:p>
        </p:txBody>
      </p:sp>
      <p:pic>
        <p:nvPicPr>
          <p:cNvPr id="7" name="Picture Placeholder 6" descr="Shays-Rebellion-2.jpg"/>
          <p:cNvPicPr>
            <a:picLocks noGrp="1" noChangeAspect="1"/>
          </p:cNvPicPr>
          <p:nvPr>
            <p:ph type="pic" idx="1"/>
          </p:nvPr>
        </p:nvPicPr>
        <p:blipFill>
          <a:blip r:embed="rId2">
            <a:extLst>
              <a:ext uri="{28A0092B-C50C-407E-A947-70E740481C1C}">
                <a14:useLocalDpi xmlns:a14="http://schemas.microsoft.com/office/drawing/2010/main" val="0"/>
              </a:ext>
            </a:extLst>
          </a:blip>
          <a:srcRect l="13655" r="13655"/>
          <a:stretch>
            <a:fillRect/>
          </a:stretch>
        </p:blipFill>
        <p:spPr/>
      </p:pic>
    </p:spTree>
    <p:extLst>
      <p:ext uri="{BB962C8B-B14F-4D97-AF65-F5344CB8AC3E}">
        <p14:creationId xmlns:p14="http://schemas.microsoft.com/office/powerpoint/2010/main" val="3308394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Call for Change</a:t>
            </a:r>
            <a:endParaRPr lang="en-US" dirty="0"/>
          </a:p>
        </p:txBody>
      </p:sp>
      <p:sp>
        <p:nvSpPr>
          <p:cNvPr id="6" name="Content Placeholder 5"/>
          <p:cNvSpPr>
            <a:spLocks noGrp="1"/>
          </p:cNvSpPr>
          <p:nvPr>
            <p:ph idx="1"/>
          </p:nvPr>
        </p:nvSpPr>
        <p:spPr/>
        <p:txBody>
          <a:bodyPr>
            <a:normAutofit lnSpcReduction="10000"/>
          </a:bodyPr>
          <a:lstStyle/>
          <a:p>
            <a:r>
              <a:rPr lang="en-US" dirty="0" smtClean="0"/>
              <a:t>People saw that the republic itself was at risk</a:t>
            </a:r>
          </a:p>
          <a:p>
            <a:r>
              <a:rPr lang="en-US" dirty="0" smtClean="0"/>
              <a:t>They feared that as state legislatures became more democratic and responsive to poor people, they would weaken property rights and vote to take property from the wealthy</a:t>
            </a:r>
          </a:p>
          <a:p>
            <a:r>
              <a:rPr lang="en-US" dirty="0" smtClean="0"/>
              <a:t>The concerns were an important reason why many people began to argue for a stronger central government</a:t>
            </a:r>
          </a:p>
          <a:p>
            <a:r>
              <a:rPr lang="en-US" dirty="0" smtClean="0"/>
              <a:t>Congress called on states to correct “such defects as may be discovered to exist” in the </a:t>
            </a:r>
            <a:r>
              <a:rPr lang="en-US" smtClean="0"/>
              <a:t>present government</a:t>
            </a:r>
            <a:endParaRPr lang="en-US" dirty="0"/>
          </a:p>
        </p:txBody>
      </p:sp>
    </p:spTree>
    <p:extLst>
      <p:ext uri="{BB962C8B-B14F-4D97-AF65-F5344CB8AC3E}">
        <p14:creationId xmlns:p14="http://schemas.microsoft.com/office/powerpoint/2010/main" val="732355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Confederation</a:t>
            </a:r>
            <a:endParaRPr lang="en-US" dirty="0"/>
          </a:p>
        </p:txBody>
      </p:sp>
      <p:sp>
        <p:nvSpPr>
          <p:cNvPr id="3" name="Content Placeholder 2"/>
          <p:cNvSpPr>
            <a:spLocks noGrp="1"/>
          </p:cNvSpPr>
          <p:nvPr>
            <p:ph idx="1"/>
          </p:nvPr>
        </p:nvSpPr>
        <p:spPr/>
        <p:txBody>
          <a:bodyPr/>
          <a:lstStyle/>
          <a:p>
            <a:r>
              <a:rPr lang="en-US" dirty="0" smtClean="0"/>
              <a:t>November 1777 the Continental Congress adopted the </a:t>
            </a:r>
            <a:r>
              <a:rPr lang="en-US" b="1" dirty="0" smtClean="0"/>
              <a:t>Articles of Confederation and Perpetual Union</a:t>
            </a:r>
            <a:endParaRPr lang="en-US" dirty="0" smtClean="0"/>
          </a:p>
          <a:p>
            <a:pPr lvl="1"/>
            <a:r>
              <a:rPr lang="en-US" dirty="0" smtClean="0"/>
              <a:t>This was a plan for a loose union of the states under the authority of the Congress</a:t>
            </a:r>
            <a:endParaRPr lang="en-US" dirty="0"/>
          </a:p>
        </p:txBody>
      </p:sp>
    </p:spTree>
    <p:extLst>
      <p:ext uri="{BB962C8B-B14F-4D97-AF65-F5344CB8AC3E}">
        <p14:creationId xmlns:p14="http://schemas.microsoft.com/office/powerpoint/2010/main" val="490693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 New Constitution</a:t>
            </a:r>
            <a:endParaRPr lang="en-US" dirty="0"/>
          </a:p>
        </p:txBody>
      </p:sp>
      <p:sp>
        <p:nvSpPr>
          <p:cNvPr id="5" name="Subtitle 4"/>
          <p:cNvSpPr>
            <a:spLocks noGrp="1"/>
          </p:cNvSpPr>
          <p:nvPr>
            <p:ph type="subTitle" idx="1"/>
          </p:nvPr>
        </p:nvSpPr>
        <p:spPr/>
        <p:txBody>
          <a:bodyPr/>
          <a:lstStyle/>
          <a:p>
            <a:r>
              <a:rPr lang="en-US" dirty="0" smtClean="0"/>
              <a:t>The Constitutional Convention</a:t>
            </a:r>
            <a:endParaRPr lang="en-US" dirty="0"/>
          </a:p>
        </p:txBody>
      </p:sp>
    </p:spTree>
    <p:extLst>
      <p:ext uri="{BB962C8B-B14F-4D97-AF65-F5344CB8AC3E}">
        <p14:creationId xmlns:p14="http://schemas.microsoft.com/office/powerpoint/2010/main" val="1115087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Convention</a:t>
            </a:r>
            <a:endParaRPr lang="en-US" dirty="0"/>
          </a:p>
        </p:txBody>
      </p:sp>
      <p:sp>
        <p:nvSpPr>
          <p:cNvPr id="3" name="Content Placeholder 2"/>
          <p:cNvSpPr>
            <a:spLocks noGrp="1"/>
          </p:cNvSpPr>
          <p:nvPr>
            <p:ph idx="1"/>
          </p:nvPr>
        </p:nvSpPr>
        <p:spPr/>
        <p:txBody>
          <a:bodyPr/>
          <a:lstStyle/>
          <a:p>
            <a:r>
              <a:rPr lang="en-US" b="1" dirty="0" smtClean="0"/>
              <a:t>Nationalists</a:t>
            </a:r>
            <a:r>
              <a:rPr lang="en-US" dirty="0" smtClean="0"/>
              <a:t> – people who supported a stronger central government</a:t>
            </a:r>
          </a:p>
          <a:p>
            <a:r>
              <a:rPr lang="en-US" dirty="0" smtClean="0"/>
              <a:t>They included: George Washington, John Adams, Benjamin Franklin, Alexander Hamilton, and Robert Morris</a:t>
            </a:r>
          </a:p>
          <a:p>
            <a:r>
              <a:rPr lang="en-US" dirty="0" smtClean="0"/>
              <a:t>The weakness of the Confederation Congress worried many leaders who believed the nation would not survive without a strong central government </a:t>
            </a:r>
            <a:endParaRPr lang="en-US" dirty="0"/>
          </a:p>
        </p:txBody>
      </p:sp>
    </p:spTree>
    <p:extLst>
      <p:ext uri="{BB962C8B-B14F-4D97-AF65-F5344CB8AC3E}">
        <p14:creationId xmlns:p14="http://schemas.microsoft.com/office/powerpoint/2010/main" val="3833451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Madison</a:t>
            </a:r>
            <a:endParaRPr lang="en-US" dirty="0"/>
          </a:p>
        </p:txBody>
      </p:sp>
      <p:sp>
        <p:nvSpPr>
          <p:cNvPr id="3" name="Content Placeholder 2"/>
          <p:cNvSpPr>
            <a:spLocks noGrp="1"/>
          </p:cNvSpPr>
          <p:nvPr>
            <p:ph type="body" sz="half" idx="2"/>
          </p:nvPr>
        </p:nvSpPr>
        <p:spPr/>
        <p:txBody>
          <a:bodyPr/>
          <a:lstStyle/>
          <a:p>
            <a:pPr marL="285750" indent="-285750">
              <a:buFont typeface="Arial"/>
              <a:buChar char="•"/>
            </a:pPr>
            <a:r>
              <a:rPr lang="en-US" dirty="0" smtClean="0"/>
              <a:t>One of the most influential nationalists and was a member of the Virginia Assembly and head of its commerce committee</a:t>
            </a:r>
          </a:p>
          <a:p>
            <a:pPr marL="285750" indent="-285750">
              <a:buFont typeface="Arial"/>
              <a:buChar char="•"/>
            </a:pPr>
            <a:r>
              <a:rPr lang="en-US" dirty="0" smtClean="0"/>
              <a:t>He was well aware of Virginia’s trade problems with other states and Britain</a:t>
            </a:r>
          </a:p>
          <a:p>
            <a:pPr marL="285750" indent="-285750">
              <a:buFont typeface="Arial"/>
              <a:buChar char="•"/>
            </a:pPr>
            <a:r>
              <a:rPr lang="en-US" dirty="0" smtClean="0"/>
              <a:t>He believed that a stronger national government was needed</a:t>
            </a:r>
            <a:endParaRPr lang="en-US" dirty="0"/>
          </a:p>
        </p:txBody>
      </p:sp>
      <p:pic>
        <p:nvPicPr>
          <p:cNvPr id="5" name="Picture Placeholder 4" descr="john-adams-by-jane-stewart.jpg"/>
          <p:cNvPicPr>
            <a:picLocks noGrp="1" noChangeAspect="1"/>
          </p:cNvPicPr>
          <p:nvPr>
            <p:ph type="pic" idx="1"/>
          </p:nvPr>
        </p:nvPicPr>
        <p:blipFill>
          <a:blip r:embed="rId2">
            <a:extLst>
              <a:ext uri="{28A0092B-C50C-407E-A947-70E740481C1C}">
                <a14:useLocalDpi xmlns:a14="http://schemas.microsoft.com/office/drawing/2010/main" val="0"/>
              </a:ext>
            </a:extLst>
          </a:blip>
          <a:srcRect l="4730" r="4730"/>
          <a:stretch>
            <a:fillRect/>
          </a:stretch>
        </p:blipFill>
        <p:spPr/>
      </p:pic>
    </p:spTree>
    <p:extLst>
      <p:ext uri="{BB962C8B-B14F-4D97-AF65-F5344CB8AC3E}">
        <p14:creationId xmlns:p14="http://schemas.microsoft.com/office/powerpoint/2010/main" val="4244349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Madison</a:t>
            </a:r>
            <a:endParaRPr lang="en-US" dirty="0"/>
          </a:p>
        </p:txBody>
      </p:sp>
      <p:sp>
        <p:nvSpPr>
          <p:cNvPr id="3" name="Content Placeholder 2"/>
          <p:cNvSpPr>
            <a:spLocks noGrp="1"/>
          </p:cNvSpPr>
          <p:nvPr>
            <p:ph type="body" sz="half" idx="2"/>
          </p:nvPr>
        </p:nvSpPr>
        <p:spPr/>
        <p:txBody>
          <a:bodyPr/>
          <a:lstStyle/>
          <a:p>
            <a:pPr marL="285750" indent="-285750">
              <a:buFont typeface="Arial"/>
              <a:buChar char="•"/>
            </a:pPr>
            <a:r>
              <a:rPr lang="en-US" dirty="0" smtClean="0"/>
              <a:t>1786: Madison convinced Virginia’s assembly to call a convention of all the states to discuss trade and taxation problems</a:t>
            </a:r>
          </a:p>
          <a:p>
            <a:pPr marL="285750" indent="-285750">
              <a:buFont typeface="Arial"/>
              <a:buChar char="•"/>
            </a:pPr>
            <a:r>
              <a:rPr lang="en-US" dirty="0" smtClean="0"/>
              <a:t>At this convention many of the delegates discussed the weakness of the Articles of Confederation and expressed interest in modifying them </a:t>
            </a:r>
            <a:endParaRPr lang="en-US" dirty="0"/>
          </a:p>
        </p:txBody>
      </p:sp>
      <p:pic>
        <p:nvPicPr>
          <p:cNvPr id="5" name="Picture Placeholder 4" descr="john-adams-by-jane-stewart.jpg"/>
          <p:cNvPicPr>
            <a:picLocks noGrp="1" noChangeAspect="1"/>
          </p:cNvPicPr>
          <p:nvPr>
            <p:ph type="pic" idx="1"/>
          </p:nvPr>
        </p:nvPicPr>
        <p:blipFill>
          <a:blip r:embed="rId2">
            <a:extLst>
              <a:ext uri="{28A0092B-C50C-407E-A947-70E740481C1C}">
                <a14:useLocalDpi xmlns:a14="http://schemas.microsoft.com/office/drawing/2010/main" val="0"/>
              </a:ext>
            </a:extLst>
          </a:blip>
          <a:srcRect l="4730" r="4730"/>
          <a:stretch>
            <a:fillRect/>
          </a:stretch>
        </p:blipFill>
        <p:spPr/>
      </p:pic>
    </p:spTree>
    <p:extLst>
      <p:ext uri="{BB962C8B-B14F-4D97-AF65-F5344CB8AC3E}">
        <p14:creationId xmlns:p14="http://schemas.microsoft.com/office/powerpoint/2010/main" val="1218315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Alexander Hamilton</a:t>
            </a:r>
            <a:endParaRPr lang="en-US" dirty="0"/>
          </a:p>
        </p:txBody>
      </p:sp>
      <p:sp>
        <p:nvSpPr>
          <p:cNvPr id="3" name="Text Placeholder 2"/>
          <p:cNvSpPr>
            <a:spLocks noGrp="1"/>
          </p:cNvSpPr>
          <p:nvPr>
            <p:ph type="body" sz="half" idx="2"/>
          </p:nvPr>
        </p:nvSpPr>
        <p:spPr/>
        <p:txBody>
          <a:bodyPr/>
          <a:lstStyle/>
          <a:p>
            <a:pPr marL="285750" indent="-285750">
              <a:buFont typeface="Arial"/>
              <a:buChar char="•"/>
            </a:pPr>
            <a:r>
              <a:rPr lang="en-US" dirty="0" smtClean="0"/>
              <a:t>Was a New York delegate who recommended that the Congress itself call for another convention to be held in Philadelphia</a:t>
            </a:r>
          </a:p>
          <a:p>
            <a:pPr marL="285750" indent="-285750">
              <a:buFont typeface="Arial"/>
              <a:buChar char="•"/>
            </a:pPr>
            <a:r>
              <a:rPr lang="en-US" dirty="0" smtClean="0"/>
              <a:t>Every states except Rhode Island sent delegates to what became known as the Constitutional Convention</a:t>
            </a:r>
          </a:p>
        </p:txBody>
      </p:sp>
      <p:pic>
        <p:nvPicPr>
          <p:cNvPr id="5" name="Picture Placeholder 4" descr="Alexander-Hamilton-crop-451x300.jpg"/>
          <p:cNvPicPr>
            <a:picLocks noGrp="1" noChangeAspect="1"/>
          </p:cNvPicPr>
          <p:nvPr>
            <p:ph type="pic" idx="1"/>
          </p:nvPr>
        </p:nvPicPr>
        <p:blipFill>
          <a:blip r:embed="rId2">
            <a:extLst>
              <a:ext uri="{28A0092B-C50C-407E-A947-70E740481C1C}">
                <a14:useLocalDpi xmlns:a14="http://schemas.microsoft.com/office/drawing/2010/main" val="0"/>
              </a:ext>
            </a:extLst>
          </a:blip>
          <a:srcRect l="25824" r="25824"/>
          <a:stretch>
            <a:fillRect/>
          </a:stretch>
        </p:blipFill>
        <p:spPr/>
      </p:pic>
    </p:spTree>
    <p:extLst>
      <p:ext uri="{BB962C8B-B14F-4D97-AF65-F5344CB8AC3E}">
        <p14:creationId xmlns:p14="http://schemas.microsoft.com/office/powerpoint/2010/main" val="114031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Founders</a:t>
            </a:r>
            <a:endParaRPr lang="en-US" dirty="0"/>
          </a:p>
        </p:txBody>
      </p:sp>
      <p:pic>
        <p:nvPicPr>
          <p:cNvPr id="10" name="Picture Placeholder 9" descr="brookhiser-600.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458" r="11458"/>
          <a:stretch>
            <a:fillRect/>
          </a:stretch>
        </p:blipFill>
        <p:spPr/>
      </p:pic>
    </p:spTree>
    <p:extLst>
      <p:ext uri="{BB962C8B-B14F-4D97-AF65-F5344CB8AC3E}">
        <p14:creationId xmlns:p14="http://schemas.microsoft.com/office/powerpoint/2010/main" val="398911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Founders</a:t>
            </a:r>
            <a:endParaRPr lang="en-US" dirty="0"/>
          </a:p>
        </p:txBody>
      </p:sp>
      <p:sp>
        <p:nvSpPr>
          <p:cNvPr id="6" name="Content Placeholder 5"/>
          <p:cNvSpPr>
            <a:spLocks noGrp="1"/>
          </p:cNvSpPr>
          <p:nvPr>
            <p:ph idx="1"/>
          </p:nvPr>
        </p:nvSpPr>
        <p:spPr/>
        <p:txBody>
          <a:bodyPr>
            <a:normAutofit lnSpcReduction="10000"/>
          </a:bodyPr>
          <a:lstStyle/>
          <a:p>
            <a:r>
              <a:rPr lang="en-US" dirty="0" smtClean="0"/>
              <a:t>The 55 delegates who attended the convention in Philadelphia included some distinguished leaders in the US</a:t>
            </a:r>
          </a:p>
          <a:p>
            <a:r>
              <a:rPr lang="en-US" dirty="0" smtClean="0"/>
              <a:t>Majority were lawyers and more of the other were planters and merchants</a:t>
            </a:r>
          </a:p>
          <a:p>
            <a:r>
              <a:rPr lang="en-US" dirty="0" smtClean="0"/>
              <a:t>Most had experience in colonial, state, or national government while 7of them had served as state governors</a:t>
            </a:r>
          </a:p>
          <a:p>
            <a:r>
              <a:rPr lang="en-US" dirty="0" smtClean="0"/>
              <a:t>39 had been members of the Confederation Congress while 8 had signed the Declaration of Independence </a:t>
            </a:r>
            <a:endParaRPr lang="en-US" dirty="0"/>
          </a:p>
        </p:txBody>
      </p:sp>
    </p:spTree>
    <p:extLst>
      <p:ext uri="{BB962C8B-B14F-4D97-AF65-F5344CB8AC3E}">
        <p14:creationId xmlns:p14="http://schemas.microsoft.com/office/powerpoint/2010/main" val="2127617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Founders</a:t>
            </a:r>
            <a:endParaRPr lang="en-US" dirty="0"/>
          </a:p>
        </p:txBody>
      </p:sp>
      <p:sp>
        <p:nvSpPr>
          <p:cNvPr id="3" name="Content Placeholder 2"/>
          <p:cNvSpPr>
            <a:spLocks noGrp="1"/>
          </p:cNvSpPr>
          <p:nvPr>
            <p:ph idx="1"/>
          </p:nvPr>
        </p:nvSpPr>
        <p:spPr/>
        <p:txBody>
          <a:bodyPr/>
          <a:lstStyle/>
          <a:p>
            <a:r>
              <a:rPr lang="en-US" dirty="0" smtClean="0"/>
              <a:t>At this convention the delegates chose George Washington of Virginia as presiding officer because of his stern and proper character</a:t>
            </a:r>
          </a:p>
          <a:p>
            <a:r>
              <a:rPr lang="en-US" dirty="0" smtClean="0"/>
              <a:t>Other notable delegates included Alexander Hamilton and Roger Sherman</a:t>
            </a:r>
          </a:p>
          <a:p>
            <a:r>
              <a:rPr lang="en-US" dirty="0" smtClean="0"/>
              <a:t>James Madison kept a record of the debates and they provided the best source of information about what went on in the sessions</a:t>
            </a:r>
          </a:p>
        </p:txBody>
      </p:sp>
    </p:spTree>
    <p:extLst>
      <p:ext uri="{BB962C8B-B14F-4D97-AF65-F5344CB8AC3E}">
        <p14:creationId xmlns:p14="http://schemas.microsoft.com/office/powerpoint/2010/main" val="376283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Virginia Plan</a:t>
            </a:r>
            <a:endParaRPr lang="en-US" dirty="0"/>
          </a:p>
        </p:txBody>
      </p:sp>
      <p:sp>
        <p:nvSpPr>
          <p:cNvPr id="3" name="Content Placeholder 2"/>
          <p:cNvSpPr>
            <a:spLocks noGrp="1"/>
          </p:cNvSpPr>
          <p:nvPr>
            <p:ph idx="1"/>
          </p:nvPr>
        </p:nvSpPr>
        <p:spPr/>
        <p:txBody>
          <a:bodyPr>
            <a:normAutofit lnSpcReduction="10000"/>
          </a:bodyPr>
          <a:lstStyle/>
          <a:p>
            <a:r>
              <a:rPr lang="en-US" dirty="0" smtClean="0"/>
              <a:t>It was introduced by governor of Virginia, </a:t>
            </a:r>
            <a:r>
              <a:rPr lang="en-US" b="1" dirty="0" smtClean="0"/>
              <a:t>Edmund Randolph</a:t>
            </a:r>
            <a:endParaRPr lang="en-US" dirty="0" smtClean="0"/>
          </a:p>
          <a:p>
            <a:r>
              <a:rPr lang="en-US" dirty="0" smtClean="0"/>
              <a:t>It proposed scrapping the Articles of Confederation altogether and creating a new national government with the power to make laws binding upon the states and to raise its own money through taxes</a:t>
            </a:r>
          </a:p>
          <a:p>
            <a:r>
              <a:rPr lang="en-US" dirty="0" smtClean="0"/>
              <a:t>Legislature will be divided into 2 houses, the voters in each state would elect members of the first house while members of the second house would be nominated by the state governments but actually elected by the first house</a:t>
            </a:r>
            <a:endParaRPr lang="en-US" dirty="0"/>
          </a:p>
        </p:txBody>
      </p:sp>
    </p:spTree>
    <p:extLst>
      <p:ext uri="{BB962C8B-B14F-4D97-AF65-F5344CB8AC3E}">
        <p14:creationId xmlns:p14="http://schemas.microsoft.com/office/powerpoint/2010/main" val="2947514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Virginia Plan </a:t>
            </a:r>
            <a:endParaRPr lang="en-US" dirty="0"/>
          </a:p>
        </p:txBody>
      </p:sp>
      <p:sp>
        <p:nvSpPr>
          <p:cNvPr id="3" name="Content Placeholder 2"/>
          <p:cNvSpPr>
            <a:spLocks noGrp="1"/>
          </p:cNvSpPr>
          <p:nvPr>
            <p:ph idx="1"/>
          </p:nvPr>
        </p:nvSpPr>
        <p:spPr/>
        <p:txBody>
          <a:bodyPr/>
          <a:lstStyle/>
          <a:p>
            <a:r>
              <a:rPr lang="en-US" dirty="0" smtClean="0"/>
              <a:t>It would benefit large states like Virginia, New York, Massachusetts which had more votes than the smaller states</a:t>
            </a:r>
          </a:p>
          <a:p>
            <a:r>
              <a:rPr lang="en-US" dirty="0" smtClean="0"/>
              <a:t>Delegates accepted the idea of dividing the government into executive, legislative, and judicial branches</a:t>
            </a:r>
          </a:p>
          <a:p>
            <a:r>
              <a:rPr lang="en-US" dirty="0"/>
              <a:t>T</a:t>
            </a:r>
            <a:r>
              <a:rPr lang="en-US" dirty="0" smtClean="0"/>
              <a:t>he smaller states strongly opposed any changes that would decrease their influence by basing representation on population</a:t>
            </a:r>
            <a:endParaRPr lang="en-US" dirty="0"/>
          </a:p>
        </p:txBody>
      </p:sp>
    </p:spTree>
    <p:extLst>
      <p:ext uri="{BB962C8B-B14F-4D97-AF65-F5344CB8AC3E}">
        <p14:creationId xmlns:p14="http://schemas.microsoft.com/office/powerpoint/2010/main" val="292569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of Confederation </a:t>
            </a:r>
            <a:endParaRPr lang="en-US" dirty="0"/>
          </a:p>
        </p:txBody>
      </p:sp>
      <p:sp>
        <p:nvSpPr>
          <p:cNvPr id="3" name="Content Placeholder 2"/>
          <p:cNvSpPr>
            <a:spLocks noGrp="1"/>
          </p:cNvSpPr>
          <p:nvPr>
            <p:ph idx="1"/>
          </p:nvPr>
        </p:nvSpPr>
        <p:spPr/>
        <p:txBody>
          <a:bodyPr>
            <a:normAutofit fontScale="92500"/>
          </a:bodyPr>
          <a:lstStyle/>
          <a:p>
            <a:r>
              <a:rPr lang="en-US" dirty="0" smtClean="0"/>
              <a:t>They established a very weak central government</a:t>
            </a:r>
          </a:p>
          <a:p>
            <a:r>
              <a:rPr lang="en-US" dirty="0" smtClean="0"/>
              <a:t>Under these articles, once a year each state would select a delegation to send to the capital city</a:t>
            </a:r>
          </a:p>
          <a:p>
            <a:r>
              <a:rPr lang="en-US" dirty="0" smtClean="0"/>
              <a:t>This group was referred to as the Confederation Congress and was the entire government</a:t>
            </a:r>
          </a:p>
          <a:p>
            <a:r>
              <a:rPr lang="en-US" dirty="0" smtClean="0"/>
              <a:t>There were no separate executive and judicial branches</a:t>
            </a:r>
          </a:p>
          <a:p>
            <a:r>
              <a:rPr lang="en-US" dirty="0" smtClean="0"/>
              <a:t>It had the right to declare war, raise armies, and sign treaties but was not able to impose taxes and it was denied the power to regulate trade</a:t>
            </a:r>
            <a:endParaRPr lang="en-US" dirty="0"/>
          </a:p>
        </p:txBody>
      </p:sp>
    </p:spTree>
    <p:extLst>
      <p:ext uri="{BB962C8B-B14F-4D97-AF65-F5344CB8AC3E}">
        <p14:creationId xmlns:p14="http://schemas.microsoft.com/office/powerpoint/2010/main" val="3287520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Jersey Plan</a:t>
            </a:r>
            <a:endParaRPr lang="en-US" dirty="0"/>
          </a:p>
        </p:txBody>
      </p:sp>
      <p:sp>
        <p:nvSpPr>
          <p:cNvPr id="3" name="Content Placeholder 2"/>
          <p:cNvSpPr>
            <a:spLocks noGrp="1"/>
          </p:cNvSpPr>
          <p:nvPr>
            <p:ph idx="1"/>
          </p:nvPr>
        </p:nvSpPr>
        <p:spPr/>
        <p:txBody>
          <a:bodyPr/>
          <a:lstStyle/>
          <a:p>
            <a:r>
              <a:rPr lang="en-US" dirty="0" smtClean="0"/>
              <a:t>It was proposed by a delegate from NJ named </a:t>
            </a:r>
            <a:r>
              <a:rPr lang="en-US" b="1" dirty="0" smtClean="0"/>
              <a:t>William Paterson</a:t>
            </a:r>
            <a:endParaRPr lang="en-US" dirty="0" smtClean="0"/>
          </a:p>
          <a:p>
            <a:r>
              <a:rPr lang="en-US" dirty="0" smtClean="0"/>
              <a:t>It did not want to abandon the Articles of Confederation but instead to modify it them to make the central government stronger</a:t>
            </a:r>
          </a:p>
          <a:p>
            <a:r>
              <a:rPr lang="en-US" dirty="0" smtClean="0"/>
              <a:t>Congress would have a single house in which each state was equally represented but would also have the power to raise taxes and regulate trade </a:t>
            </a:r>
            <a:endParaRPr lang="en-US" dirty="0"/>
          </a:p>
        </p:txBody>
      </p:sp>
    </p:spTree>
    <p:extLst>
      <p:ext uri="{BB962C8B-B14F-4D97-AF65-F5344CB8AC3E}">
        <p14:creationId xmlns:p14="http://schemas.microsoft.com/office/powerpoint/2010/main" val="1266590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Choice</a:t>
            </a:r>
            <a:endParaRPr lang="en-US" dirty="0"/>
          </a:p>
        </p:txBody>
      </p:sp>
      <p:sp>
        <p:nvSpPr>
          <p:cNvPr id="3" name="Content Placeholder 2"/>
          <p:cNvSpPr>
            <a:spLocks noGrp="1"/>
          </p:cNvSpPr>
          <p:nvPr>
            <p:ph idx="1"/>
          </p:nvPr>
        </p:nvSpPr>
        <p:spPr/>
        <p:txBody>
          <a:bodyPr/>
          <a:lstStyle/>
          <a:p>
            <a:r>
              <a:rPr lang="en-US" dirty="0" smtClean="0"/>
              <a:t>A decision had to be made on which plan they would accept</a:t>
            </a:r>
          </a:p>
          <a:p>
            <a:r>
              <a:rPr lang="en-US" dirty="0" smtClean="0"/>
              <a:t>On June 19 they voted to proceed with the Virginia Plan</a:t>
            </a:r>
          </a:p>
          <a:p>
            <a:r>
              <a:rPr lang="en-US" dirty="0" smtClean="0"/>
              <a:t>They decided to go beyond their original purpose of revising the Articles of Confederation</a:t>
            </a:r>
          </a:p>
          <a:p>
            <a:r>
              <a:rPr lang="en-US" dirty="0" smtClean="0"/>
              <a:t>They began work on a completely new constitution for the United States</a:t>
            </a:r>
            <a:endParaRPr lang="en-US" dirty="0"/>
          </a:p>
        </p:txBody>
      </p:sp>
    </p:spTree>
    <p:extLst>
      <p:ext uri="{BB962C8B-B14F-4D97-AF65-F5344CB8AC3E}">
        <p14:creationId xmlns:p14="http://schemas.microsoft.com/office/powerpoint/2010/main" val="1875125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a:t>
            </a:r>
            <a:endParaRPr lang="en-US" dirty="0"/>
          </a:p>
        </p:txBody>
      </p:sp>
      <p:sp>
        <p:nvSpPr>
          <p:cNvPr id="3" name="Content Placeholder 2"/>
          <p:cNvSpPr>
            <a:spLocks noGrp="1"/>
          </p:cNvSpPr>
          <p:nvPr>
            <p:ph idx="1"/>
          </p:nvPr>
        </p:nvSpPr>
        <p:spPr/>
        <p:txBody>
          <a:bodyPr/>
          <a:lstStyle/>
          <a:p>
            <a:r>
              <a:rPr lang="en-US" dirty="0" smtClean="0"/>
              <a:t>This caused some tension amongst the delegates</a:t>
            </a:r>
          </a:p>
          <a:p>
            <a:r>
              <a:rPr lang="en-US" dirty="0" smtClean="0"/>
              <a:t>The small states demanded changes that would protect them against the voting power of the big states</a:t>
            </a:r>
          </a:p>
          <a:p>
            <a:r>
              <a:rPr lang="en-US" dirty="0" smtClean="0"/>
              <a:t>Northern and southern states were divided over how to treat slavery in the new constitution</a:t>
            </a:r>
          </a:p>
          <a:p>
            <a:r>
              <a:rPr lang="en-US" dirty="0" smtClean="0"/>
              <a:t>There must be a compromise</a:t>
            </a:r>
            <a:endParaRPr lang="en-US" dirty="0"/>
          </a:p>
        </p:txBody>
      </p:sp>
    </p:spTree>
    <p:extLst>
      <p:ext uri="{BB962C8B-B14F-4D97-AF65-F5344CB8AC3E}">
        <p14:creationId xmlns:p14="http://schemas.microsoft.com/office/powerpoint/2010/main" val="2746199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87" y="2508596"/>
            <a:ext cx="3792537" cy="1341344"/>
          </a:xfrm>
        </p:spPr>
        <p:txBody>
          <a:bodyPr/>
          <a:lstStyle/>
          <a:p>
            <a:r>
              <a:rPr lang="en-US" dirty="0" smtClean="0"/>
              <a:t>The Connecticut Compromise</a:t>
            </a:r>
            <a:endParaRPr lang="en-US" dirty="0"/>
          </a:p>
        </p:txBody>
      </p:sp>
      <p:pic>
        <p:nvPicPr>
          <p:cNvPr id="8" name="Picture Placeholder 7" descr="comptoon.jpg"/>
          <p:cNvPicPr>
            <a:picLocks noGrp="1" noChangeAspect="1"/>
          </p:cNvPicPr>
          <p:nvPr>
            <p:ph type="pic" idx="1"/>
          </p:nvPr>
        </p:nvPicPr>
        <p:blipFill>
          <a:blip r:embed="rId2">
            <a:extLst>
              <a:ext uri="{28A0092B-C50C-407E-A947-70E740481C1C}">
                <a14:useLocalDpi xmlns:a14="http://schemas.microsoft.com/office/drawing/2010/main" val="0"/>
              </a:ext>
            </a:extLst>
          </a:blip>
          <a:srcRect l="2549" r="2549"/>
          <a:stretch>
            <a:fillRect/>
          </a:stretch>
        </p:blipFill>
        <p:spPr/>
      </p:pic>
    </p:spTree>
    <p:extLst>
      <p:ext uri="{BB962C8B-B14F-4D97-AF65-F5344CB8AC3E}">
        <p14:creationId xmlns:p14="http://schemas.microsoft.com/office/powerpoint/2010/main" val="1530956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Connecticut Compromise</a:t>
            </a:r>
            <a:endParaRPr lang="en-US" dirty="0"/>
          </a:p>
        </p:txBody>
      </p:sp>
      <p:sp>
        <p:nvSpPr>
          <p:cNvPr id="6" name="Content Placeholder 5"/>
          <p:cNvSpPr>
            <a:spLocks noGrp="1"/>
          </p:cNvSpPr>
          <p:nvPr>
            <p:ph idx="1"/>
          </p:nvPr>
        </p:nvSpPr>
        <p:spPr/>
        <p:txBody>
          <a:bodyPr/>
          <a:lstStyle/>
          <a:p>
            <a:r>
              <a:rPr lang="en-US" dirty="0" smtClean="0"/>
              <a:t>By early July 1787 the convention had reached a turning point</a:t>
            </a:r>
          </a:p>
          <a:p>
            <a:r>
              <a:rPr lang="en-US" dirty="0" smtClean="0"/>
              <a:t>The convention appointed a special committee to resolve the differences between the large and small states; those who were strongly committed to one side or the other were left off the committee</a:t>
            </a:r>
          </a:p>
          <a:p>
            <a:r>
              <a:rPr lang="en-US" dirty="0" smtClean="0"/>
              <a:t>Benjamin Franklin was chosen to chair the proceedings </a:t>
            </a:r>
            <a:endParaRPr lang="en-US" dirty="0"/>
          </a:p>
        </p:txBody>
      </p:sp>
    </p:spTree>
    <p:extLst>
      <p:ext uri="{BB962C8B-B14F-4D97-AF65-F5344CB8AC3E}">
        <p14:creationId xmlns:p14="http://schemas.microsoft.com/office/powerpoint/2010/main" val="1421393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Connecticut Compromise</a:t>
            </a:r>
            <a:endParaRPr lang="en-US" dirty="0"/>
          </a:p>
        </p:txBody>
      </p:sp>
      <p:sp>
        <p:nvSpPr>
          <p:cNvPr id="3" name="Content Placeholder 2"/>
          <p:cNvSpPr>
            <a:spLocks noGrp="1"/>
          </p:cNvSpPr>
          <p:nvPr>
            <p:ph idx="1"/>
          </p:nvPr>
        </p:nvSpPr>
        <p:spPr/>
        <p:txBody>
          <a:bodyPr/>
          <a:lstStyle/>
          <a:p>
            <a:r>
              <a:rPr lang="en-US" dirty="0" smtClean="0"/>
              <a:t>It was proposed by a Connecticut man named </a:t>
            </a:r>
            <a:r>
              <a:rPr lang="en-US" b="1" dirty="0" smtClean="0"/>
              <a:t>Roger Sherman</a:t>
            </a:r>
            <a:r>
              <a:rPr lang="en-US" dirty="0" smtClean="0"/>
              <a:t> but other historians refer to it as the </a:t>
            </a:r>
            <a:r>
              <a:rPr lang="en-US" b="1" dirty="0" smtClean="0"/>
              <a:t>Great Compromise</a:t>
            </a:r>
            <a:endParaRPr lang="en-US" dirty="0" smtClean="0"/>
          </a:p>
          <a:p>
            <a:r>
              <a:rPr lang="en-US" dirty="0" smtClean="0"/>
              <a:t>The committee proposed that in one house of Congress – the House of Representatives – the states would be represented according to the size of their populations</a:t>
            </a:r>
          </a:p>
          <a:p>
            <a:r>
              <a:rPr lang="en-US" dirty="0" smtClean="0"/>
              <a:t>In the other house – the Senate – each state would have equal representation</a:t>
            </a:r>
            <a:endParaRPr lang="en-US" dirty="0"/>
          </a:p>
        </p:txBody>
      </p:sp>
    </p:spTree>
    <p:extLst>
      <p:ext uri="{BB962C8B-B14F-4D97-AF65-F5344CB8AC3E}">
        <p14:creationId xmlns:p14="http://schemas.microsoft.com/office/powerpoint/2010/main" val="3327178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466161"/>
            <a:ext cx="7691719" cy="682823"/>
          </a:xfrm>
        </p:spPr>
        <p:txBody>
          <a:bodyPr/>
          <a:lstStyle/>
          <a:p>
            <a:r>
              <a:rPr lang="en-US" dirty="0" smtClean="0"/>
              <a:t>Compromise Over Slavery </a:t>
            </a:r>
            <a:endParaRPr lang="en-US" dirty="0"/>
          </a:p>
        </p:txBody>
      </p:sp>
      <p:sp>
        <p:nvSpPr>
          <p:cNvPr id="3" name="Content Placeholder 2"/>
          <p:cNvSpPr>
            <a:spLocks noGrp="1"/>
          </p:cNvSpPr>
          <p:nvPr>
            <p:ph idx="1"/>
          </p:nvPr>
        </p:nvSpPr>
        <p:spPr/>
        <p:txBody>
          <a:bodyPr>
            <a:normAutofit lnSpcReduction="10000"/>
          </a:bodyPr>
          <a:lstStyle/>
          <a:p>
            <a:r>
              <a:rPr lang="en-US" dirty="0" smtClean="0"/>
              <a:t>The committee proposed that each state could elect one member of the House of Representatives for every 40,000 people in the state</a:t>
            </a:r>
          </a:p>
          <a:p>
            <a:r>
              <a:rPr lang="en-US" dirty="0" smtClean="0"/>
              <a:t>This caused a split between northern and southern delegates </a:t>
            </a:r>
          </a:p>
          <a:p>
            <a:r>
              <a:rPr lang="en-US" dirty="0" smtClean="0"/>
              <a:t>Southern delegates wanted to count enslaved people when determining how many representatives they could elect</a:t>
            </a:r>
          </a:p>
          <a:p>
            <a:r>
              <a:rPr lang="en-US" dirty="0" smtClean="0"/>
              <a:t>North delegates objected, pointing out that enslaved people could not vote</a:t>
            </a:r>
            <a:endParaRPr lang="en-US" dirty="0"/>
          </a:p>
        </p:txBody>
      </p:sp>
    </p:spTree>
    <p:extLst>
      <p:ext uri="{BB962C8B-B14F-4D97-AF65-F5344CB8AC3E}">
        <p14:creationId xmlns:p14="http://schemas.microsoft.com/office/powerpoint/2010/main" val="3754639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Slavery</a:t>
            </a:r>
            <a:endParaRPr lang="en-US" dirty="0"/>
          </a:p>
        </p:txBody>
      </p:sp>
      <p:sp>
        <p:nvSpPr>
          <p:cNvPr id="3" name="Content Placeholder 2"/>
          <p:cNvSpPr>
            <a:spLocks noGrp="1"/>
          </p:cNvSpPr>
          <p:nvPr>
            <p:ph idx="1"/>
          </p:nvPr>
        </p:nvSpPr>
        <p:spPr/>
        <p:txBody>
          <a:bodyPr>
            <a:normAutofit lnSpcReduction="10000"/>
          </a:bodyPr>
          <a:lstStyle/>
          <a:p>
            <a:r>
              <a:rPr lang="en-US" dirty="0" smtClean="0"/>
              <a:t>Northern delegates suggested that if slaves were going to be counted for representation, they should be counted for purposes of taxation as well</a:t>
            </a:r>
          </a:p>
          <a:p>
            <a:r>
              <a:rPr lang="en-US" dirty="0" smtClean="0"/>
              <a:t>Final Decision:</a:t>
            </a:r>
          </a:p>
          <a:p>
            <a:pPr lvl="1"/>
            <a:r>
              <a:rPr lang="en-US" b="1" dirty="0" smtClean="0"/>
              <a:t>Three-Fifths Compromise</a:t>
            </a:r>
            <a:r>
              <a:rPr lang="en-US" dirty="0" smtClean="0"/>
              <a:t> – every five enslaved people in a state would count as three free persons for determining both representation</a:t>
            </a:r>
            <a:endParaRPr lang="en-US" b="1" dirty="0" smtClean="0"/>
          </a:p>
          <a:p>
            <a:r>
              <a:rPr lang="en-US" dirty="0" smtClean="0"/>
              <a:t>Southerners feared that a strong national government with the power to regulate trade might impose taxes on the export of farm products or ban the import of enslaved Africans</a:t>
            </a:r>
          </a:p>
        </p:txBody>
      </p:sp>
    </p:spTree>
    <p:extLst>
      <p:ext uri="{BB962C8B-B14F-4D97-AF65-F5344CB8AC3E}">
        <p14:creationId xmlns:p14="http://schemas.microsoft.com/office/powerpoint/2010/main" val="3287226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Slavery</a:t>
            </a:r>
            <a:endParaRPr lang="en-US" dirty="0"/>
          </a:p>
        </p:txBody>
      </p:sp>
      <p:sp>
        <p:nvSpPr>
          <p:cNvPr id="3" name="Content Placeholder 2"/>
          <p:cNvSpPr>
            <a:spLocks noGrp="1"/>
          </p:cNvSpPr>
          <p:nvPr>
            <p:ph idx="1"/>
          </p:nvPr>
        </p:nvSpPr>
        <p:spPr/>
        <p:txBody>
          <a:bodyPr/>
          <a:lstStyle/>
          <a:p>
            <a:r>
              <a:rPr lang="en-US" dirty="0" smtClean="0"/>
              <a:t>Southerners wanted the new constitution to forbid interference with the slave trade and limit Congress’s power to regulate trade</a:t>
            </a:r>
          </a:p>
          <a:p>
            <a:r>
              <a:rPr lang="en-US" dirty="0" smtClean="0"/>
              <a:t>There needed to be another compromise and the delegates agreed that the new Congress could not tax imports</a:t>
            </a:r>
          </a:p>
          <a:p>
            <a:r>
              <a:rPr lang="en-US" dirty="0"/>
              <a:t>T</a:t>
            </a:r>
            <a:r>
              <a:rPr lang="en-US" dirty="0" smtClean="0"/>
              <a:t>hey also agreed that it could not ban the slave trade until 1808 or impose high taxes on the import of enslaved person </a:t>
            </a:r>
            <a:endParaRPr lang="en-US" dirty="0"/>
          </a:p>
        </p:txBody>
      </p:sp>
    </p:spTree>
    <p:extLst>
      <p:ext uri="{BB962C8B-B14F-4D97-AF65-F5344CB8AC3E}">
        <p14:creationId xmlns:p14="http://schemas.microsoft.com/office/powerpoint/2010/main" val="3838970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On</a:t>
            </a:r>
            <a:endParaRPr lang="en-US" dirty="0"/>
          </a:p>
        </p:txBody>
      </p:sp>
      <p:sp>
        <p:nvSpPr>
          <p:cNvPr id="3" name="Content Placeholder 2"/>
          <p:cNvSpPr>
            <a:spLocks noGrp="1"/>
          </p:cNvSpPr>
          <p:nvPr>
            <p:ph idx="1"/>
          </p:nvPr>
        </p:nvSpPr>
        <p:spPr/>
        <p:txBody>
          <a:bodyPr>
            <a:normAutofit fontScale="92500"/>
          </a:bodyPr>
          <a:lstStyle/>
          <a:p>
            <a:r>
              <a:rPr lang="en-US" dirty="0" smtClean="0"/>
              <a:t>By mid-September the delegates had completed their task</a:t>
            </a:r>
          </a:p>
          <a:p>
            <a:r>
              <a:rPr lang="en-US" dirty="0" smtClean="0"/>
              <a:t>They believed that a vast improvement had been made with the new Constitution</a:t>
            </a:r>
          </a:p>
          <a:p>
            <a:r>
              <a:rPr lang="en-US" dirty="0" smtClean="0"/>
              <a:t>September 20</a:t>
            </a:r>
            <a:r>
              <a:rPr lang="en-US" baseline="30000" dirty="0" smtClean="0"/>
              <a:t>th</a:t>
            </a:r>
            <a:r>
              <a:rPr lang="en-US" dirty="0" smtClean="0"/>
              <a:t> they sent the new Constitution to the Confederation Congress</a:t>
            </a:r>
          </a:p>
          <a:p>
            <a:r>
              <a:rPr lang="en-US" dirty="0" smtClean="0"/>
              <a:t>8 days later the Congress voted to submit the Constitution to the states for approval </a:t>
            </a:r>
          </a:p>
          <a:p>
            <a:r>
              <a:rPr lang="en-US" dirty="0" smtClean="0"/>
              <a:t>9 of the 13 states had to ratify the Constitution for it take effect</a:t>
            </a:r>
            <a:endParaRPr lang="en-US" dirty="0"/>
          </a:p>
        </p:txBody>
      </p:sp>
    </p:spTree>
    <p:extLst>
      <p:ext uri="{BB962C8B-B14F-4D97-AF65-F5344CB8AC3E}">
        <p14:creationId xmlns:p14="http://schemas.microsoft.com/office/powerpoint/2010/main" val="420390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Policies</a:t>
            </a:r>
            <a:endParaRPr lang="en-US" dirty="0"/>
          </a:p>
        </p:txBody>
      </p:sp>
      <p:sp>
        <p:nvSpPr>
          <p:cNvPr id="3" name="Content Placeholder 2"/>
          <p:cNvSpPr>
            <a:spLocks noGrp="1"/>
          </p:cNvSpPr>
          <p:nvPr>
            <p:ph idx="1"/>
          </p:nvPr>
        </p:nvSpPr>
        <p:spPr/>
        <p:txBody>
          <a:bodyPr/>
          <a:lstStyle/>
          <a:p>
            <a:r>
              <a:rPr lang="en-US" dirty="0" smtClean="0"/>
              <a:t>The only way for the Confederation Congress to raise money to pay its debts and finance its operations was to sell the land it controlled west of the Appalachian Mountains</a:t>
            </a:r>
          </a:p>
          <a:p>
            <a:r>
              <a:rPr lang="en-US" dirty="0" smtClean="0"/>
              <a:t>Land Ordinance of 1785 – established a method for surveying the western lands and arranged the land into townships six miles square; each township was divided into 36 sections, one mile square</a:t>
            </a:r>
          </a:p>
        </p:txBody>
      </p:sp>
    </p:spTree>
    <p:extLst>
      <p:ext uri="{BB962C8B-B14F-4D97-AF65-F5344CB8AC3E}">
        <p14:creationId xmlns:p14="http://schemas.microsoft.com/office/powerpoint/2010/main" val="1318429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a:t>
            </a:r>
            <a:endParaRPr lang="en-US" dirty="0"/>
          </a:p>
        </p:txBody>
      </p:sp>
      <p:sp>
        <p:nvSpPr>
          <p:cNvPr id="3" name="Content Placeholder 2"/>
          <p:cNvSpPr>
            <a:spLocks noGrp="1"/>
          </p:cNvSpPr>
          <p:nvPr>
            <p:ph idx="1"/>
          </p:nvPr>
        </p:nvSpPr>
        <p:spPr/>
        <p:txBody>
          <a:bodyPr/>
          <a:lstStyle/>
          <a:p>
            <a:r>
              <a:rPr lang="en-US" b="1" dirty="0" smtClean="0"/>
              <a:t>Popular Sovereignty </a:t>
            </a:r>
            <a:r>
              <a:rPr lang="en-US" dirty="0" smtClean="0"/>
              <a:t>– rule by the people </a:t>
            </a:r>
          </a:p>
          <a:p>
            <a:pPr lvl="1"/>
            <a:r>
              <a:rPr lang="en-US" dirty="0" smtClean="0"/>
              <a:t>This was selected instead of a direct democracy </a:t>
            </a:r>
          </a:p>
          <a:p>
            <a:r>
              <a:rPr lang="en-US" dirty="0" smtClean="0"/>
              <a:t>The Constitution created a system of government known as </a:t>
            </a:r>
            <a:r>
              <a:rPr lang="en-US" b="1" dirty="0" smtClean="0"/>
              <a:t>federalism</a:t>
            </a:r>
            <a:r>
              <a:rPr lang="en-US" dirty="0" smtClean="0"/>
              <a:t> </a:t>
            </a:r>
          </a:p>
          <a:p>
            <a:r>
              <a:rPr lang="en-US" dirty="0" smtClean="0"/>
              <a:t>It also divided government power between the federal government (national) and the state governments</a:t>
            </a:r>
            <a:endParaRPr lang="en-US" dirty="0"/>
          </a:p>
        </p:txBody>
      </p:sp>
    </p:spTree>
    <p:extLst>
      <p:ext uri="{BB962C8B-B14F-4D97-AF65-F5344CB8AC3E}">
        <p14:creationId xmlns:p14="http://schemas.microsoft.com/office/powerpoint/2010/main" val="530763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of Powers</a:t>
            </a:r>
            <a:endParaRPr lang="en-US" dirty="0"/>
          </a:p>
        </p:txBody>
      </p:sp>
      <p:sp>
        <p:nvSpPr>
          <p:cNvPr id="3" name="Content Placeholder 2"/>
          <p:cNvSpPr>
            <a:spLocks noGrp="1"/>
          </p:cNvSpPr>
          <p:nvPr>
            <p:ph idx="1"/>
          </p:nvPr>
        </p:nvSpPr>
        <p:spPr/>
        <p:txBody>
          <a:bodyPr/>
          <a:lstStyle/>
          <a:p>
            <a:r>
              <a:rPr lang="en-US" b="1" dirty="0" smtClean="0"/>
              <a:t>Legislative Branch</a:t>
            </a:r>
            <a:r>
              <a:rPr lang="en-US" dirty="0" smtClean="0"/>
              <a:t> – the two houses of Congress who makes up the laws</a:t>
            </a:r>
          </a:p>
          <a:p>
            <a:r>
              <a:rPr lang="en-US" b="1" dirty="0" smtClean="0"/>
              <a:t>Executive Branch</a:t>
            </a:r>
            <a:r>
              <a:rPr lang="en-US" dirty="0" smtClean="0"/>
              <a:t> – headed by a president and would implement and enforce the laws passed by Congress</a:t>
            </a:r>
          </a:p>
          <a:p>
            <a:r>
              <a:rPr lang="en-US" b="1" dirty="0" smtClean="0"/>
              <a:t>Judicial Branch</a:t>
            </a:r>
            <a:r>
              <a:rPr lang="en-US" dirty="0" smtClean="0"/>
              <a:t> – system of federal courts who would interpret federal laws and render judgment in cases involving those laws</a:t>
            </a:r>
          </a:p>
          <a:p>
            <a:r>
              <a:rPr lang="en-US" dirty="0" smtClean="0"/>
              <a:t>No one in one branch could serve in either of the other branches at the same time</a:t>
            </a:r>
            <a:endParaRPr lang="en-US" dirty="0"/>
          </a:p>
        </p:txBody>
      </p:sp>
    </p:spTree>
    <p:extLst>
      <p:ext uri="{BB962C8B-B14F-4D97-AF65-F5344CB8AC3E}">
        <p14:creationId xmlns:p14="http://schemas.microsoft.com/office/powerpoint/2010/main" val="1441303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Checks &amp; Balances</a:t>
            </a:r>
            <a:endParaRPr lang="en-US" dirty="0"/>
          </a:p>
        </p:txBody>
      </p:sp>
      <p:sp>
        <p:nvSpPr>
          <p:cNvPr id="3" name="Content Placeholder 2"/>
          <p:cNvSpPr>
            <a:spLocks noGrp="1"/>
          </p:cNvSpPr>
          <p:nvPr>
            <p:ph idx="1"/>
          </p:nvPr>
        </p:nvSpPr>
        <p:spPr/>
        <p:txBody>
          <a:bodyPr/>
          <a:lstStyle/>
          <a:p>
            <a:r>
              <a:rPr lang="en-US" dirty="0" smtClean="0"/>
              <a:t>They are to prevent any one of the three branches from becoming too powerful</a:t>
            </a:r>
          </a:p>
          <a:p>
            <a:r>
              <a:rPr lang="en-US" dirty="0" smtClean="0"/>
              <a:t>Each branch of government had the ability to limit the power of the other branches</a:t>
            </a:r>
          </a:p>
          <a:p>
            <a:endParaRPr lang="en-US" b="1" dirty="0"/>
          </a:p>
        </p:txBody>
      </p:sp>
    </p:spTree>
    <p:extLst>
      <p:ext uri="{BB962C8B-B14F-4D97-AF65-F5344CB8AC3E}">
        <p14:creationId xmlns:p14="http://schemas.microsoft.com/office/powerpoint/2010/main" val="2230736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a:t>
            </a:r>
            <a:endParaRPr lang="en-US" dirty="0"/>
          </a:p>
        </p:txBody>
      </p:sp>
      <p:sp>
        <p:nvSpPr>
          <p:cNvPr id="3" name="Content Placeholder 2"/>
          <p:cNvSpPr>
            <a:spLocks noGrp="1"/>
          </p:cNvSpPr>
          <p:nvPr>
            <p:ph idx="1"/>
          </p:nvPr>
        </p:nvSpPr>
        <p:spPr/>
        <p:txBody>
          <a:bodyPr/>
          <a:lstStyle/>
          <a:p>
            <a:r>
              <a:rPr lang="en-US" b="1" dirty="0"/>
              <a:t>President</a:t>
            </a:r>
            <a:r>
              <a:rPr lang="en-US" dirty="0"/>
              <a:t> – </a:t>
            </a:r>
            <a:endParaRPr lang="en-US" dirty="0" smtClean="0"/>
          </a:p>
          <a:p>
            <a:pPr lvl="1"/>
            <a:r>
              <a:rPr lang="en-US" dirty="0" smtClean="0"/>
              <a:t>could </a:t>
            </a:r>
            <a:r>
              <a:rPr lang="en-US" dirty="0"/>
              <a:t>propose </a:t>
            </a:r>
            <a:r>
              <a:rPr lang="en-US" dirty="0" smtClean="0"/>
              <a:t>legislation </a:t>
            </a:r>
          </a:p>
          <a:p>
            <a:pPr lvl="1"/>
            <a:r>
              <a:rPr lang="en-US" dirty="0" smtClean="0"/>
              <a:t>appoint judges </a:t>
            </a:r>
          </a:p>
          <a:p>
            <a:pPr lvl="1"/>
            <a:r>
              <a:rPr lang="en-US" dirty="0" smtClean="0"/>
              <a:t>put </a:t>
            </a:r>
            <a:r>
              <a:rPr lang="en-US" dirty="0"/>
              <a:t>down </a:t>
            </a:r>
            <a:r>
              <a:rPr lang="en-US" dirty="0" smtClean="0"/>
              <a:t>rebellions </a:t>
            </a:r>
          </a:p>
          <a:p>
            <a:pPr lvl="1"/>
            <a:r>
              <a:rPr lang="en-US" b="1" dirty="0" smtClean="0"/>
              <a:t>veto</a:t>
            </a:r>
            <a:r>
              <a:rPr lang="en-US" dirty="0" smtClean="0"/>
              <a:t> </a:t>
            </a:r>
            <a:r>
              <a:rPr lang="en-US" dirty="0"/>
              <a:t>(reject) acts of </a:t>
            </a:r>
            <a:r>
              <a:rPr lang="en-US" dirty="0" smtClean="0"/>
              <a:t>Congress </a:t>
            </a:r>
          </a:p>
          <a:p>
            <a:pPr lvl="1"/>
            <a:r>
              <a:rPr lang="en-US" dirty="0" smtClean="0"/>
              <a:t>also </a:t>
            </a:r>
            <a:r>
              <a:rPr lang="en-US" dirty="0"/>
              <a:t>be the commander in chief of the armed </a:t>
            </a:r>
            <a:r>
              <a:rPr lang="en-US" dirty="0" smtClean="0"/>
              <a:t>forces</a:t>
            </a:r>
            <a:endParaRPr lang="en-US" dirty="0"/>
          </a:p>
        </p:txBody>
      </p:sp>
    </p:spTree>
    <p:extLst>
      <p:ext uri="{BB962C8B-B14F-4D97-AF65-F5344CB8AC3E}">
        <p14:creationId xmlns:p14="http://schemas.microsoft.com/office/powerpoint/2010/main" val="272126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a:t>
            </a:r>
            <a:endParaRPr lang="en-US" dirty="0"/>
          </a:p>
        </p:txBody>
      </p:sp>
      <p:sp>
        <p:nvSpPr>
          <p:cNvPr id="3" name="Content Placeholder 2"/>
          <p:cNvSpPr>
            <a:spLocks noGrp="1"/>
          </p:cNvSpPr>
          <p:nvPr>
            <p:ph idx="1"/>
          </p:nvPr>
        </p:nvSpPr>
        <p:spPr/>
        <p:txBody>
          <a:bodyPr/>
          <a:lstStyle/>
          <a:p>
            <a:r>
              <a:rPr lang="en-US" dirty="0" smtClean="0"/>
              <a:t>Could override the veto with a two-thirds vote in both houses</a:t>
            </a:r>
          </a:p>
          <a:p>
            <a:r>
              <a:rPr lang="en-US" dirty="0" smtClean="0"/>
              <a:t>Senate – had to approve or reject presidential appointments to the executive branch and any treaties the president negotiated</a:t>
            </a:r>
          </a:p>
          <a:p>
            <a:r>
              <a:rPr lang="en-US" b="1" dirty="0" smtClean="0"/>
              <a:t>Impeach</a:t>
            </a:r>
            <a:r>
              <a:rPr lang="en-US" dirty="0" smtClean="0"/>
              <a:t> – formally accuse of misconduct and then remove the president or any other high official in the executive or judicial branch</a:t>
            </a:r>
            <a:endParaRPr lang="en-US" b="1" dirty="0" smtClean="0"/>
          </a:p>
        </p:txBody>
      </p:sp>
    </p:spTree>
    <p:extLst>
      <p:ext uri="{BB962C8B-B14F-4D97-AF65-F5344CB8AC3E}">
        <p14:creationId xmlns:p14="http://schemas.microsoft.com/office/powerpoint/2010/main" val="3968688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a:t>
            </a:r>
            <a:endParaRPr lang="en-US" dirty="0"/>
          </a:p>
        </p:txBody>
      </p:sp>
      <p:sp>
        <p:nvSpPr>
          <p:cNvPr id="3" name="Content Placeholder 2"/>
          <p:cNvSpPr>
            <a:spLocks noGrp="1"/>
          </p:cNvSpPr>
          <p:nvPr>
            <p:ph idx="1"/>
          </p:nvPr>
        </p:nvSpPr>
        <p:spPr/>
        <p:txBody>
          <a:bodyPr/>
          <a:lstStyle/>
          <a:p>
            <a:r>
              <a:rPr lang="en-US" dirty="0" smtClean="0"/>
              <a:t>They can hear all cases arising under federal law and the Constitution</a:t>
            </a:r>
          </a:p>
          <a:p>
            <a:r>
              <a:rPr lang="en-US" dirty="0" smtClean="0"/>
              <a:t>Their powers are balanced by the other two branches</a:t>
            </a:r>
          </a:p>
          <a:p>
            <a:r>
              <a:rPr lang="en-US" dirty="0" smtClean="0"/>
              <a:t>The president could nominate members of the judiciary but the Senate had to confirm or reject such nomination</a:t>
            </a:r>
          </a:p>
          <a:p>
            <a:r>
              <a:rPr lang="en-US" dirty="0" smtClean="0"/>
              <a:t>Once appointed, federal judges can serve for life</a:t>
            </a:r>
            <a:endParaRPr lang="en-US" dirty="0"/>
          </a:p>
        </p:txBody>
      </p:sp>
    </p:spTree>
    <p:extLst>
      <p:ext uri="{BB962C8B-B14F-4D97-AF65-F5344CB8AC3E}">
        <p14:creationId xmlns:p14="http://schemas.microsoft.com/office/powerpoint/2010/main" val="4095835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the Const.</a:t>
            </a:r>
            <a:endParaRPr lang="en-US" dirty="0"/>
          </a:p>
        </p:txBody>
      </p:sp>
      <p:sp>
        <p:nvSpPr>
          <p:cNvPr id="3" name="Content Placeholder 2"/>
          <p:cNvSpPr>
            <a:spLocks noGrp="1"/>
          </p:cNvSpPr>
          <p:nvPr>
            <p:ph idx="1"/>
          </p:nvPr>
        </p:nvSpPr>
        <p:spPr/>
        <p:txBody>
          <a:bodyPr/>
          <a:lstStyle/>
          <a:p>
            <a:r>
              <a:rPr lang="en-US" dirty="0" smtClean="0"/>
              <a:t>The delegate recognized the Constitution might need to be amended (changed) over time</a:t>
            </a:r>
          </a:p>
          <a:p>
            <a:r>
              <a:rPr lang="en-US" dirty="0" smtClean="0"/>
              <a:t>They created a clear system for making </a:t>
            </a:r>
            <a:r>
              <a:rPr lang="en-US" b="1" dirty="0" smtClean="0"/>
              <a:t>amendments</a:t>
            </a:r>
            <a:r>
              <a:rPr lang="en-US" dirty="0" smtClean="0"/>
              <a:t> – changes to the Constitution</a:t>
            </a:r>
          </a:p>
          <a:p>
            <a:r>
              <a:rPr lang="en-US" dirty="0" smtClean="0"/>
              <a:t>It is a two-step process – proposal and ratification</a:t>
            </a:r>
          </a:p>
        </p:txBody>
      </p:sp>
    </p:spTree>
    <p:extLst>
      <p:ext uri="{BB962C8B-B14F-4D97-AF65-F5344CB8AC3E}">
        <p14:creationId xmlns:p14="http://schemas.microsoft.com/office/powerpoint/2010/main" val="2829920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Amend</a:t>
            </a:r>
            <a:endParaRPr lang="en-US" dirty="0"/>
          </a:p>
        </p:txBody>
      </p:sp>
      <p:sp>
        <p:nvSpPr>
          <p:cNvPr id="3" name="Content Placeholder 2"/>
          <p:cNvSpPr>
            <a:spLocks noGrp="1"/>
          </p:cNvSpPr>
          <p:nvPr>
            <p:ph idx="1"/>
          </p:nvPr>
        </p:nvSpPr>
        <p:spPr/>
        <p:txBody>
          <a:bodyPr/>
          <a:lstStyle/>
          <a:p>
            <a:r>
              <a:rPr lang="en-US" dirty="0" smtClean="0"/>
              <a:t>A vote of two-thirds of the members of </a:t>
            </a:r>
            <a:r>
              <a:rPr lang="en-US" dirty="0" err="1" smtClean="0"/>
              <a:t>borth</a:t>
            </a:r>
            <a:r>
              <a:rPr lang="en-US" dirty="0" smtClean="0"/>
              <a:t> houses of Congress</a:t>
            </a:r>
          </a:p>
          <a:p>
            <a:r>
              <a:rPr lang="en-US" dirty="0" smtClean="0"/>
              <a:t>Two-thirds of the states could call a constitutional convention to propose new amendments</a:t>
            </a:r>
          </a:p>
          <a:p>
            <a:r>
              <a:rPr lang="en-US" dirty="0" smtClean="0"/>
              <a:t>To become effective, the proposed amendment has to be ratified by three-fourths of the state legislatures or by conventions in three-fourths of </a:t>
            </a:r>
            <a:r>
              <a:rPr lang="en-US" smtClean="0"/>
              <a:t>the states</a:t>
            </a:r>
            <a:endParaRPr lang="en-US"/>
          </a:p>
        </p:txBody>
      </p:sp>
    </p:spTree>
    <p:extLst>
      <p:ext uri="{BB962C8B-B14F-4D97-AF65-F5344CB8AC3E}">
        <p14:creationId xmlns:p14="http://schemas.microsoft.com/office/powerpoint/2010/main" val="1689405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Ratification</a:t>
            </a:r>
            <a:endParaRPr lang="en-US" dirty="0"/>
          </a:p>
        </p:txBody>
      </p:sp>
      <p:sp>
        <p:nvSpPr>
          <p:cNvPr id="5" name="Subtitle 4"/>
          <p:cNvSpPr>
            <a:spLocks noGrp="1"/>
          </p:cNvSpPr>
          <p:nvPr>
            <p:ph type="subTitle" idx="1"/>
          </p:nvPr>
        </p:nvSpPr>
        <p:spPr/>
        <p:txBody>
          <a:bodyPr/>
          <a:lstStyle/>
          <a:p>
            <a:r>
              <a:rPr lang="en-US" dirty="0" smtClean="0"/>
              <a:t>Creating a Constitution</a:t>
            </a:r>
            <a:endParaRPr lang="en-US" dirty="0"/>
          </a:p>
        </p:txBody>
      </p:sp>
    </p:spTree>
    <p:extLst>
      <p:ext uri="{BB962C8B-B14F-4D97-AF65-F5344CB8AC3E}">
        <p14:creationId xmlns:p14="http://schemas.microsoft.com/office/powerpoint/2010/main" val="39250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Great Debate</a:t>
            </a:r>
            <a:endParaRPr lang="en-US" dirty="0"/>
          </a:p>
        </p:txBody>
      </p:sp>
      <p:pic>
        <p:nvPicPr>
          <p:cNvPr id="4" name="Content Placeholder 3" descr="constitution1.png"/>
          <p:cNvPicPr>
            <a:picLocks noGrp="1" noChangeAspect="1"/>
          </p:cNvPicPr>
          <p:nvPr>
            <p:ph idx="1"/>
          </p:nvPr>
        </p:nvPicPr>
        <p:blipFill>
          <a:blip r:embed="rId2">
            <a:extLst>
              <a:ext uri="{28A0092B-C50C-407E-A947-70E740481C1C}">
                <a14:useLocalDpi xmlns:a14="http://schemas.microsoft.com/office/drawing/2010/main" val="0"/>
              </a:ext>
            </a:extLst>
          </a:blip>
          <a:srcRect t="10380" b="10380"/>
          <a:stretch>
            <a:fillRect/>
          </a:stretch>
        </p:blipFill>
        <p:spPr/>
      </p:pic>
    </p:spTree>
    <p:extLst>
      <p:ext uri="{BB962C8B-B14F-4D97-AF65-F5344CB8AC3E}">
        <p14:creationId xmlns:p14="http://schemas.microsoft.com/office/powerpoint/2010/main" val="54991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Northwest Ordinance</a:t>
            </a:r>
            <a:endParaRPr lang="en-US" dirty="0"/>
          </a:p>
        </p:txBody>
      </p:sp>
      <p:pic>
        <p:nvPicPr>
          <p:cNvPr id="4" name="Content Placeholder 3" descr="northwest-ordinance-2.png"/>
          <p:cNvPicPr>
            <a:picLocks noGrp="1" noChangeAspect="1"/>
          </p:cNvPicPr>
          <p:nvPr>
            <p:ph idx="1"/>
          </p:nvPr>
        </p:nvPicPr>
        <p:blipFill>
          <a:blip r:embed="rId2">
            <a:extLst>
              <a:ext uri="{28A0092B-C50C-407E-A947-70E740481C1C}">
                <a14:useLocalDpi xmlns:a14="http://schemas.microsoft.com/office/drawing/2010/main" val="0"/>
              </a:ext>
            </a:extLst>
          </a:blip>
          <a:srcRect t="6107" b="6107"/>
          <a:stretch>
            <a:fillRect/>
          </a:stretch>
        </p:blipFill>
        <p:spPr/>
      </p:pic>
    </p:spTree>
    <p:extLst>
      <p:ext uri="{BB962C8B-B14F-4D97-AF65-F5344CB8AC3E}">
        <p14:creationId xmlns:p14="http://schemas.microsoft.com/office/powerpoint/2010/main" val="4244489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Great Debate</a:t>
            </a:r>
            <a:endParaRPr lang="en-US" dirty="0"/>
          </a:p>
        </p:txBody>
      </p:sp>
      <p:sp>
        <p:nvSpPr>
          <p:cNvPr id="3" name="Content Placeholder 2"/>
          <p:cNvSpPr>
            <a:spLocks noGrp="1"/>
          </p:cNvSpPr>
          <p:nvPr>
            <p:ph idx="1"/>
          </p:nvPr>
        </p:nvSpPr>
        <p:spPr/>
        <p:txBody>
          <a:bodyPr>
            <a:normAutofit lnSpcReduction="10000"/>
          </a:bodyPr>
          <a:lstStyle/>
          <a:p>
            <a:r>
              <a:rPr lang="en-US" dirty="0" smtClean="0"/>
              <a:t>The moment the Philadelphia Convention closed its doors, the delegates rushed to their homes to begin the campaign for ratification </a:t>
            </a:r>
          </a:p>
          <a:p>
            <a:r>
              <a:rPr lang="en-US" dirty="0" smtClean="0"/>
              <a:t>9 states had to vote in favor of the Constitution to pit it into effect</a:t>
            </a:r>
          </a:p>
          <a:p>
            <a:r>
              <a:rPr lang="en-US" dirty="0" smtClean="0"/>
              <a:t>As soon as news broke about the new Constitution, debates began over whether it should be ratified</a:t>
            </a:r>
          </a:p>
          <a:p>
            <a:r>
              <a:rPr lang="en-US" dirty="0" smtClean="0"/>
              <a:t>The debates took place in the state legislature, in mass meetings, in the columns of newspapers, and in everyday conversations</a:t>
            </a:r>
            <a:endParaRPr lang="en-US" dirty="0"/>
          </a:p>
        </p:txBody>
      </p:sp>
    </p:spTree>
    <p:extLst>
      <p:ext uri="{BB962C8B-B14F-4D97-AF65-F5344CB8AC3E}">
        <p14:creationId xmlns:p14="http://schemas.microsoft.com/office/powerpoint/2010/main" val="440513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Federalist</a:t>
            </a:r>
            <a:endParaRPr lang="en-US" sz="4800" dirty="0"/>
          </a:p>
        </p:txBody>
      </p:sp>
      <p:sp>
        <p:nvSpPr>
          <p:cNvPr id="3" name="Content Placeholder 2"/>
          <p:cNvSpPr>
            <a:spLocks noGrp="1"/>
          </p:cNvSpPr>
          <p:nvPr>
            <p:ph sz="half" idx="1"/>
          </p:nvPr>
        </p:nvSpPr>
        <p:spPr/>
        <p:txBody>
          <a:bodyPr>
            <a:normAutofit fontScale="70000" lnSpcReduction="20000"/>
          </a:bodyPr>
          <a:lstStyle/>
          <a:p>
            <a:r>
              <a:rPr lang="en-US" b="1" dirty="0" smtClean="0"/>
              <a:t>Federalists</a:t>
            </a:r>
            <a:r>
              <a:rPr lang="en-US" dirty="0" smtClean="0"/>
              <a:t> – supporters of the Constitution</a:t>
            </a:r>
          </a:p>
          <a:p>
            <a:r>
              <a:rPr lang="en-US" dirty="0" smtClean="0"/>
              <a:t>This name was chosen because it emphasized that the Constitution would create a federal system and that power would be divided between a central government and regional governments </a:t>
            </a:r>
          </a:p>
          <a:p>
            <a:endParaRPr lang="en-US" dirty="0" smtClean="0"/>
          </a:p>
        </p:txBody>
      </p:sp>
      <p:sp>
        <p:nvSpPr>
          <p:cNvPr id="6" name="Content Placeholder 5"/>
          <p:cNvSpPr>
            <a:spLocks noGrp="1"/>
          </p:cNvSpPr>
          <p:nvPr>
            <p:ph sz="half" idx="2"/>
          </p:nvPr>
        </p:nvSpPr>
        <p:spPr/>
        <p:txBody>
          <a:bodyPr>
            <a:normAutofit lnSpcReduction="10000"/>
          </a:bodyPr>
          <a:lstStyle/>
          <a:p>
            <a:r>
              <a:rPr lang="en-US" dirty="0"/>
              <a:t>The supporters included larger landowners who wanted the property protection a strong central government could provide</a:t>
            </a:r>
          </a:p>
          <a:p>
            <a:endParaRPr lang="en-US" dirty="0"/>
          </a:p>
        </p:txBody>
      </p:sp>
      <p:sp>
        <p:nvSpPr>
          <p:cNvPr id="7" name="Content Placeholder 6"/>
          <p:cNvSpPr>
            <a:spLocks noGrp="1"/>
          </p:cNvSpPr>
          <p:nvPr>
            <p:ph sz="half" idx="13"/>
          </p:nvPr>
        </p:nvSpPr>
        <p:spPr/>
        <p:txBody>
          <a:bodyPr>
            <a:normAutofit fontScale="92500" lnSpcReduction="10000"/>
          </a:bodyPr>
          <a:lstStyle/>
          <a:p>
            <a:r>
              <a:rPr lang="en-US" dirty="0"/>
              <a:t>Merchants </a:t>
            </a:r>
            <a:r>
              <a:rPr lang="en-US" dirty="0" smtClean="0"/>
              <a:t>and artisans were also supporters of the Constitution because they wanted a strong central government to regulate trade and impose taxes on imports </a:t>
            </a:r>
            <a:endParaRPr lang="en-US" dirty="0"/>
          </a:p>
        </p:txBody>
      </p:sp>
      <p:sp>
        <p:nvSpPr>
          <p:cNvPr id="8" name="Content Placeholder 7"/>
          <p:cNvSpPr>
            <a:spLocks noGrp="1"/>
          </p:cNvSpPr>
          <p:nvPr>
            <p:ph sz="half" idx="14"/>
          </p:nvPr>
        </p:nvSpPr>
        <p:spPr/>
        <p:txBody>
          <a:bodyPr>
            <a:normAutofit fontScale="85000" lnSpcReduction="10000"/>
          </a:bodyPr>
          <a:lstStyle/>
          <a:p>
            <a:r>
              <a:rPr lang="en-US" dirty="0" smtClean="0"/>
              <a:t>Farmers also supported the Constitution because some farmers depended on trade for their livelihood and had been angry with the different tariffs and duties the states impose</a:t>
            </a:r>
            <a:endParaRPr lang="en-US" dirty="0"/>
          </a:p>
        </p:txBody>
      </p:sp>
    </p:spTree>
    <p:extLst>
      <p:ext uri="{BB962C8B-B14F-4D97-AF65-F5344CB8AC3E}">
        <p14:creationId xmlns:p14="http://schemas.microsoft.com/office/powerpoint/2010/main" val="93979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Antifederalist </a:t>
            </a:r>
            <a:endParaRPr lang="en-US" dirty="0"/>
          </a:p>
        </p:txBody>
      </p:sp>
      <p:sp>
        <p:nvSpPr>
          <p:cNvPr id="4" name="Content Placeholder 3"/>
          <p:cNvSpPr>
            <a:spLocks noGrp="1"/>
          </p:cNvSpPr>
          <p:nvPr>
            <p:ph sz="half" idx="1"/>
          </p:nvPr>
        </p:nvSpPr>
        <p:spPr/>
        <p:txBody>
          <a:bodyPr>
            <a:normAutofit fontScale="70000" lnSpcReduction="20000"/>
          </a:bodyPr>
          <a:lstStyle/>
          <a:p>
            <a:r>
              <a:rPr lang="en-US" b="1" dirty="0" smtClean="0"/>
              <a:t>Antifederalists</a:t>
            </a:r>
            <a:r>
              <a:rPr lang="en-US" dirty="0" smtClean="0"/>
              <a:t> – opponents of the Constitution</a:t>
            </a:r>
            <a:r>
              <a:rPr lang="en-US" b="1" dirty="0" smtClean="0"/>
              <a:t> </a:t>
            </a:r>
            <a:r>
              <a:rPr lang="en-US" dirty="0" smtClean="0"/>
              <a:t>but not against federalism</a:t>
            </a:r>
          </a:p>
          <a:p>
            <a:r>
              <a:rPr lang="en-US" dirty="0" smtClean="0"/>
              <a:t>They accepted the need for a national government but were more concerned whether the national government or the state governments would be supreme</a:t>
            </a:r>
          </a:p>
        </p:txBody>
      </p:sp>
      <p:sp>
        <p:nvSpPr>
          <p:cNvPr id="5" name="Content Placeholder 4"/>
          <p:cNvSpPr>
            <a:spLocks noGrp="1"/>
          </p:cNvSpPr>
          <p:nvPr>
            <p:ph sz="half" idx="2"/>
          </p:nvPr>
        </p:nvSpPr>
        <p:spPr/>
        <p:txBody>
          <a:bodyPr/>
          <a:lstStyle/>
          <a:p>
            <a:r>
              <a:rPr lang="en-US" dirty="0" smtClean="0"/>
              <a:t>Sam Adams opposed the Const. because he believed it endangered the independence of the states</a:t>
            </a:r>
            <a:endParaRPr lang="en-US" dirty="0"/>
          </a:p>
        </p:txBody>
      </p:sp>
      <p:sp>
        <p:nvSpPr>
          <p:cNvPr id="6" name="Content Placeholder 5"/>
          <p:cNvSpPr>
            <a:spLocks noGrp="1"/>
          </p:cNvSpPr>
          <p:nvPr>
            <p:ph sz="half" idx="13"/>
          </p:nvPr>
        </p:nvSpPr>
        <p:spPr/>
        <p:txBody>
          <a:bodyPr>
            <a:normAutofit fontScale="92500" lnSpcReduction="10000"/>
          </a:bodyPr>
          <a:lstStyle/>
          <a:p>
            <a:r>
              <a:rPr lang="en-US" dirty="0" smtClean="0"/>
              <a:t>Prominent supporters included: </a:t>
            </a:r>
            <a:r>
              <a:rPr lang="en-US" b="1" dirty="0" smtClean="0"/>
              <a:t>John Hancock</a:t>
            </a:r>
            <a:r>
              <a:rPr lang="en-US" dirty="0" smtClean="0"/>
              <a:t>, </a:t>
            </a:r>
            <a:r>
              <a:rPr lang="en-US" b="1" dirty="0" smtClean="0"/>
              <a:t>Patrick Henry</a:t>
            </a:r>
            <a:r>
              <a:rPr lang="en-US" dirty="0" smtClean="0"/>
              <a:t>, </a:t>
            </a:r>
            <a:r>
              <a:rPr lang="en-US" b="1" dirty="0" smtClean="0"/>
              <a:t>Richard Henry</a:t>
            </a:r>
            <a:r>
              <a:rPr lang="en-US" b="1" dirty="0"/>
              <a:t> </a:t>
            </a:r>
            <a:r>
              <a:rPr lang="en-US" b="1" dirty="0" smtClean="0"/>
              <a:t>Lee</a:t>
            </a:r>
            <a:r>
              <a:rPr lang="en-US" dirty="0" smtClean="0"/>
              <a:t>, </a:t>
            </a:r>
            <a:r>
              <a:rPr lang="en-US" b="1" dirty="0" smtClean="0"/>
              <a:t>George Clinton, Edmund Rudolph</a:t>
            </a:r>
            <a:r>
              <a:rPr lang="en-US" dirty="0" smtClean="0"/>
              <a:t>, and </a:t>
            </a:r>
            <a:r>
              <a:rPr lang="en-US" b="1" dirty="0" smtClean="0"/>
              <a:t>George Mason</a:t>
            </a:r>
            <a:endParaRPr lang="en-US" dirty="0"/>
          </a:p>
        </p:txBody>
      </p:sp>
      <p:sp>
        <p:nvSpPr>
          <p:cNvPr id="7" name="Content Placeholder 6"/>
          <p:cNvSpPr>
            <a:spLocks noGrp="1"/>
          </p:cNvSpPr>
          <p:nvPr>
            <p:ph sz="half" idx="14"/>
          </p:nvPr>
        </p:nvSpPr>
        <p:spPr/>
        <p:txBody>
          <a:bodyPr>
            <a:normAutofit fontScale="70000" lnSpcReduction="20000"/>
          </a:bodyPr>
          <a:lstStyle/>
          <a:p>
            <a:r>
              <a:rPr lang="en-US" dirty="0" smtClean="0"/>
              <a:t>Many were western farmers who considered themselves self-sufficient and were suspicious of the wealthy and powerful</a:t>
            </a:r>
          </a:p>
          <a:p>
            <a:r>
              <a:rPr lang="en-US" dirty="0" smtClean="0"/>
              <a:t>Many were deeply in debt and thought the Const. was a way for wealthy creditors to get rid of paper money</a:t>
            </a:r>
            <a:endParaRPr lang="en-US" dirty="0"/>
          </a:p>
        </p:txBody>
      </p:sp>
    </p:spTree>
    <p:extLst>
      <p:ext uri="{BB962C8B-B14F-4D97-AF65-F5344CB8AC3E}">
        <p14:creationId xmlns:p14="http://schemas.microsoft.com/office/powerpoint/2010/main" val="1588679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i="1" dirty="0" smtClean="0"/>
              <a:t>The Federalists</a:t>
            </a:r>
            <a:endParaRPr lang="en-US" i="1" dirty="0"/>
          </a:p>
        </p:txBody>
      </p:sp>
      <p:sp>
        <p:nvSpPr>
          <p:cNvPr id="8" name="Content Placeholder 7"/>
          <p:cNvSpPr>
            <a:spLocks noGrp="1"/>
          </p:cNvSpPr>
          <p:nvPr>
            <p:ph type="subTitle" idx="1"/>
          </p:nvPr>
        </p:nvSpPr>
        <p:spPr/>
        <p:txBody>
          <a:bodyPr>
            <a:normAutofit fontScale="92500" lnSpcReduction="20000"/>
          </a:bodyPr>
          <a:lstStyle/>
          <a:p>
            <a:r>
              <a:rPr lang="en-US" dirty="0" smtClean="0"/>
              <a:t>Many influential Americans opposed the new Constitution but several factors worked against the Antifederalists</a:t>
            </a:r>
          </a:p>
        </p:txBody>
      </p:sp>
      <p:pic>
        <p:nvPicPr>
          <p:cNvPr id="11" name="Picture Placeholder 10" descr="An_Ad_of_The_Federalist.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430" b="5430"/>
          <a:stretch>
            <a:fillRect/>
          </a:stretch>
        </p:blipFill>
        <p:spPr/>
      </p:pic>
    </p:spTree>
    <p:extLst>
      <p:ext uri="{BB962C8B-B14F-4D97-AF65-F5344CB8AC3E}">
        <p14:creationId xmlns:p14="http://schemas.microsoft.com/office/powerpoint/2010/main" val="2237827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Federalists</a:t>
            </a:r>
            <a:endParaRPr lang="en-US" i="1" dirty="0"/>
          </a:p>
        </p:txBody>
      </p:sp>
      <p:sp>
        <p:nvSpPr>
          <p:cNvPr id="3" name="Content Placeholder 2"/>
          <p:cNvSpPr>
            <a:spLocks noGrp="1"/>
          </p:cNvSpPr>
          <p:nvPr>
            <p:ph sz="half" idx="1"/>
          </p:nvPr>
        </p:nvSpPr>
        <p:spPr/>
        <p:txBody>
          <a:bodyPr/>
          <a:lstStyle/>
          <a:p>
            <a:r>
              <a:rPr lang="en-US" dirty="0"/>
              <a:t>1</a:t>
            </a:r>
            <a:r>
              <a:rPr lang="en-US" baseline="30000" dirty="0"/>
              <a:t>st</a:t>
            </a:r>
            <a:r>
              <a:rPr lang="en-US" dirty="0"/>
              <a:t>: their campaign was a negative one</a:t>
            </a:r>
          </a:p>
          <a:p>
            <a:pPr lvl="1"/>
            <a:r>
              <a:rPr lang="en-US" dirty="0"/>
              <a:t>Federalists presented a definite program to meet the nation’s problems</a:t>
            </a:r>
          </a:p>
          <a:p>
            <a:pPr lvl="1"/>
            <a:r>
              <a:rPr lang="en-US" dirty="0"/>
              <a:t>Antifederalists didn’t have solution</a:t>
            </a:r>
          </a:p>
          <a:p>
            <a:endParaRPr lang="en-US" dirty="0"/>
          </a:p>
        </p:txBody>
      </p:sp>
      <p:sp>
        <p:nvSpPr>
          <p:cNvPr id="4" name="Content Placeholder 3"/>
          <p:cNvSpPr>
            <a:spLocks noGrp="1"/>
          </p:cNvSpPr>
          <p:nvPr>
            <p:ph sz="half" idx="2"/>
          </p:nvPr>
        </p:nvSpPr>
        <p:spPr/>
        <p:txBody>
          <a:bodyPr/>
          <a:lstStyle/>
          <a:p>
            <a:r>
              <a:rPr lang="en-US" dirty="0"/>
              <a:t>2</a:t>
            </a:r>
            <a:r>
              <a:rPr lang="en-US" baseline="30000" dirty="0"/>
              <a:t>nd</a:t>
            </a:r>
            <a:r>
              <a:rPr lang="en-US" dirty="0"/>
              <a:t>: they weren’t as organized </a:t>
            </a:r>
          </a:p>
          <a:p>
            <a:pPr lvl="1"/>
            <a:r>
              <a:rPr lang="en-US" dirty="0"/>
              <a:t>Most of the nation’s newspapers supported Federalists</a:t>
            </a:r>
          </a:p>
          <a:p>
            <a:pPr lvl="1"/>
            <a:r>
              <a:rPr lang="en-US" dirty="0"/>
              <a:t>Federalists were able to present a convincing case in their speeches, pamphlets, and debates in state conventions</a:t>
            </a:r>
          </a:p>
          <a:p>
            <a:endParaRPr lang="en-US" dirty="0"/>
          </a:p>
        </p:txBody>
      </p:sp>
    </p:spTree>
    <p:extLst>
      <p:ext uri="{BB962C8B-B14F-4D97-AF65-F5344CB8AC3E}">
        <p14:creationId xmlns:p14="http://schemas.microsoft.com/office/powerpoint/2010/main" val="28687408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Federalist</a:t>
            </a:r>
            <a:endParaRPr lang="en-US" i="1" dirty="0"/>
          </a:p>
        </p:txBody>
      </p:sp>
      <p:sp>
        <p:nvSpPr>
          <p:cNvPr id="3" name="Content Placeholder 2"/>
          <p:cNvSpPr>
            <a:spLocks noGrp="1"/>
          </p:cNvSpPr>
          <p:nvPr>
            <p:ph sz="half" idx="1"/>
          </p:nvPr>
        </p:nvSpPr>
        <p:spPr/>
        <p:txBody>
          <a:bodyPr>
            <a:normAutofit fontScale="92500"/>
          </a:bodyPr>
          <a:lstStyle/>
          <a:p>
            <a:r>
              <a:rPr lang="en-US" dirty="0" smtClean="0"/>
              <a:t>Federalists’ arguments for ratification was summed up in </a:t>
            </a:r>
            <a:r>
              <a:rPr lang="en-US" b="1" i="1" dirty="0" smtClean="0"/>
              <a:t>The Federalists</a:t>
            </a:r>
            <a:r>
              <a:rPr lang="en-US" dirty="0" smtClean="0"/>
              <a:t> – collection of essays written by James Madison, Alexander Hamilton, and John Jay</a:t>
            </a:r>
          </a:p>
          <a:p>
            <a:r>
              <a:rPr lang="en-US" dirty="0" smtClean="0"/>
              <a:t>They wrote under the joint pen name of </a:t>
            </a:r>
            <a:r>
              <a:rPr lang="en-US" dirty="0" err="1" smtClean="0"/>
              <a:t>Publius</a:t>
            </a:r>
            <a:r>
              <a:rPr lang="en-US" dirty="0" smtClean="0"/>
              <a:t> </a:t>
            </a:r>
          </a:p>
        </p:txBody>
      </p:sp>
      <p:sp>
        <p:nvSpPr>
          <p:cNvPr id="4" name="Content Placeholder 3"/>
          <p:cNvSpPr>
            <a:spLocks noGrp="1"/>
          </p:cNvSpPr>
          <p:nvPr>
            <p:ph sz="half" idx="2"/>
          </p:nvPr>
        </p:nvSpPr>
        <p:spPr/>
        <p:txBody>
          <a:bodyPr>
            <a:normAutofit fontScale="92500"/>
          </a:bodyPr>
          <a:lstStyle/>
          <a:p>
            <a:r>
              <a:rPr lang="en-US" dirty="0" smtClean="0"/>
              <a:t>The essays explained how the new Constitution worked and why it was needed</a:t>
            </a:r>
          </a:p>
          <a:p>
            <a:r>
              <a:rPr lang="en-US" dirty="0" smtClean="0"/>
              <a:t>Even today judges, lawyers, legislators, and historians rely upon </a:t>
            </a:r>
            <a:r>
              <a:rPr lang="en-US" i="1" dirty="0" smtClean="0"/>
              <a:t>The Federalists</a:t>
            </a:r>
            <a:r>
              <a:rPr lang="en-US" dirty="0" smtClean="0"/>
              <a:t> to help them interpret the Constitution and understand what the original </a:t>
            </a:r>
            <a:r>
              <a:rPr lang="en-US" smtClean="0"/>
              <a:t>framers </a:t>
            </a:r>
            <a:r>
              <a:rPr lang="en-US" smtClean="0"/>
              <a:t>intended</a:t>
            </a:r>
            <a:endParaRPr lang="en-US" dirty="0"/>
          </a:p>
        </p:txBody>
      </p:sp>
    </p:spTree>
    <p:extLst>
      <p:ext uri="{BB962C8B-B14F-4D97-AF65-F5344CB8AC3E}">
        <p14:creationId xmlns:p14="http://schemas.microsoft.com/office/powerpoint/2010/main" val="2930782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435" y="4702121"/>
            <a:ext cx="8095130" cy="857250"/>
          </a:xfrm>
        </p:spPr>
        <p:txBody>
          <a:bodyPr/>
          <a:lstStyle/>
          <a:p>
            <a:r>
              <a:rPr lang="en-US" dirty="0" smtClean="0"/>
              <a:t>Fight for Ratification</a:t>
            </a:r>
            <a:endParaRPr lang="en-US" dirty="0"/>
          </a:p>
        </p:txBody>
      </p:sp>
      <p:sp>
        <p:nvSpPr>
          <p:cNvPr id="5" name="Content Placeholder 4"/>
          <p:cNvSpPr>
            <a:spLocks noGrp="1"/>
          </p:cNvSpPr>
          <p:nvPr>
            <p:ph type="subTitle" idx="1"/>
          </p:nvPr>
        </p:nvSpPr>
        <p:spPr/>
        <p:txBody>
          <a:bodyPr>
            <a:noAutofit/>
          </a:bodyPr>
          <a:lstStyle/>
          <a:p>
            <a:r>
              <a:rPr lang="en-US" dirty="0" smtClean="0"/>
              <a:t>The first state conventions took place in December 1787 and January 1788</a:t>
            </a:r>
          </a:p>
          <a:p>
            <a:r>
              <a:rPr lang="en-US" dirty="0" smtClean="0"/>
              <a:t>Delaware, Pennsylvania, New Jersey, Georgia, and Connecticut ratified the Constitution very quickly </a:t>
            </a:r>
            <a:endParaRPr lang="en-US" dirty="0"/>
          </a:p>
        </p:txBody>
      </p:sp>
      <p:pic>
        <p:nvPicPr>
          <p:cNvPr id="7" name="Picture Placeholder 6" descr="ratificationbanner4.jp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4334" r="13417" b="3076"/>
          <a:stretch/>
        </p:blipFill>
        <p:spPr>
          <a:xfrm>
            <a:off x="1765300" y="804863"/>
            <a:ext cx="5638800" cy="3657600"/>
          </a:xfrm>
        </p:spPr>
      </p:pic>
    </p:spTree>
    <p:extLst>
      <p:ext uri="{BB962C8B-B14F-4D97-AF65-F5344CB8AC3E}">
        <p14:creationId xmlns:p14="http://schemas.microsoft.com/office/powerpoint/2010/main" val="1656301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Ratification: Massachusetts </a:t>
            </a:r>
            <a:endParaRPr lang="en-US" sz="4800" dirty="0"/>
          </a:p>
        </p:txBody>
      </p:sp>
      <p:sp>
        <p:nvSpPr>
          <p:cNvPr id="6" name="Content Placeholder 5"/>
          <p:cNvSpPr>
            <a:spLocks noGrp="1"/>
          </p:cNvSpPr>
          <p:nvPr>
            <p:ph idx="1"/>
          </p:nvPr>
        </p:nvSpPr>
        <p:spPr/>
        <p:txBody>
          <a:bodyPr/>
          <a:lstStyle/>
          <a:p>
            <a:r>
              <a:rPr lang="en-US" dirty="0" smtClean="0"/>
              <a:t>In Massachusetts: opponents of the Constitution held a clear majority when the convention met in January 1788</a:t>
            </a:r>
          </a:p>
          <a:p>
            <a:r>
              <a:rPr lang="en-US" dirty="0" smtClean="0"/>
              <a:t>They promised to attach a bill of rights to the Constitution once it was ratified </a:t>
            </a:r>
          </a:p>
          <a:p>
            <a:r>
              <a:rPr lang="en-US" dirty="0" smtClean="0"/>
              <a:t>Also agreed to support an amendment that would reserve for the states all powers not specifically granted to the federal government </a:t>
            </a:r>
          </a:p>
          <a:p>
            <a:r>
              <a:rPr lang="en-US" dirty="0" smtClean="0"/>
              <a:t>This persuaded Samuel Adams to vote for ratification </a:t>
            </a:r>
          </a:p>
        </p:txBody>
      </p:sp>
    </p:spTree>
    <p:extLst>
      <p:ext uri="{BB962C8B-B14F-4D97-AF65-F5344CB8AC3E}">
        <p14:creationId xmlns:p14="http://schemas.microsoft.com/office/powerpoint/2010/main" val="836557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Ratification: Massachusetts</a:t>
            </a:r>
            <a:endParaRPr lang="en-US" sz="4800" dirty="0"/>
          </a:p>
        </p:txBody>
      </p:sp>
      <p:sp>
        <p:nvSpPr>
          <p:cNvPr id="3" name="Content Placeholder 2"/>
          <p:cNvSpPr>
            <a:spLocks noGrp="1"/>
          </p:cNvSpPr>
          <p:nvPr>
            <p:ph idx="1"/>
          </p:nvPr>
        </p:nvSpPr>
        <p:spPr/>
        <p:txBody>
          <a:bodyPr/>
          <a:lstStyle/>
          <a:p>
            <a:r>
              <a:rPr lang="en-US" dirty="0" smtClean="0"/>
              <a:t>The final vote: 187 members of the convention voted in favor of the Constitution while 168 voted against it</a:t>
            </a:r>
          </a:p>
          <a:p>
            <a:r>
              <a:rPr lang="en-US" dirty="0" smtClean="0"/>
              <a:t>End of June 1788: Maryland, South Carolina, and New Hampshire had ratified the Constitution</a:t>
            </a:r>
          </a:p>
          <a:p>
            <a:r>
              <a:rPr lang="en-US" dirty="0" smtClean="0"/>
              <a:t>Thus Federalists reached the minimum number of states required to put the new Constitution into effect, but Virginia and New York still had not ratified</a:t>
            </a:r>
          </a:p>
          <a:p>
            <a:r>
              <a:rPr lang="en-US" dirty="0" smtClean="0"/>
              <a:t>Without these two large states, many feared the new government would not succeed</a:t>
            </a:r>
            <a:endParaRPr lang="en-US" dirty="0"/>
          </a:p>
        </p:txBody>
      </p:sp>
    </p:spTree>
    <p:extLst>
      <p:ext uri="{BB962C8B-B14F-4D97-AF65-F5344CB8AC3E}">
        <p14:creationId xmlns:p14="http://schemas.microsoft.com/office/powerpoint/2010/main" val="1157997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&amp; New York</a:t>
            </a:r>
            <a:endParaRPr lang="en-US" dirty="0"/>
          </a:p>
        </p:txBody>
      </p:sp>
      <p:sp>
        <p:nvSpPr>
          <p:cNvPr id="3" name="Content Placeholder 2"/>
          <p:cNvSpPr>
            <a:spLocks noGrp="1"/>
          </p:cNvSpPr>
          <p:nvPr>
            <p:ph idx="1"/>
          </p:nvPr>
        </p:nvSpPr>
        <p:spPr/>
        <p:txBody>
          <a:bodyPr/>
          <a:lstStyle/>
          <a:p>
            <a:r>
              <a:rPr lang="en-US" dirty="0" smtClean="0"/>
              <a:t>G. Washington and J. Madison presented arguments for ratification to the Virginia convention</a:t>
            </a:r>
          </a:p>
          <a:p>
            <a:r>
              <a:rPr lang="en-US" dirty="0" smtClean="0"/>
              <a:t>Patrick Henry, Richard Henry Lee, and other Antifederalists made arguments against it</a:t>
            </a:r>
          </a:p>
          <a:p>
            <a:r>
              <a:rPr lang="en-US" dirty="0" smtClean="0"/>
              <a:t>In the end: Madison’s promise to add a bill of rights won the day for the Federalists</a:t>
            </a:r>
            <a:endParaRPr lang="en-US" dirty="0"/>
          </a:p>
        </p:txBody>
      </p:sp>
    </p:spTree>
    <p:extLst>
      <p:ext uri="{BB962C8B-B14F-4D97-AF65-F5344CB8AC3E}">
        <p14:creationId xmlns:p14="http://schemas.microsoft.com/office/powerpoint/2010/main" val="341895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Northwest Ordinance</a:t>
            </a:r>
            <a:endParaRPr lang="en-US" dirty="0"/>
          </a:p>
        </p:txBody>
      </p:sp>
      <p:sp>
        <p:nvSpPr>
          <p:cNvPr id="3" name="Content Placeholder 2"/>
          <p:cNvSpPr>
            <a:spLocks noGrp="1"/>
          </p:cNvSpPr>
          <p:nvPr>
            <p:ph idx="1"/>
          </p:nvPr>
        </p:nvSpPr>
        <p:spPr/>
        <p:txBody>
          <a:bodyPr/>
          <a:lstStyle/>
          <a:p>
            <a:r>
              <a:rPr lang="en-US" dirty="0" smtClean="0"/>
              <a:t>Was passed in 1787 and it provided the basis for governing much of the western territory</a:t>
            </a:r>
          </a:p>
          <a:p>
            <a:r>
              <a:rPr lang="en-US" dirty="0" smtClean="0"/>
              <a:t>It created a new territory north of the Ohio River and east of the Mississippi </a:t>
            </a:r>
          </a:p>
          <a:p>
            <a:r>
              <a:rPr lang="en-US" dirty="0" smtClean="0"/>
              <a:t>5,000 adult male citizens meant that they could elect a territorial legislature</a:t>
            </a:r>
          </a:p>
          <a:p>
            <a:r>
              <a:rPr lang="en-US" dirty="0" smtClean="0"/>
              <a:t>60,000 people meant that the territory could apply to become a state “on an equal footing with original states”</a:t>
            </a:r>
            <a:endParaRPr lang="en-US" dirty="0"/>
          </a:p>
        </p:txBody>
      </p:sp>
    </p:spTree>
    <p:extLst>
      <p:ext uri="{BB962C8B-B14F-4D97-AF65-F5344CB8AC3E}">
        <p14:creationId xmlns:p14="http://schemas.microsoft.com/office/powerpoint/2010/main" val="19781861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&amp; New York</a:t>
            </a:r>
            <a:endParaRPr lang="en-US" dirty="0"/>
          </a:p>
        </p:txBody>
      </p:sp>
      <p:sp>
        <p:nvSpPr>
          <p:cNvPr id="3" name="Content Placeholder 2"/>
          <p:cNvSpPr>
            <a:spLocks noGrp="1"/>
          </p:cNvSpPr>
          <p:nvPr>
            <p:ph idx="1"/>
          </p:nvPr>
        </p:nvSpPr>
        <p:spPr/>
        <p:txBody>
          <a:bodyPr/>
          <a:lstStyle/>
          <a:p>
            <a:r>
              <a:rPr lang="en-US" dirty="0" smtClean="0"/>
              <a:t>Federalists were led by Alexander Hamilton and John Jay</a:t>
            </a:r>
          </a:p>
          <a:p>
            <a:r>
              <a:rPr lang="en-US" dirty="0"/>
              <a:t>T</a:t>
            </a:r>
            <a:r>
              <a:rPr lang="en-US" dirty="0" smtClean="0"/>
              <a:t>hey managed to delay the final vote until news arrived that New Hampshire and Virginia had both ratified the Constitution</a:t>
            </a:r>
          </a:p>
          <a:p>
            <a:r>
              <a:rPr lang="en-US" dirty="0"/>
              <a:t>T</a:t>
            </a:r>
            <a:r>
              <a:rPr lang="en-US" dirty="0" smtClean="0"/>
              <a:t>he new federal government was now in effect</a:t>
            </a:r>
            <a:endParaRPr lang="en-US" dirty="0"/>
          </a:p>
        </p:txBody>
      </p:sp>
    </p:spTree>
    <p:extLst>
      <p:ext uri="{BB962C8B-B14F-4D97-AF65-F5344CB8AC3E}">
        <p14:creationId xmlns:p14="http://schemas.microsoft.com/office/powerpoint/2010/main" val="22064119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&amp; New York </a:t>
            </a:r>
            <a:endParaRPr lang="en-US" dirty="0"/>
          </a:p>
        </p:txBody>
      </p:sp>
      <p:sp>
        <p:nvSpPr>
          <p:cNvPr id="3" name="Content Placeholder 2"/>
          <p:cNvSpPr>
            <a:spLocks noGrp="1"/>
          </p:cNvSpPr>
          <p:nvPr>
            <p:ph idx="1"/>
          </p:nvPr>
        </p:nvSpPr>
        <p:spPr/>
        <p:txBody>
          <a:bodyPr/>
          <a:lstStyle/>
          <a:p>
            <a:r>
              <a:rPr lang="en-US" dirty="0" smtClean="0"/>
              <a:t>If NY refused to ratify it would be in a very awkward position since the other states had already ratified it</a:t>
            </a:r>
          </a:p>
          <a:p>
            <a:r>
              <a:rPr lang="en-US" dirty="0" smtClean="0"/>
              <a:t>It would also mean the it would have to operate independently of all of the surrounding states</a:t>
            </a:r>
          </a:p>
          <a:p>
            <a:r>
              <a:rPr lang="en-US" dirty="0" smtClean="0"/>
              <a:t>This argument convinced Antifederalists to change sides </a:t>
            </a:r>
          </a:p>
          <a:p>
            <a:r>
              <a:rPr lang="en-US" dirty="0" smtClean="0"/>
              <a:t>Final vote: 30 to 27; the Federalists won</a:t>
            </a:r>
            <a:endParaRPr lang="en-US" dirty="0"/>
          </a:p>
        </p:txBody>
      </p:sp>
    </p:spTree>
    <p:extLst>
      <p:ext uri="{BB962C8B-B14F-4D97-AF65-F5344CB8AC3E}">
        <p14:creationId xmlns:p14="http://schemas.microsoft.com/office/powerpoint/2010/main" val="2967623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Rhode Island &amp; N. Carolina</a:t>
            </a:r>
            <a:endParaRPr lang="en-US" sz="4800" dirty="0"/>
          </a:p>
        </p:txBody>
      </p:sp>
      <p:sp>
        <p:nvSpPr>
          <p:cNvPr id="3" name="Content Placeholder 2"/>
          <p:cNvSpPr>
            <a:spLocks noGrp="1"/>
          </p:cNvSpPr>
          <p:nvPr>
            <p:ph idx="1"/>
          </p:nvPr>
        </p:nvSpPr>
        <p:spPr/>
        <p:txBody>
          <a:bodyPr/>
          <a:lstStyle/>
          <a:p>
            <a:r>
              <a:rPr lang="en-US" dirty="0" smtClean="0"/>
              <a:t>1788: all of the states except Rhode Island and North Carolina had ratified the Constitution </a:t>
            </a:r>
          </a:p>
          <a:p>
            <a:r>
              <a:rPr lang="en-US" dirty="0" smtClean="0"/>
              <a:t>However the government could still be launched without them since it only required 9 states out of the 13 to ratify the Constitution </a:t>
            </a:r>
          </a:p>
          <a:p>
            <a:r>
              <a:rPr lang="en-US" dirty="0" smtClean="0"/>
              <a:t>1788 (mid-September): Congress set a timetable for the election of the new government</a:t>
            </a:r>
          </a:p>
          <a:p>
            <a:r>
              <a:rPr lang="en-US" dirty="0" smtClean="0"/>
              <a:t>March 4</a:t>
            </a:r>
            <a:r>
              <a:rPr lang="en-US" baseline="30000" dirty="0" smtClean="0"/>
              <a:t>th</a:t>
            </a:r>
            <a:r>
              <a:rPr lang="en-US" dirty="0" smtClean="0"/>
              <a:t>, 1789 was the date for the first meeting of the new Congress</a:t>
            </a:r>
            <a:endParaRPr lang="en-US" dirty="0"/>
          </a:p>
        </p:txBody>
      </p:sp>
    </p:spTree>
    <p:extLst>
      <p:ext uri="{BB962C8B-B14F-4D97-AF65-F5344CB8AC3E}">
        <p14:creationId xmlns:p14="http://schemas.microsoft.com/office/powerpoint/2010/main" val="3331680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Rhode Island &amp; N. Carolina</a:t>
            </a:r>
            <a:endParaRPr lang="en-US" sz="4800" dirty="0"/>
          </a:p>
        </p:txBody>
      </p:sp>
      <p:sp>
        <p:nvSpPr>
          <p:cNvPr id="3" name="Content Placeholder 2"/>
          <p:cNvSpPr>
            <a:spLocks noGrp="1"/>
          </p:cNvSpPr>
          <p:nvPr>
            <p:ph idx="1"/>
          </p:nvPr>
        </p:nvSpPr>
        <p:spPr/>
        <p:txBody>
          <a:bodyPr/>
          <a:lstStyle/>
          <a:p>
            <a:r>
              <a:rPr lang="en-US" dirty="0" smtClean="0"/>
              <a:t>The two states finally ratified the Constitution after the new government was in place</a:t>
            </a:r>
          </a:p>
          <a:p>
            <a:r>
              <a:rPr lang="en-US" dirty="0" smtClean="0"/>
              <a:t>1789 (November): North Carolina waited until a bill of rights had actually been proposed </a:t>
            </a:r>
          </a:p>
          <a:p>
            <a:r>
              <a:rPr lang="en-US" dirty="0" smtClean="0"/>
              <a:t>1790 (May): Rhode Island finally ratified the Constitution with a very close (34 to 32)</a:t>
            </a:r>
          </a:p>
          <a:p>
            <a:pPr marL="0" indent="0">
              <a:buNone/>
            </a:pPr>
            <a:endParaRPr lang="en-US" dirty="0"/>
          </a:p>
        </p:txBody>
      </p:sp>
    </p:spTree>
    <p:extLst>
      <p:ext uri="{BB962C8B-B14F-4D97-AF65-F5344CB8AC3E}">
        <p14:creationId xmlns:p14="http://schemas.microsoft.com/office/powerpoint/2010/main" val="3206796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Government</a:t>
            </a:r>
            <a:endParaRPr lang="en-US" dirty="0"/>
          </a:p>
        </p:txBody>
      </p:sp>
      <p:sp>
        <p:nvSpPr>
          <p:cNvPr id="3" name="Content Placeholder 2"/>
          <p:cNvSpPr>
            <a:spLocks noGrp="1"/>
          </p:cNvSpPr>
          <p:nvPr>
            <p:ph type="body" sz="half" idx="2"/>
          </p:nvPr>
        </p:nvSpPr>
        <p:spPr/>
        <p:txBody>
          <a:bodyPr>
            <a:normAutofit lnSpcReduction="10000"/>
          </a:bodyPr>
          <a:lstStyle/>
          <a:p>
            <a:pPr marL="285750" indent="-285750">
              <a:buFont typeface="Arial"/>
              <a:buChar char="•"/>
            </a:pPr>
            <a:r>
              <a:rPr lang="en-US" dirty="0" smtClean="0"/>
              <a:t>The US finally has a new government and the new Constitution would be better than the Articles of Confederation </a:t>
            </a:r>
          </a:p>
          <a:p>
            <a:pPr marL="285750" indent="-285750">
              <a:buFont typeface="Arial"/>
              <a:buChar char="•"/>
            </a:pPr>
            <a:r>
              <a:rPr lang="en-US" dirty="0" smtClean="0"/>
              <a:t>The American people waited for their new government to begin</a:t>
            </a:r>
          </a:p>
          <a:p>
            <a:pPr marL="285750" indent="-285750">
              <a:buFont typeface="Arial"/>
              <a:buChar char="•"/>
            </a:pPr>
            <a:r>
              <a:rPr lang="en-US" dirty="0" smtClean="0"/>
              <a:t>Many people expressed great confidence because George Washington had been chosen to become the first president under the new Constitution</a:t>
            </a:r>
            <a:endParaRPr lang="en-US" dirty="0"/>
          </a:p>
        </p:txBody>
      </p:sp>
      <p:pic>
        <p:nvPicPr>
          <p:cNvPr id="6" name="Picture Placeholder 5" descr="242411-former-president-george-washington-in-an-undated-image-courtesy-of-the.jpg"/>
          <p:cNvPicPr>
            <a:picLocks noGrp="1" noChangeAspect="1"/>
          </p:cNvPicPr>
          <p:nvPr>
            <p:ph type="pic" idx="1"/>
          </p:nvPr>
        </p:nvPicPr>
        <p:blipFill>
          <a:blip r:embed="rId2">
            <a:extLst>
              <a:ext uri="{28A0092B-C50C-407E-A947-70E740481C1C}">
                <a14:useLocalDpi xmlns:a14="http://schemas.microsoft.com/office/drawing/2010/main" val="0"/>
              </a:ext>
            </a:extLst>
          </a:blip>
          <a:srcRect l="19933" r="19933"/>
          <a:stretch>
            <a:fillRect/>
          </a:stretch>
        </p:blipFill>
        <p:spPr/>
      </p:pic>
    </p:spTree>
    <p:extLst>
      <p:ext uri="{BB962C8B-B14F-4D97-AF65-F5344CB8AC3E}">
        <p14:creationId xmlns:p14="http://schemas.microsoft.com/office/powerpoint/2010/main" val="3212635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Northwest Ordinance</a:t>
            </a:r>
            <a:endParaRPr lang="en-US" dirty="0"/>
          </a:p>
        </p:txBody>
      </p:sp>
      <p:sp>
        <p:nvSpPr>
          <p:cNvPr id="3" name="Content Placeholder 2"/>
          <p:cNvSpPr>
            <a:spLocks noGrp="1"/>
          </p:cNvSpPr>
          <p:nvPr>
            <p:ph idx="1"/>
          </p:nvPr>
        </p:nvSpPr>
        <p:spPr/>
        <p:txBody>
          <a:bodyPr/>
          <a:lstStyle/>
          <a:p>
            <a:r>
              <a:rPr lang="en-US" dirty="0" smtClean="0"/>
              <a:t>It guaranteed certain rights for individuals</a:t>
            </a:r>
          </a:p>
          <a:p>
            <a:pPr lvl="1"/>
            <a:r>
              <a:rPr lang="en-US" dirty="0" smtClean="0"/>
              <a:t>Freedom of religion</a:t>
            </a:r>
          </a:p>
          <a:p>
            <a:pPr lvl="1"/>
            <a:r>
              <a:rPr lang="en-US" dirty="0" smtClean="0"/>
              <a:t>Property rights</a:t>
            </a:r>
          </a:p>
          <a:p>
            <a:pPr lvl="1"/>
            <a:r>
              <a:rPr lang="en-US" dirty="0" smtClean="0"/>
              <a:t>Right to trial by jury</a:t>
            </a:r>
          </a:p>
          <a:p>
            <a:pPr marL="0" indent="0" algn="ctr">
              <a:buNone/>
            </a:pPr>
            <a:r>
              <a:rPr lang="en-US" i="1" dirty="0" smtClean="0"/>
              <a:t>“There would be neither slavery nor involuntary servitude in the said territory”</a:t>
            </a:r>
            <a:endParaRPr lang="en-US" i="1" dirty="0"/>
          </a:p>
        </p:txBody>
      </p:sp>
    </p:spTree>
    <p:extLst>
      <p:ext uri="{BB962C8B-B14F-4D97-AF65-F5344CB8AC3E}">
        <p14:creationId xmlns:p14="http://schemas.microsoft.com/office/powerpoint/2010/main" val="271779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Diplomacy</a:t>
            </a:r>
            <a:endParaRPr lang="en-US" dirty="0"/>
          </a:p>
        </p:txBody>
      </p:sp>
      <p:sp>
        <p:nvSpPr>
          <p:cNvPr id="3" name="Content Placeholder 2"/>
          <p:cNvSpPr>
            <a:spLocks noGrp="1"/>
          </p:cNvSpPr>
          <p:nvPr>
            <p:ph idx="1"/>
          </p:nvPr>
        </p:nvSpPr>
        <p:spPr/>
        <p:txBody>
          <a:bodyPr>
            <a:normAutofit lnSpcReduction="10000"/>
          </a:bodyPr>
          <a:lstStyle/>
          <a:p>
            <a:r>
              <a:rPr lang="en-US" dirty="0" smtClean="0"/>
              <a:t>Before the Revolutionary War many merchants and planters had borrowed money from British lenders</a:t>
            </a:r>
          </a:p>
          <a:p>
            <a:r>
              <a:rPr lang="en-US" dirty="0" smtClean="0"/>
              <a:t>In the peace treaty the US had agreed that the states should allow these lenders to recover their prewar debts by suing in American courts</a:t>
            </a:r>
          </a:p>
          <a:p>
            <a:r>
              <a:rPr lang="en-US" dirty="0" smtClean="0"/>
              <a:t>The problem was that Congress could not force the state to do this and many states restricted Britain’s ability to collect its debts</a:t>
            </a:r>
          </a:p>
          <a:p>
            <a:r>
              <a:rPr lang="en-US" dirty="0" smtClean="0"/>
              <a:t>US also agreed to return the property that had been confiscated from Loyalists during the war</a:t>
            </a:r>
            <a:endParaRPr lang="en-US" dirty="0"/>
          </a:p>
        </p:txBody>
      </p:sp>
    </p:spTree>
    <p:extLst>
      <p:ext uri="{BB962C8B-B14F-4D97-AF65-F5344CB8AC3E}">
        <p14:creationId xmlns:p14="http://schemas.microsoft.com/office/powerpoint/2010/main" val="164839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Diplomacy Problems</a:t>
            </a:r>
            <a:endParaRPr lang="en-US" dirty="0"/>
          </a:p>
        </p:txBody>
      </p:sp>
      <p:sp>
        <p:nvSpPr>
          <p:cNvPr id="3" name="Content Placeholder 2"/>
          <p:cNvSpPr>
            <a:spLocks noGrp="1"/>
          </p:cNvSpPr>
          <p:nvPr>
            <p:ph idx="1"/>
          </p:nvPr>
        </p:nvSpPr>
        <p:spPr/>
        <p:txBody>
          <a:bodyPr/>
          <a:lstStyle/>
          <a:p>
            <a:r>
              <a:rPr lang="en-US" dirty="0" smtClean="0"/>
              <a:t>The British refused to evacuate from American soil as specified in the treaty because they wanted their debts to be paid</a:t>
            </a:r>
          </a:p>
          <a:p>
            <a:r>
              <a:rPr lang="en-US" dirty="0" smtClean="0"/>
              <a:t>They occupied some frontier posts south of the Great Lakes</a:t>
            </a:r>
          </a:p>
          <a:p>
            <a:r>
              <a:rPr lang="en-US" dirty="0" smtClean="0"/>
              <a:t>Congress could not solve these problems easily, it could not impose taxes so it could not raise money to pay for any debts</a:t>
            </a:r>
            <a:endParaRPr lang="en-US" dirty="0"/>
          </a:p>
        </p:txBody>
      </p:sp>
    </p:spTree>
    <p:extLst>
      <p:ext uri="{BB962C8B-B14F-4D97-AF65-F5344CB8AC3E}">
        <p14:creationId xmlns:p14="http://schemas.microsoft.com/office/powerpoint/2010/main" val="3879690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241</TotalTime>
  <Words>3379</Words>
  <Application>Microsoft Macintosh PowerPoint</Application>
  <PresentationFormat>On-screen Show (4:3)</PresentationFormat>
  <Paragraphs>269</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Venture</vt:lpstr>
      <vt:lpstr>Creating a Constitution </vt:lpstr>
      <vt:lpstr>The Confederation</vt:lpstr>
      <vt:lpstr>Articles of Confederation </vt:lpstr>
      <vt:lpstr>Western Policies</vt:lpstr>
      <vt:lpstr>Northwest Ordinance</vt:lpstr>
      <vt:lpstr>Northwest Ordinance</vt:lpstr>
      <vt:lpstr>Northwest Ordinance</vt:lpstr>
      <vt:lpstr>Problems With Diplomacy</vt:lpstr>
      <vt:lpstr>Diplomacy Problems</vt:lpstr>
      <vt:lpstr>Diplomacy Problems</vt:lpstr>
      <vt:lpstr>Diplomacy Problems</vt:lpstr>
      <vt:lpstr>Economic Crisis</vt:lpstr>
      <vt:lpstr>Economic Crisis</vt:lpstr>
      <vt:lpstr>Economic Crisis</vt:lpstr>
      <vt:lpstr>Shays’ Rebellion</vt:lpstr>
      <vt:lpstr>Shays’ Rebellion</vt:lpstr>
      <vt:lpstr>Shays’ Rebellion</vt:lpstr>
      <vt:lpstr>Shays’ Rebellion </vt:lpstr>
      <vt:lpstr>Call for Change</vt:lpstr>
      <vt:lpstr>A New Constitution</vt:lpstr>
      <vt:lpstr>The Convention</vt:lpstr>
      <vt:lpstr>James Madison</vt:lpstr>
      <vt:lpstr>James Madison</vt:lpstr>
      <vt:lpstr>Alexander Hamilton</vt:lpstr>
      <vt:lpstr>The Founders</vt:lpstr>
      <vt:lpstr>The Founders</vt:lpstr>
      <vt:lpstr>The Founders</vt:lpstr>
      <vt:lpstr>The Virginia Plan</vt:lpstr>
      <vt:lpstr>The Virginia Plan </vt:lpstr>
      <vt:lpstr>The New Jersey Plan</vt:lpstr>
      <vt:lpstr>The Choice</vt:lpstr>
      <vt:lpstr>Aftermath?</vt:lpstr>
      <vt:lpstr>The Connecticut Compromise</vt:lpstr>
      <vt:lpstr>Connecticut Compromise</vt:lpstr>
      <vt:lpstr>Connecticut Compromise</vt:lpstr>
      <vt:lpstr>Compromise Over Slavery </vt:lpstr>
      <vt:lpstr>What to Do With Slavery</vt:lpstr>
      <vt:lpstr>What to Do With Slavery</vt:lpstr>
      <vt:lpstr>Moving On</vt:lpstr>
      <vt:lpstr>Framework </vt:lpstr>
      <vt:lpstr>Separation of Powers</vt:lpstr>
      <vt:lpstr>Checks &amp; Balances</vt:lpstr>
      <vt:lpstr>Executive</vt:lpstr>
      <vt:lpstr>Legislative </vt:lpstr>
      <vt:lpstr>Judicial </vt:lpstr>
      <vt:lpstr>Amending the Const.</vt:lpstr>
      <vt:lpstr>How to Amend</vt:lpstr>
      <vt:lpstr>Ratification</vt:lpstr>
      <vt:lpstr>A Great Debate</vt:lpstr>
      <vt:lpstr>A Great Debate</vt:lpstr>
      <vt:lpstr>Federalist</vt:lpstr>
      <vt:lpstr>Antifederalist </vt:lpstr>
      <vt:lpstr>The Federalists</vt:lpstr>
      <vt:lpstr>The Federalists</vt:lpstr>
      <vt:lpstr>The Federalist</vt:lpstr>
      <vt:lpstr>Fight for Ratification</vt:lpstr>
      <vt:lpstr>Ratification: Massachusetts </vt:lpstr>
      <vt:lpstr>Ratification: Massachusetts</vt:lpstr>
      <vt:lpstr>Virginia &amp; New York</vt:lpstr>
      <vt:lpstr>Virginia &amp; New York</vt:lpstr>
      <vt:lpstr>Virginia &amp; New York </vt:lpstr>
      <vt:lpstr>Rhode Island &amp; N. Carolina</vt:lpstr>
      <vt:lpstr>Rhode Island &amp; N. Carolina</vt:lpstr>
      <vt:lpstr>A New Government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Constitution </dc:title>
  <dc:creator>Jeton Amiti</dc:creator>
  <cp:lastModifiedBy>Microsoft Office User</cp:lastModifiedBy>
  <cp:revision>23</cp:revision>
  <dcterms:created xsi:type="dcterms:W3CDTF">2013-02-26T01:23:34Z</dcterms:created>
  <dcterms:modified xsi:type="dcterms:W3CDTF">2014-02-21T04:07:02Z</dcterms:modified>
</cp:coreProperties>
</file>