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070" autoAdjust="0"/>
  </p:normalViewPr>
  <p:slideViewPr>
    <p:cSldViewPr snapToGrid="0" snapToObjects="1">
      <p:cViewPr varScale="1">
        <p:scale>
          <a:sx n="104" d="100"/>
          <a:sy n="104" d="100"/>
        </p:scale>
        <p:origin x="-12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3/11/14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3/11/14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3/11/14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3/11/14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3/11/14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3/11/14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jpg"/><Relationship Id="rId3" Type="http://schemas.openxmlformats.org/officeDocument/2006/relationships/image" Target="../media/image1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jpg"/><Relationship Id="rId3" Type="http://schemas.openxmlformats.org/officeDocument/2006/relationships/image" Target="../media/image2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jpg"/><Relationship Id="rId3" Type="http://schemas.openxmlformats.org/officeDocument/2006/relationships/image" Target="../media/image1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gi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7.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Federalists &amp; Republicans</a:t>
            </a:r>
            <a:endParaRPr lang="en-US" dirty="0"/>
          </a:p>
        </p:txBody>
      </p:sp>
      <p:sp>
        <p:nvSpPr>
          <p:cNvPr id="3" name="Subtitle 2"/>
          <p:cNvSpPr>
            <a:spLocks noGrp="1"/>
          </p:cNvSpPr>
          <p:nvPr>
            <p:ph type="subTitle" idx="1"/>
          </p:nvPr>
        </p:nvSpPr>
        <p:spPr/>
        <p:txBody>
          <a:bodyPr/>
          <a:lstStyle/>
          <a:p>
            <a:r>
              <a:rPr lang="en-US" dirty="0" smtClean="0"/>
              <a:t>1789-1816</a:t>
            </a:r>
            <a:endParaRPr lang="en-US" dirty="0"/>
          </a:p>
        </p:txBody>
      </p:sp>
    </p:spTree>
    <p:extLst>
      <p:ext uri="{BB962C8B-B14F-4D97-AF65-F5344CB8AC3E}">
        <p14:creationId xmlns:p14="http://schemas.microsoft.com/office/powerpoint/2010/main" val="347874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Hamilton’s Financial Program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Hamilton supported the Tariff of 1789 but also believed that the government needed the ability to borrow money</a:t>
            </a:r>
          </a:p>
          <a:p>
            <a:r>
              <a:rPr lang="en-US" dirty="0" smtClean="0"/>
              <a:t>He asked Congress to accept the debts of the Continental Congress at full value</a:t>
            </a:r>
          </a:p>
          <a:p>
            <a:r>
              <a:rPr lang="en-US" dirty="0" smtClean="0"/>
              <a:t>In order to </a:t>
            </a:r>
            <a:r>
              <a:rPr lang="en-US" dirty="0" smtClean="0"/>
              <a:t>fund </a:t>
            </a:r>
            <a:r>
              <a:rPr lang="en-US" dirty="0" smtClean="0"/>
              <a:t>the War (at the time) the government had issued </a:t>
            </a:r>
            <a:r>
              <a:rPr lang="en-US" b="1" dirty="0" smtClean="0"/>
              <a:t>bonds</a:t>
            </a:r>
            <a:r>
              <a:rPr lang="en-US" dirty="0" smtClean="0"/>
              <a:t> – paper notes promising to repay money after a certain amount of time with interest</a:t>
            </a:r>
          </a:p>
          <a:p>
            <a:r>
              <a:rPr lang="en-US" dirty="0"/>
              <a:t>By 1789 the US owed about $40 million to American citizens and $11.7 million to France, Spain, and the Netherlands</a:t>
            </a:r>
          </a:p>
          <a:p>
            <a:endParaRPr lang="en-US" dirty="0"/>
          </a:p>
        </p:txBody>
      </p:sp>
    </p:spTree>
    <p:extLst>
      <p:ext uri="{BB962C8B-B14F-4D97-AF65-F5344CB8AC3E}">
        <p14:creationId xmlns:p14="http://schemas.microsoft.com/office/powerpoint/2010/main" val="362761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to Hamilton’s Plan</a:t>
            </a:r>
            <a:endParaRPr lang="en-US" dirty="0"/>
          </a:p>
        </p:txBody>
      </p:sp>
      <p:sp>
        <p:nvSpPr>
          <p:cNvPr id="3" name="Content Placeholder 2"/>
          <p:cNvSpPr>
            <a:spLocks noGrp="1"/>
          </p:cNvSpPr>
          <p:nvPr>
            <p:ph idx="1"/>
          </p:nvPr>
        </p:nvSpPr>
        <p:spPr/>
        <p:txBody>
          <a:bodyPr/>
          <a:lstStyle/>
          <a:p>
            <a:r>
              <a:rPr lang="en-US" dirty="0" smtClean="0"/>
              <a:t>The opposition was led by James Madison and Hamilton’s critics; they argued this plan was unfair to the original purchasers of the bonds</a:t>
            </a:r>
          </a:p>
          <a:p>
            <a:r>
              <a:rPr lang="en-US" dirty="0" smtClean="0"/>
              <a:t>These original purchasers had sold their bonds to </a:t>
            </a:r>
            <a:r>
              <a:rPr lang="en-US" b="1" dirty="0" smtClean="0"/>
              <a:t>speculators</a:t>
            </a:r>
            <a:r>
              <a:rPr lang="en-US" dirty="0" smtClean="0"/>
              <a:t> – people willing to take a risk in hopes of a future financial gain</a:t>
            </a:r>
          </a:p>
          <a:p>
            <a:r>
              <a:rPr lang="en-US" dirty="0" smtClean="0"/>
              <a:t>The purchases sold them because of fear that they would never be paid back</a:t>
            </a:r>
            <a:endParaRPr lang="en-US" dirty="0"/>
          </a:p>
        </p:txBody>
      </p:sp>
    </p:spTree>
    <p:extLst>
      <p:ext uri="{BB962C8B-B14F-4D97-AF65-F5344CB8AC3E}">
        <p14:creationId xmlns:p14="http://schemas.microsoft.com/office/powerpoint/2010/main" val="51153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to Hamilton’s Plan</a:t>
            </a:r>
          </a:p>
        </p:txBody>
      </p:sp>
      <p:sp>
        <p:nvSpPr>
          <p:cNvPr id="3" name="Content Placeholder 2"/>
          <p:cNvSpPr>
            <a:spLocks noGrp="1"/>
          </p:cNvSpPr>
          <p:nvPr>
            <p:ph idx="1"/>
          </p:nvPr>
        </p:nvSpPr>
        <p:spPr/>
        <p:txBody>
          <a:bodyPr>
            <a:normAutofit lnSpcReduction="10000"/>
          </a:bodyPr>
          <a:lstStyle/>
          <a:p>
            <a:r>
              <a:rPr lang="en-US" dirty="0" smtClean="0"/>
              <a:t>Speculators who had purchased these bonds for as little as $10 could now receive as much as $100 for their bonds at full value</a:t>
            </a:r>
          </a:p>
          <a:p>
            <a:r>
              <a:rPr lang="en-US" dirty="0" smtClean="0"/>
              <a:t>This angered James Madison as well as southerners because </a:t>
            </a:r>
            <a:endParaRPr lang="en-US" dirty="0" smtClean="0"/>
          </a:p>
          <a:p>
            <a:pPr lvl="1">
              <a:buFont typeface="+mj-lt"/>
              <a:buAutoNum type="arabicPeriod"/>
            </a:pPr>
            <a:r>
              <a:rPr lang="en-US" dirty="0" smtClean="0"/>
              <a:t>Northerners </a:t>
            </a:r>
            <a:r>
              <a:rPr lang="en-US" dirty="0" smtClean="0"/>
              <a:t>owned most of the </a:t>
            </a:r>
            <a:r>
              <a:rPr lang="en-US" dirty="0" smtClean="0"/>
              <a:t>bonds</a:t>
            </a:r>
          </a:p>
          <a:p>
            <a:pPr lvl="1">
              <a:buFont typeface="+mj-lt"/>
              <a:buAutoNum type="arabicPeriod"/>
            </a:pPr>
            <a:r>
              <a:rPr lang="en-US" dirty="0"/>
              <a:t>M</a:t>
            </a:r>
            <a:r>
              <a:rPr lang="en-US" dirty="0" smtClean="0"/>
              <a:t>uch </a:t>
            </a:r>
            <a:r>
              <a:rPr lang="en-US" dirty="0" smtClean="0"/>
              <a:t>of the tax money that would be used to pay off the bonds would come from the south</a:t>
            </a:r>
          </a:p>
          <a:p>
            <a:r>
              <a:rPr lang="en-US" dirty="0" smtClean="0"/>
              <a:t>Madison also worried that creditors would eventually dominate American society and endanger liberty</a:t>
            </a:r>
          </a:p>
        </p:txBody>
      </p:sp>
    </p:spTree>
    <p:extLst>
      <p:ext uri="{BB962C8B-B14F-4D97-AF65-F5344CB8AC3E}">
        <p14:creationId xmlns:p14="http://schemas.microsoft.com/office/powerpoint/2010/main" val="24569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Must Be a Solution</a:t>
            </a:r>
            <a:endParaRPr lang="en-US" dirty="0"/>
          </a:p>
        </p:txBody>
      </p:sp>
      <p:sp>
        <p:nvSpPr>
          <p:cNvPr id="3" name="Content Placeholder 2"/>
          <p:cNvSpPr>
            <a:spLocks noGrp="1"/>
          </p:cNvSpPr>
          <p:nvPr>
            <p:ph idx="1"/>
          </p:nvPr>
        </p:nvSpPr>
        <p:spPr/>
        <p:txBody>
          <a:bodyPr/>
          <a:lstStyle/>
          <a:p>
            <a:r>
              <a:rPr lang="en-US" dirty="0" smtClean="0"/>
              <a:t>July 1790: Hamilton, Madison, and Jefferson struck a deal</a:t>
            </a:r>
          </a:p>
          <a:p>
            <a:r>
              <a:rPr lang="en-US" dirty="0" smtClean="0"/>
              <a:t>Madison and Jefferson would use their influence to convince southerners in Congress to vote for Hamilton’s plan</a:t>
            </a:r>
          </a:p>
          <a:p>
            <a:r>
              <a:rPr lang="en-US" dirty="0" smtClean="0"/>
              <a:t>The capital would be moved from New York to a section of land along the Potomac River and </a:t>
            </a:r>
            <a:r>
              <a:rPr lang="en-US" dirty="0" smtClean="0"/>
              <a:t>will be </a:t>
            </a:r>
            <a:r>
              <a:rPr lang="en-US" dirty="0" smtClean="0"/>
              <a:t>called the District of Columbia </a:t>
            </a:r>
            <a:endParaRPr lang="en-US" dirty="0"/>
          </a:p>
        </p:txBody>
      </p:sp>
    </p:spTree>
    <p:extLst>
      <p:ext uri="{BB962C8B-B14F-4D97-AF65-F5344CB8AC3E}">
        <p14:creationId xmlns:p14="http://schemas.microsoft.com/office/powerpoint/2010/main" val="375938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of the United States</a:t>
            </a:r>
            <a:endParaRPr lang="en-US" dirty="0"/>
          </a:p>
        </p:txBody>
      </p:sp>
      <p:sp>
        <p:nvSpPr>
          <p:cNvPr id="3" name="Content Placeholder 2"/>
          <p:cNvSpPr>
            <a:spLocks noGrp="1"/>
          </p:cNvSpPr>
          <p:nvPr>
            <p:ph idx="1"/>
          </p:nvPr>
        </p:nvSpPr>
        <p:spPr/>
        <p:txBody>
          <a:bodyPr/>
          <a:lstStyle/>
          <a:p>
            <a:r>
              <a:rPr lang="en-US" dirty="0" smtClean="0"/>
              <a:t>Hamilton asked Congress to create a national bank and he argued that the government needed the bank to manage its debts and interest payments</a:t>
            </a:r>
          </a:p>
          <a:p>
            <a:r>
              <a:rPr lang="en-US" dirty="0" smtClean="0"/>
              <a:t>The bank would issue bank notes – paper money; these notes would provide a national currency that would promote trade, encourage investment, and stimulate economic growth</a:t>
            </a:r>
            <a:endParaRPr lang="en-US" dirty="0"/>
          </a:p>
        </p:txBody>
      </p:sp>
    </p:spTree>
    <p:extLst>
      <p:ext uri="{BB962C8B-B14F-4D97-AF65-F5344CB8AC3E}">
        <p14:creationId xmlns:p14="http://schemas.microsoft.com/office/powerpoint/2010/main" val="419426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to the Bank</a:t>
            </a:r>
            <a:endParaRPr lang="en-US" dirty="0"/>
          </a:p>
        </p:txBody>
      </p:sp>
      <p:sp>
        <p:nvSpPr>
          <p:cNvPr id="3" name="Content Placeholder 2"/>
          <p:cNvSpPr>
            <a:spLocks noGrp="1"/>
          </p:cNvSpPr>
          <p:nvPr>
            <p:ph idx="1"/>
          </p:nvPr>
        </p:nvSpPr>
        <p:spPr/>
        <p:txBody>
          <a:bodyPr/>
          <a:lstStyle/>
          <a:p>
            <a:r>
              <a:rPr lang="en-US" dirty="0" smtClean="0"/>
              <a:t>Of course Madison again disagreed with this notion of a national bank</a:t>
            </a:r>
          </a:p>
          <a:p>
            <a:r>
              <a:rPr lang="en-US" dirty="0" smtClean="0"/>
              <a:t>He argued that Congress could not establish a bank because it was not among the federal government’s </a:t>
            </a:r>
            <a:r>
              <a:rPr lang="en-US" b="1" dirty="0" smtClean="0"/>
              <a:t>enumerated powers</a:t>
            </a:r>
            <a:r>
              <a:rPr lang="en-US" dirty="0" smtClean="0"/>
              <a:t> – powers specifically mentioned in the Constitution </a:t>
            </a:r>
            <a:endParaRPr lang="en-US" dirty="0"/>
          </a:p>
        </p:txBody>
      </p:sp>
    </p:spTree>
    <p:extLst>
      <p:ext uri="{BB962C8B-B14F-4D97-AF65-F5344CB8AC3E}">
        <p14:creationId xmlns:p14="http://schemas.microsoft.com/office/powerpoint/2010/main" val="258191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of the United States</a:t>
            </a:r>
            <a:endParaRPr lang="en-US" dirty="0"/>
          </a:p>
        </p:txBody>
      </p:sp>
      <p:sp>
        <p:nvSpPr>
          <p:cNvPr id="3" name="Content Placeholder 2"/>
          <p:cNvSpPr>
            <a:spLocks noGrp="1"/>
          </p:cNvSpPr>
          <p:nvPr>
            <p:ph idx="1"/>
          </p:nvPr>
        </p:nvSpPr>
        <p:spPr/>
        <p:txBody>
          <a:bodyPr/>
          <a:lstStyle/>
          <a:p>
            <a:r>
              <a:rPr lang="en-US" dirty="0" smtClean="0"/>
              <a:t>Congress passed the bill anyways and Washington realized that his decision to sign the bill or to veto it would set an important precedent </a:t>
            </a:r>
          </a:p>
          <a:p>
            <a:r>
              <a:rPr lang="en-US" dirty="0" smtClean="0"/>
              <a:t>Hamilton argued that in Article I, Section 8, </a:t>
            </a:r>
            <a:r>
              <a:rPr lang="en-US" dirty="0" smtClean="0"/>
              <a:t>the </a:t>
            </a:r>
            <a:r>
              <a:rPr lang="en-US" dirty="0" smtClean="0"/>
              <a:t>Constitution gave the federal government the power “to make all laws which shall be necessary and proper” </a:t>
            </a:r>
          </a:p>
          <a:p>
            <a:r>
              <a:rPr lang="en-US" dirty="0" smtClean="0"/>
              <a:t>“necessary and proper” created </a:t>
            </a:r>
            <a:r>
              <a:rPr lang="en-US" b="1" dirty="0" smtClean="0"/>
              <a:t>implied powers</a:t>
            </a:r>
            <a:r>
              <a:rPr lang="en-US" dirty="0" smtClean="0"/>
              <a:t> – powers not explicitly listed by the Constitution but necessary for the government to do its job</a:t>
            </a:r>
            <a:endParaRPr lang="en-US" dirty="0"/>
          </a:p>
        </p:txBody>
      </p:sp>
    </p:spTree>
    <p:extLst>
      <p:ext uri="{BB962C8B-B14F-4D97-AF65-F5344CB8AC3E}">
        <p14:creationId xmlns:p14="http://schemas.microsoft.com/office/powerpoint/2010/main" val="440932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Hamilton’s Argument</a:t>
            </a:r>
            <a:endParaRPr lang="en-US" dirty="0"/>
          </a:p>
        </p:txBody>
      </p:sp>
      <p:sp>
        <p:nvSpPr>
          <p:cNvPr id="3" name="Content Placeholder 2"/>
          <p:cNvSpPr>
            <a:spLocks noGrp="1"/>
          </p:cNvSpPr>
          <p:nvPr>
            <p:ph idx="1"/>
          </p:nvPr>
        </p:nvSpPr>
        <p:spPr/>
        <p:txBody>
          <a:bodyPr/>
          <a:lstStyle/>
          <a:p>
            <a:r>
              <a:rPr lang="en-US" dirty="0" smtClean="0"/>
              <a:t>Hamilton again argued that a national bank could collect taxes, regulate trade, and provide for the common defense</a:t>
            </a:r>
          </a:p>
          <a:p>
            <a:r>
              <a:rPr lang="en-US" dirty="0" smtClean="0"/>
              <a:t>Washington, after reviewing Hamilton’s plan, agreed to sign the bill</a:t>
            </a:r>
          </a:p>
          <a:p>
            <a:r>
              <a:rPr lang="en-US" dirty="0" smtClean="0"/>
              <a:t>1791: </a:t>
            </a:r>
            <a:r>
              <a:rPr lang="en-US" b="1" dirty="0" smtClean="0"/>
              <a:t>Bank of the United States</a:t>
            </a:r>
            <a:r>
              <a:rPr lang="en-US" dirty="0" smtClean="0"/>
              <a:t> was established for a 20 year period</a:t>
            </a:r>
          </a:p>
        </p:txBody>
      </p:sp>
    </p:spTree>
    <p:extLst>
      <p:ext uri="{BB962C8B-B14F-4D97-AF65-F5344CB8AC3E}">
        <p14:creationId xmlns:p14="http://schemas.microsoft.com/office/powerpoint/2010/main" val="879891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Whiskey Rebellion </a:t>
            </a:r>
            <a:endParaRPr lang="en-US" dirty="0"/>
          </a:p>
        </p:txBody>
      </p:sp>
      <p:pic>
        <p:nvPicPr>
          <p:cNvPr id="4" name="Content Placeholder 3" descr="image001.jpg"/>
          <p:cNvPicPr>
            <a:picLocks noGrp="1" noChangeAspect="1"/>
          </p:cNvPicPr>
          <p:nvPr>
            <p:ph idx="1"/>
          </p:nvPr>
        </p:nvPicPr>
        <p:blipFill>
          <a:blip r:embed="rId2">
            <a:extLst>
              <a:ext uri="{28A0092B-C50C-407E-A947-70E740481C1C}">
                <a14:useLocalDpi xmlns:a14="http://schemas.microsoft.com/office/drawing/2010/main" val="0"/>
              </a:ext>
            </a:extLst>
          </a:blip>
          <a:srcRect t="11605" b="11605"/>
          <a:stretch>
            <a:fillRect/>
          </a:stretch>
        </p:blipFill>
        <p:spPr/>
      </p:pic>
    </p:spTree>
    <p:extLst>
      <p:ext uri="{BB962C8B-B14F-4D97-AF65-F5344CB8AC3E}">
        <p14:creationId xmlns:p14="http://schemas.microsoft.com/office/powerpoint/2010/main" val="366610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Whiskey Rebellion</a:t>
            </a:r>
            <a:endParaRPr lang="en-US" dirty="0"/>
          </a:p>
        </p:txBody>
      </p:sp>
      <p:sp>
        <p:nvSpPr>
          <p:cNvPr id="3" name="Content Placeholder 2"/>
          <p:cNvSpPr>
            <a:spLocks noGrp="1"/>
          </p:cNvSpPr>
          <p:nvPr>
            <p:ph idx="1"/>
          </p:nvPr>
        </p:nvSpPr>
        <p:spPr/>
        <p:txBody>
          <a:bodyPr/>
          <a:lstStyle/>
          <a:p>
            <a:r>
              <a:rPr lang="en-US" dirty="0" smtClean="0"/>
              <a:t>Hamilton believed that the government had to establish its right to impose direct taxes on the people</a:t>
            </a:r>
          </a:p>
          <a:p>
            <a:r>
              <a:rPr lang="en-US" dirty="0" smtClean="0"/>
              <a:t>1791: Congress imposed a tax on the manufacture of whiskey</a:t>
            </a:r>
          </a:p>
          <a:p>
            <a:r>
              <a:rPr lang="en-US" dirty="0" smtClean="0"/>
              <a:t>This angered many western farmers who did not use bank notes or coins as a medium of exchange, but instead used whiskey</a:t>
            </a:r>
            <a:endParaRPr lang="en-US" dirty="0"/>
          </a:p>
        </p:txBody>
      </p:sp>
    </p:spTree>
    <p:extLst>
      <p:ext uri="{BB962C8B-B14F-4D97-AF65-F5344CB8AC3E}">
        <p14:creationId xmlns:p14="http://schemas.microsoft.com/office/powerpoint/2010/main" val="284383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468329"/>
          </a:xfrm>
        </p:spPr>
        <p:txBody>
          <a:bodyPr/>
          <a:lstStyle/>
          <a:p>
            <a:r>
              <a:rPr lang="en-US" sz="2800" dirty="0" smtClean="0"/>
              <a:t>Washington &amp; Congress</a:t>
            </a:r>
            <a:endParaRPr lang="en-US" sz="2800" dirty="0"/>
          </a:p>
        </p:txBody>
      </p:sp>
      <p:pic>
        <p:nvPicPr>
          <p:cNvPr id="5" name="Picture Placeholder 4" descr="George-Washington-General.jpg"/>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05" t="13173" r="1579" b="30419"/>
          <a:stretch/>
        </p:blipFill>
        <p:spPr>
          <a:xfrm rot="21240000">
            <a:off x="857677" y="632633"/>
            <a:ext cx="5009597" cy="3255264"/>
          </a:xfrm>
        </p:spPr>
      </p:pic>
      <p:sp>
        <p:nvSpPr>
          <p:cNvPr id="3" name="Content Placeholder 2"/>
          <p:cNvSpPr>
            <a:spLocks noGrp="1"/>
          </p:cNvSpPr>
          <p:nvPr>
            <p:ph type="body" sz="half" idx="2"/>
          </p:nvPr>
        </p:nvSpPr>
        <p:spPr>
          <a:xfrm>
            <a:off x="3158117" y="4538133"/>
            <a:ext cx="5532958" cy="2099733"/>
          </a:xfrm>
        </p:spPr>
        <p:txBody>
          <a:bodyPr>
            <a:noAutofit/>
          </a:bodyPr>
          <a:lstStyle/>
          <a:p>
            <a:pPr marL="342900" indent="-342900">
              <a:buFont typeface="Arial"/>
              <a:buChar char="•"/>
            </a:pPr>
            <a:r>
              <a:rPr lang="en-US" sz="2400" dirty="0" smtClean="0"/>
              <a:t>The Philadelphia Convention had given the nation a new Constitution</a:t>
            </a:r>
          </a:p>
          <a:p>
            <a:pPr marL="342900" indent="-342900">
              <a:buFont typeface="Arial"/>
              <a:buChar char="•"/>
            </a:pPr>
            <a:r>
              <a:rPr lang="en-US" sz="2400" dirty="0" smtClean="0"/>
              <a:t>Washington’s task was to take the words of the Constitution and help create an effective government for the US </a:t>
            </a:r>
          </a:p>
        </p:txBody>
      </p:sp>
    </p:spTree>
    <p:extLst>
      <p:ext uri="{BB962C8B-B14F-4D97-AF65-F5344CB8AC3E}">
        <p14:creationId xmlns:p14="http://schemas.microsoft.com/office/powerpoint/2010/main" val="2356175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Whiskey Rebellion</a:t>
            </a:r>
            <a:endParaRPr lang="en-US" dirty="0"/>
          </a:p>
        </p:txBody>
      </p:sp>
      <p:sp>
        <p:nvSpPr>
          <p:cNvPr id="3" name="Content Placeholder 2"/>
          <p:cNvSpPr>
            <a:spLocks noGrp="1"/>
          </p:cNvSpPr>
          <p:nvPr>
            <p:ph idx="1"/>
          </p:nvPr>
        </p:nvSpPr>
        <p:spPr/>
        <p:txBody>
          <a:bodyPr/>
          <a:lstStyle/>
          <a:p>
            <a:r>
              <a:rPr lang="en-US" dirty="0" smtClean="0"/>
              <a:t>Western </a:t>
            </a:r>
            <a:r>
              <a:rPr lang="en-US" dirty="0" smtClean="0"/>
              <a:t>Pennsylvania: </a:t>
            </a:r>
            <a:r>
              <a:rPr lang="en-US" dirty="0" smtClean="0"/>
              <a:t>farmers terrorized tax collectors, stopped court proceedings, robbed the mail, and destroyed the whiskey-making stills of those who paid the tax</a:t>
            </a:r>
          </a:p>
          <a:p>
            <a:r>
              <a:rPr lang="en-US" dirty="0" smtClean="0"/>
              <a:t>Hamilton again urged Washington to do something about this</a:t>
            </a:r>
          </a:p>
          <a:p>
            <a:r>
              <a:rPr lang="en-US" dirty="0" smtClean="0"/>
              <a:t>Washington took 15,000 troops to crush the rebellion; but the rebels dispersed without a fight</a:t>
            </a:r>
            <a:endParaRPr lang="en-US" dirty="0"/>
          </a:p>
        </p:txBody>
      </p:sp>
    </p:spTree>
    <p:extLst>
      <p:ext uri="{BB962C8B-B14F-4D97-AF65-F5344CB8AC3E}">
        <p14:creationId xmlns:p14="http://schemas.microsoft.com/office/powerpoint/2010/main" val="163196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Political Parties</a:t>
            </a:r>
            <a:endParaRPr lang="en-US" dirty="0"/>
          </a:p>
        </p:txBody>
      </p:sp>
      <p:sp>
        <p:nvSpPr>
          <p:cNvPr id="3" name="Content Placeholder 2"/>
          <p:cNvSpPr>
            <a:spLocks noGrp="1"/>
          </p:cNvSpPr>
          <p:nvPr>
            <p:ph idx="1"/>
          </p:nvPr>
        </p:nvSpPr>
        <p:spPr/>
        <p:txBody>
          <a:bodyPr/>
          <a:lstStyle/>
          <a:p>
            <a:r>
              <a:rPr lang="en-US" dirty="0" smtClean="0"/>
              <a:t>Hamilton’s financial program had split Congress into two factions and they became the nation’s first political parties</a:t>
            </a:r>
          </a:p>
          <a:p>
            <a:r>
              <a:rPr lang="en-US" b="1" dirty="0" smtClean="0"/>
              <a:t>Federalists</a:t>
            </a:r>
            <a:r>
              <a:rPr lang="en-US" dirty="0" smtClean="0"/>
              <a:t> – supporters of Hamilton</a:t>
            </a:r>
          </a:p>
          <a:p>
            <a:r>
              <a:rPr lang="en-US" b="1" dirty="0" smtClean="0"/>
              <a:t>Republicans</a:t>
            </a:r>
            <a:r>
              <a:rPr lang="en-US" dirty="0" smtClean="0"/>
              <a:t> (Democratic-Republicans) – opponents of Hamilton such as James Madison and Thomas Jefferson</a:t>
            </a:r>
            <a:endParaRPr lang="en-US" b="1" dirty="0"/>
          </a:p>
        </p:txBody>
      </p:sp>
    </p:spTree>
    <p:extLst>
      <p:ext uri="{BB962C8B-B14F-4D97-AF65-F5344CB8AC3E}">
        <p14:creationId xmlns:p14="http://schemas.microsoft.com/office/powerpoint/2010/main" val="367221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and the Federalists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Hamilton favored a strong national government and believed that democracy was dangerous to liberty and stated that “the people are turbulent and changing; they seldom judge or determine right”</a:t>
            </a:r>
          </a:p>
          <a:p>
            <a:r>
              <a:rPr lang="en-US" dirty="0" smtClean="0"/>
              <a:t>This pretty much led him to believe that only the “rich, well born, and able” should have a hand in government </a:t>
            </a:r>
          </a:p>
          <a:p>
            <a:r>
              <a:rPr lang="en-US" dirty="0" smtClean="0"/>
              <a:t>He also believed that manufacturing and trade were the basis of national wealth and power</a:t>
            </a:r>
          </a:p>
          <a:p>
            <a:r>
              <a:rPr lang="en-US" dirty="0" smtClean="0"/>
              <a:t>Supporters included: artisans, merchants, manufacturers, and bankers</a:t>
            </a:r>
            <a:endParaRPr lang="en-US" dirty="0"/>
          </a:p>
        </p:txBody>
      </p:sp>
    </p:spTree>
    <p:extLst>
      <p:ext uri="{BB962C8B-B14F-4D97-AF65-F5344CB8AC3E}">
        <p14:creationId xmlns:p14="http://schemas.microsoft.com/office/powerpoint/2010/main" val="374576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and the Republicans</a:t>
            </a:r>
            <a:endParaRPr lang="en-US" dirty="0"/>
          </a:p>
        </p:txBody>
      </p:sp>
      <p:sp>
        <p:nvSpPr>
          <p:cNvPr id="3" name="Content Placeholder 2"/>
          <p:cNvSpPr>
            <a:spLocks noGrp="1"/>
          </p:cNvSpPr>
          <p:nvPr>
            <p:ph idx="1"/>
          </p:nvPr>
        </p:nvSpPr>
        <p:spPr/>
        <p:txBody>
          <a:bodyPr>
            <a:normAutofit lnSpcReduction="10000"/>
          </a:bodyPr>
          <a:lstStyle/>
          <a:p>
            <a:r>
              <a:rPr lang="en-US" dirty="0" smtClean="0"/>
              <a:t>Jefferson believed that the strength of the US was its independent farmers and his ideas were often referred to as </a:t>
            </a:r>
            <a:r>
              <a:rPr lang="en-US" b="1" dirty="0" smtClean="0"/>
              <a:t>agrarianism</a:t>
            </a:r>
            <a:endParaRPr lang="en-US" dirty="0"/>
          </a:p>
          <a:p>
            <a:r>
              <a:rPr lang="en-US" dirty="0" smtClean="0"/>
              <a:t>He argued that owning land enabled people to be independent and as long as most people owned their own land, they would fight to preserve the Republic</a:t>
            </a:r>
          </a:p>
          <a:p>
            <a:r>
              <a:rPr lang="en-US" dirty="0" smtClean="0"/>
              <a:t>He feared that too much of an emphasis on commerce would lead to a society divided between the rich (those who owned everything) and the poor (those who worked for wages)</a:t>
            </a:r>
            <a:endParaRPr lang="en-US" dirty="0"/>
          </a:p>
        </p:txBody>
      </p:sp>
    </p:spTree>
    <p:extLst>
      <p:ext uri="{BB962C8B-B14F-4D97-AF65-F5344CB8AC3E}">
        <p14:creationId xmlns:p14="http://schemas.microsoft.com/office/powerpoint/2010/main" val="611612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and the Republicans</a:t>
            </a:r>
            <a:endParaRPr lang="en-US" dirty="0"/>
          </a:p>
        </p:txBody>
      </p:sp>
      <p:sp>
        <p:nvSpPr>
          <p:cNvPr id="3" name="Content Placeholder 2"/>
          <p:cNvSpPr>
            <a:spLocks noGrp="1"/>
          </p:cNvSpPr>
          <p:nvPr>
            <p:ph idx="1"/>
          </p:nvPr>
        </p:nvSpPr>
        <p:spPr/>
        <p:txBody>
          <a:bodyPr/>
          <a:lstStyle/>
          <a:p>
            <a:r>
              <a:rPr lang="en-US" dirty="0" smtClean="0"/>
              <a:t>Jefferson believed that the wealthy would corrupt the government and threaten the rights and </a:t>
            </a:r>
            <a:r>
              <a:rPr lang="en-US" dirty="0" smtClean="0"/>
              <a:t>liberties </a:t>
            </a:r>
            <a:r>
              <a:rPr lang="en-US" dirty="0" smtClean="0"/>
              <a:t>of ordinary people </a:t>
            </a:r>
          </a:p>
          <a:p>
            <a:r>
              <a:rPr lang="en-US" dirty="0" smtClean="0"/>
              <a:t>The Democratic-Republicans became the party that stood for the rights of the states against the power of the federal government </a:t>
            </a:r>
          </a:p>
          <a:p>
            <a:r>
              <a:rPr lang="en-US" dirty="0" smtClean="0"/>
              <a:t>These first two political parties divided the country regionally </a:t>
            </a:r>
            <a:endParaRPr lang="en-US" dirty="0"/>
          </a:p>
        </p:txBody>
      </p:sp>
    </p:spTree>
    <p:extLst>
      <p:ext uri="{BB962C8B-B14F-4D97-AF65-F5344CB8AC3E}">
        <p14:creationId xmlns:p14="http://schemas.microsoft.com/office/powerpoint/2010/main" val="3469116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of the Nation</a:t>
            </a:r>
            <a:endParaRPr lang="en-US" dirty="0"/>
          </a:p>
        </p:txBody>
      </p:sp>
      <p:sp>
        <p:nvSpPr>
          <p:cNvPr id="3" name="Content Placeholder 2"/>
          <p:cNvSpPr>
            <a:spLocks noGrp="1"/>
          </p:cNvSpPr>
          <p:nvPr>
            <p:ph idx="1"/>
          </p:nvPr>
        </p:nvSpPr>
        <p:spPr/>
        <p:txBody>
          <a:bodyPr/>
          <a:lstStyle/>
          <a:p>
            <a:r>
              <a:rPr lang="en-US" dirty="0" smtClean="0"/>
              <a:t>Rural south and west tended to support the Republicans</a:t>
            </a:r>
          </a:p>
          <a:p>
            <a:r>
              <a:rPr lang="en-US" dirty="0" smtClean="0"/>
              <a:t>More urban northeast tended to support the Federalists</a:t>
            </a:r>
          </a:p>
          <a:p>
            <a:r>
              <a:rPr lang="en-US" dirty="0" smtClean="0"/>
              <a:t>Future events in Europe would deepen the divisions between </a:t>
            </a:r>
            <a:r>
              <a:rPr lang="en-US" smtClean="0"/>
              <a:t>the political </a:t>
            </a:r>
            <a:r>
              <a:rPr lang="en-US" dirty="0" smtClean="0"/>
              <a:t>parties and create new crises for the young Republic</a:t>
            </a:r>
            <a:endParaRPr lang="en-US" dirty="0"/>
          </a:p>
        </p:txBody>
      </p:sp>
    </p:spTree>
    <p:extLst>
      <p:ext uri="{BB962C8B-B14F-4D97-AF65-F5344CB8AC3E}">
        <p14:creationId xmlns:p14="http://schemas.microsoft.com/office/powerpoint/2010/main" val="1699935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Partisan Politics</a:t>
            </a:r>
            <a:endParaRPr lang="en-US" dirty="0"/>
          </a:p>
        </p:txBody>
      </p:sp>
      <p:sp>
        <p:nvSpPr>
          <p:cNvPr id="5" name="Subtitle 4"/>
          <p:cNvSpPr>
            <a:spLocks noGrp="1"/>
          </p:cNvSpPr>
          <p:nvPr>
            <p:ph type="subTitle" idx="1"/>
          </p:nvPr>
        </p:nvSpPr>
        <p:spPr/>
        <p:txBody>
          <a:bodyPr/>
          <a:lstStyle/>
          <a:p>
            <a:r>
              <a:rPr lang="en-US" dirty="0" smtClean="0"/>
              <a:t>Federalists &amp; Republicans</a:t>
            </a:r>
            <a:endParaRPr lang="en-US" dirty="0"/>
          </a:p>
        </p:txBody>
      </p:sp>
    </p:spTree>
    <p:extLst>
      <p:ext uri="{BB962C8B-B14F-4D97-AF65-F5344CB8AC3E}">
        <p14:creationId xmlns:p14="http://schemas.microsoft.com/office/powerpoint/2010/main" val="217640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in France</a:t>
            </a:r>
            <a:endParaRPr lang="en-US" dirty="0"/>
          </a:p>
        </p:txBody>
      </p:sp>
      <p:sp>
        <p:nvSpPr>
          <p:cNvPr id="3" name="Content Placeholder 2"/>
          <p:cNvSpPr>
            <a:spLocks noGrp="1"/>
          </p:cNvSpPr>
          <p:nvPr>
            <p:ph idx="1"/>
          </p:nvPr>
        </p:nvSpPr>
        <p:spPr/>
        <p:txBody>
          <a:bodyPr/>
          <a:lstStyle/>
          <a:p>
            <a:r>
              <a:rPr lang="en-US" dirty="0" smtClean="0"/>
              <a:t>The French Revolution soon began after Washington’s inauguration into office</a:t>
            </a:r>
          </a:p>
          <a:p>
            <a:r>
              <a:rPr lang="en-US" dirty="0" smtClean="0"/>
              <a:t>At first Americans sympathized with the revolutionaries because they seemed to be fighting for the same rights as Americans did not too long ago</a:t>
            </a:r>
          </a:p>
          <a:p>
            <a:r>
              <a:rPr lang="en-US" dirty="0" smtClean="0"/>
              <a:t>However a new group from those revolutionaries took power and they executed thousands of people while stripping aristocrats of their property as well as killing the king and queen</a:t>
            </a:r>
            <a:endParaRPr lang="en-US" dirty="0"/>
          </a:p>
        </p:txBody>
      </p:sp>
    </p:spTree>
    <p:extLst>
      <p:ext uri="{BB962C8B-B14F-4D97-AF65-F5344CB8AC3E}">
        <p14:creationId xmlns:p14="http://schemas.microsoft.com/office/powerpoint/2010/main" val="1509045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Revolutionaries</a:t>
            </a:r>
            <a:endParaRPr lang="en-US" dirty="0"/>
          </a:p>
        </p:txBody>
      </p:sp>
      <p:sp>
        <p:nvSpPr>
          <p:cNvPr id="3" name="Content Placeholder 2"/>
          <p:cNvSpPr>
            <a:spLocks noGrp="1"/>
          </p:cNvSpPr>
          <p:nvPr>
            <p:ph type="body" sz="half" idx="2"/>
          </p:nvPr>
        </p:nvSpPr>
        <p:spPr/>
        <p:txBody>
          <a:bodyPr>
            <a:normAutofit lnSpcReduction="10000"/>
          </a:bodyPr>
          <a:lstStyle/>
          <a:p>
            <a:pPr marL="342900" indent="-342900">
              <a:buFont typeface="Arial"/>
              <a:buChar char="•"/>
            </a:pPr>
            <a:r>
              <a:rPr lang="en-US" dirty="0" smtClean="0"/>
              <a:t>Soon after executing the king, the radicals declared war on Britain</a:t>
            </a:r>
          </a:p>
          <a:p>
            <a:pPr marL="342900" indent="-342900">
              <a:buFont typeface="Arial"/>
              <a:buChar char="•"/>
            </a:pPr>
            <a:r>
              <a:rPr lang="en-US" dirty="0" smtClean="0"/>
              <a:t>Since America traded with both Britain and France, America was caught in this European conflict</a:t>
            </a:r>
            <a:endParaRPr lang="en-US" dirty="0"/>
          </a:p>
        </p:txBody>
      </p:sp>
      <p:pic>
        <p:nvPicPr>
          <p:cNvPr id="6" name="Picture Placeholder 5" descr="French_Revolution.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442" b="3442"/>
          <a:stretch>
            <a:fillRect/>
          </a:stretch>
        </p:blipFill>
        <p:spPr/>
      </p:pic>
    </p:spTree>
    <p:extLst>
      <p:ext uri="{BB962C8B-B14F-4D97-AF65-F5344CB8AC3E}">
        <p14:creationId xmlns:p14="http://schemas.microsoft.com/office/powerpoint/2010/main" val="76839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American Response</a:t>
            </a:r>
            <a:endParaRPr lang="en-US" dirty="0"/>
          </a:p>
        </p:txBody>
      </p:sp>
      <p:sp>
        <p:nvSpPr>
          <p:cNvPr id="6" name="Content Placeholder 5"/>
          <p:cNvSpPr>
            <a:spLocks noGrp="1"/>
          </p:cNvSpPr>
          <p:nvPr>
            <p:ph idx="1"/>
          </p:nvPr>
        </p:nvSpPr>
        <p:spPr/>
        <p:txBody>
          <a:bodyPr/>
          <a:lstStyle/>
          <a:p>
            <a:r>
              <a:rPr lang="en-US" dirty="0" smtClean="0"/>
              <a:t>Americans were divided</a:t>
            </a:r>
          </a:p>
          <a:p>
            <a:r>
              <a:rPr lang="en-US" dirty="0" smtClean="0"/>
              <a:t>Federalists: horrified by the violence and chaos and oppose it</a:t>
            </a:r>
          </a:p>
          <a:p>
            <a:r>
              <a:rPr lang="en-US" dirty="0" smtClean="0"/>
              <a:t>Republicans: supported it because they admired the fight for liberty, despite the bloodshed</a:t>
            </a:r>
            <a:endParaRPr lang="en-US" dirty="0"/>
          </a:p>
        </p:txBody>
      </p:sp>
    </p:spTree>
    <p:extLst>
      <p:ext uri="{BB962C8B-B14F-4D97-AF65-F5344CB8AC3E}">
        <p14:creationId xmlns:p14="http://schemas.microsoft.com/office/powerpoint/2010/main" val="3269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Institutions of Power</a:t>
            </a:r>
            <a:endParaRPr lang="en-US" dirty="0"/>
          </a:p>
        </p:txBody>
      </p:sp>
      <p:sp>
        <p:nvSpPr>
          <p:cNvPr id="20" name="Content Placeholder 19"/>
          <p:cNvSpPr>
            <a:spLocks noGrp="1"/>
          </p:cNvSpPr>
          <p:nvPr>
            <p:ph idx="1"/>
          </p:nvPr>
        </p:nvSpPr>
        <p:spPr/>
        <p:txBody>
          <a:bodyPr/>
          <a:lstStyle/>
          <a:p>
            <a:r>
              <a:rPr lang="en-US" dirty="0" smtClean="0"/>
              <a:t>1789: Congress created the Department of State, the Department of the Treasury, the Department of War, and the Office of the Attorney General</a:t>
            </a:r>
          </a:p>
          <a:p>
            <a:r>
              <a:rPr lang="en-US" dirty="0" smtClean="0"/>
              <a:t>Washington wanted men who were capable of handling such positions in office and not solely thinking about their own states while in power</a:t>
            </a:r>
          </a:p>
          <a:p>
            <a:r>
              <a:rPr lang="en-US" dirty="0" smtClean="0"/>
              <a:t>To Washington, the nation matter more than the states</a:t>
            </a:r>
            <a:endParaRPr lang="en-US" dirty="0"/>
          </a:p>
        </p:txBody>
      </p:sp>
    </p:spTree>
    <p:extLst>
      <p:ext uri="{BB962C8B-B14F-4D97-AF65-F5344CB8AC3E}">
        <p14:creationId xmlns:p14="http://schemas.microsoft.com/office/powerpoint/2010/main" val="13035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Response</a:t>
            </a:r>
            <a:endParaRPr lang="en-US" dirty="0"/>
          </a:p>
        </p:txBody>
      </p:sp>
      <p:sp>
        <p:nvSpPr>
          <p:cNvPr id="3" name="Content Placeholder 2"/>
          <p:cNvSpPr>
            <a:spLocks noGrp="1"/>
          </p:cNvSpPr>
          <p:nvPr>
            <p:ph idx="1"/>
          </p:nvPr>
        </p:nvSpPr>
        <p:spPr/>
        <p:txBody>
          <a:bodyPr/>
          <a:lstStyle/>
          <a:p>
            <a:r>
              <a:rPr lang="en-US" dirty="0" smtClean="0"/>
              <a:t>The war between Franc/Britain put Washington in a difficult position</a:t>
            </a:r>
          </a:p>
          <a:p>
            <a:r>
              <a:rPr lang="en-US" dirty="0" smtClean="0"/>
              <a:t>Treaty of 1778: required the US to help defend France’s colonies in the Caribbean </a:t>
            </a:r>
          </a:p>
          <a:p>
            <a:pPr lvl="1"/>
            <a:r>
              <a:rPr lang="en-US" dirty="0" smtClean="0"/>
              <a:t>Abiding to this agreement might mean war with GB</a:t>
            </a:r>
          </a:p>
          <a:p>
            <a:r>
              <a:rPr lang="en-US" dirty="0" smtClean="0"/>
              <a:t>April 22, 1793: Washington issues a proclamation declaring the US to be “friendly and impartial” toward both warring nations</a:t>
            </a:r>
            <a:endParaRPr lang="en-US" dirty="0"/>
          </a:p>
        </p:txBody>
      </p:sp>
    </p:spTree>
    <p:extLst>
      <p:ext uri="{BB962C8B-B14F-4D97-AF65-F5344CB8AC3E}">
        <p14:creationId xmlns:p14="http://schemas.microsoft.com/office/powerpoint/2010/main" val="2055874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Neutral</a:t>
            </a:r>
            <a:endParaRPr lang="en-US" dirty="0"/>
          </a:p>
        </p:txBody>
      </p:sp>
      <p:sp>
        <p:nvSpPr>
          <p:cNvPr id="3" name="Content Placeholder 2"/>
          <p:cNvSpPr>
            <a:spLocks noGrp="1"/>
          </p:cNvSpPr>
          <p:nvPr>
            <p:ph idx="1"/>
          </p:nvPr>
        </p:nvSpPr>
        <p:spPr/>
        <p:txBody>
          <a:bodyPr/>
          <a:lstStyle/>
          <a:p>
            <a:r>
              <a:rPr lang="en-US" dirty="0" smtClean="0"/>
              <a:t>Despite the declaration, the British began intercepting all neutral ships carrying goods to French ports</a:t>
            </a:r>
          </a:p>
          <a:p>
            <a:r>
              <a:rPr lang="en-US" dirty="0" smtClean="0"/>
              <a:t>On the other hand, Americans found out that the British (in North American lands) were inciting Native Americans to attack western settlers</a:t>
            </a:r>
          </a:p>
          <a:p>
            <a:r>
              <a:rPr lang="en-US" dirty="0" smtClean="0"/>
              <a:t>This pushed Congress to the brink of war in 1794</a:t>
            </a:r>
            <a:endParaRPr lang="en-US" dirty="0"/>
          </a:p>
        </p:txBody>
      </p:sp>
    </p:spTree>
    <p:extLst>
      <p:ext uri="{BB962C8B-B14F-4D97-AF65-F5344CB8AC3E}">
        <p14:creationId xmlns:p14="http://schemas.microsoft.com/office/powerpoint/2010/main" val="2443797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Jay’s Treaty</a:t>
            </a:r>
            <a:endParaRPr lang="en-US" dirty="0"/>
          </a:p>
        </p:txBody>
      </p:sp>
      <p:sp>
        <p:nvSpPr>
          <p:cNvPr id="3" name="Content Placeholder 2"/>
          <p:cNvSpPr>
            <a:spLocks noGrp="1"/>
          </p:cNvSpPr>
          <p:nvPr>
            <p:ph idx="1"/>
          </p:nvPr>
        </p:nvSpPr>
        <p:spPr/>
        <p:txBody>
          <a:bodyPr>
            <a:normAutofit/>
          </a:bodyPr>
          <a:lstStyle/>
          <a:p>
            <a:r>
              <a:rPr lang="en-US" dirty="0" smtClean="0"/>
              <a:t>Washington sent John Jay to Britain to seek a solution</a:t>
            </a:r>
          </a:p>
          <a:p>
            <a:r>
              <a:rPr lang="en-US" dirty="0" smtClean="0"/>
              <a:t>The British were too busy fighting the French and they did not want to fight the United States but they also knew the US was trading with France</a:t>
            </a:r>
          </a:p>
        </p:txBody>
      </p:sp>
    </p:spTree>
    <p:extLst>
      <p:ext uri="{BB962C8B-B14F-4D97-AF65-F5344CB8AC3E}">
        <p14:creationId xmlns:p14="http://schemas.microsoft.com/office/powerpoint/2010/main" val="2590870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17546" y="581062"/>
            <a:ext cx="3566160" cy="1162050"/>
          </a:xfrm>
        </p:spPr>
        <p:txBody>
          <a:bodyPr/>
          <a:lstStyle/>
          <a:p>
            <a:r>
              <a:rPr lang="en-US" dirty="0"/>
              <a:t>Jay’s Treaty</a:t>
            </a:r>
          </a:p>
        </p:txBody>
      </p:sp>
      <p:sp>
        <p:nvSpPr>
          <p:cNvPr id="5" name="Text Placeholder 4"/>
          <p:cNvSpPr>
            <a:spLocks noGrp="1"/>
          </p:cNvSpPr>
          <p:nvPr>
            <p:ph type="body" sz="half" idx="2"/>
          </p:nvPr>
        </p:nvSpPr>
        <p:spPr>
          <a:xfrm>
            <a:off x="5017544" y="1847078"/>
            <a:ext cx="3566160" cy="4819721"/>
          </a:xfrm>
        </p:spPr>
        <p:txBody>
          <a:bodyPr>
            <a:normAutofit/>
          </a:bodyPr>
          <a:lstStyle/>
          <a:p>
            <a:pPr marL="342900" indent="-342900">
              <a:buFont typeface="Arial"/>
              <a:buChar char="•"/>
            </a:pPr>
            <a:r>
              <a:rPr lang="en-US" sz="2400" dirty="0"/>
              <a:t>They finally came to an agreement with Jay’s Treaty</a:t>
            </a:r>
          </a:p>
          <a:p>
            <a:pPr marL="628650" lvl="1" indent="-171450">
              <a:buFont typeface="Arial"/>
              <a:buChar char="•"/>
            </a:pPr>
            <a:r>
              <a:rPr lang="en-US" sz="2000" dirty="0"/>
              <a:t>Britain had the right to seize cargoes bound for French ports</a:t>
            </a:r>
          </a:p>
          <a:p>
            <a:pPr marL="628650" lvl="1" indent="-171450">
              <a:buFont typeface="Arial"/>
              <a:buChar char="•"/>
            </a:pPr>
            <a:r>
              <a:rPr lang="en-US" sz="2000" dirty="0"/>
              <a:t>America could not get compensation for American merchants</a:t>
            </a:r>
          </a:p>
          <a:p>
            <a:pPr marL="628650" lvl="1" indent="-171450">
              <a:buFont typeface="Arial"/>
              <a:buChar char="•"/>
            </a:pPr>
            <a:r>
              <a:rPr lang="en-US" sz="2000" dirty="0"/>
              <a:t>British agreed to submit the issue to </a:t>
            </a:r>
            <a:r>
              <a:rPr lang="en-US" sz="2000" b="1" dirty="0"/>
              <a:t>international arbitration </a:t>
            </a:r>
            <a:r>
              <a:rPr lang="en-US" sz="2000" dirty="0"/>
              <a:t>– a hearing by neutral third countries</a:t>
            </a:r>
          </a:p>
          <a:p>
            <a:endParaRPr lang="en-US" dirty="0"/>
          </a:p>
        </p:txBody>
      </p:sp>
      <p:pic>
        <p:nvPicPr>
          <p:cNvPr id="7" name="Picture Placeholder 6" descr="Elt20081207214607989291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7562" r="7562"/>
          <a:stretch>
            <a:fillRect/>
          </a:stretch>
        </p:blipFill>
        <p:spPr/>
      </p:pic>
    </p:spTree>
    <p:extLst>
      <p:ext uri="{BB962C8B-B14F-4D97-AF65-F5344CB8AC3E}">
        <p14:creationId xmlns:p14="http://schemas.microsoft.com/office/powerpoint/2010/main" val="416532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Jay’s Treaty</a:t>
            </a:r>
            <a:endParaRPr lang="en-US" dirty="0"/>
          </a:p>
        </p:txBody>
      </p:sp>
      <p:sp>
        <p:nvSpPr>
          <p:cNvPr id="6" name="Content Placeholder 5"/>
          <p:cNvSpPr>
            <a:spLocks noGrp="1"/>
          </p:cNvSpPr>
          <p:nvPr>
            <p:ph idx="1"/>
          </p:nvPr>
        </p:nvSpPr>
        <p:spPr/>
        <p:txBody>
          <a:bodyPr/>
          <a:lstStyle/>
          <a:p>
            <a:r>
              <a:rPr lang="en-US" dirty="0" smtClean="0"/>
              <a:t>In return:</a:t>
            </a:r>
          </a:p>
          <a:p>
            <a:pPr lvl="1"/>
            <a:r>
              <a:rPr lang="en-US" dirty="0" smtClean="0"/>
              <a:t>British gave the US </a:t>
            </a:r>
            <a:r>
              <a:rPr lang="en-US" b="1" dirty="0" smtClean="0"/>
              <a:t>most-favored nation</a:t>
            </a:r>
            <a:r>
              <a:rPr lang="en-US" dirty="0" smtClean="0"/>
              <a:t> status which meant that American merchants would not be discriminated against when they traded</a:t>
            </a:r>
          </a:p>
          <a:p>
            <a:r>
              <a:rPr lang="en-US" dirty="0" smtClean="0"/>
              <a:t>Senators were shocked by the terms and tired to keep them secret</a:t>
            </a:r>
          </a:p>
          <a:p>
            <a:r>
              <a:rPr lang="en-US" dirty="0" smtClean="0"/>
              <a:t>However they eventually ratified the treaty and news leaked to the public</a:t>
            </a:r>
            <a:endParaRPr lang="en-US" dirty="0"/>
          </a:p>
        </p:txBody>
      </p:sp>
    </p:spTree>
    <p:extLst>
      <p:ext uri="{BB962C8B-B14F-4D97-AF65-F5344CB8AC3E}">
        <p14:creationId xmlns:p14="http://schemas.microsoft.com/office/powerpoint/2010/main" val="3883663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lstStyle/>
          <a:p>
            <a:r>
              <a:rPr lang="en-US" dirty="0" smtClean="0"/>
              <a:t>Republicans: immediately attacked the treaty, accusing the Federalists of being pro-British</a:t>
            </a:r>
          </a:p>
          <a:p>
            <a:r>
              <a:rPr lang="en-US" dirty="0" smtClean="0"/>
              <a:t>Across the nation meetings were held to discuss this treaty and after a prolong deliberation, Washington agreed to implement the treaty</a:t>
            </a:r>
          </a:p>
          <a:p>
            <a:r>
              <a:rPr lang="en-US" dirty="0" smtClean="0"/>
              <a:t>This prevented war with GB and protected the fragile American economy</a:t>
            </a:r>
            <a:endParaRPr lang="en-US" dirty="0"/>
          </a:p>
        </p:txBody>
      </p:sp>
    </p:spTree>
    <p:extLst>
      <p:ext uri="{BB962C8B-B14F-4D97-AF65-F5344CB8AC3E}">
        <p14:creationId xmlns:p14="http://schemas.microsoft.com/office/powerpoint/2010/main" val="2647468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Pinckney’s Treaty</a:t>
            </a:r>
            <a:endParaRPr lang="en-US" dirty="0"/>
          </a:p>
        </p:txBody>
      </p:sp>
      <p:sp>
        <p:nvSpPr>
          <p:cNvPr id="3" name="Content Placeholder 2"/>
          <p:cNvSpPr>
            <a:spLocks noGrp="1"/>
          </p:cNvSpPr>
          <p:nvPr>
            <p:ph idx="1"/>
          </p:nvPr>
        </p:nvSpPr>
        <p:spPr/>
        <p:txBody>
          <a:bodyPr/>
          <a:lstStyle/>
          <a:p>
            <a:r>
              <a:rPr lang="en-US" dirty="0" smtClean="0"/>
              <a:t>1795: Spain joined France against Britain</a:t>
            </a:r>
          </a:p>
          <a:p>
            <a:r>
              <a:rPr lang="en-US" dirty="0" smtClean="0"/>
              <a:t>Jay’s Treaty brought fear in Spain that the British and Americans might join forces to seize Spain’s North American holdings</a:t>
            </a:r>
          </a:p>
          <a:p>
            <a:r>
              <a:rPr lang="en-US" dirty="0" smtClean="0"/>
              <a:t>Spain quickly offers to negotiate all outstanding issues with the US </a:t>
            </a:r>
          </a:p>
          <a:p>
            <a:r>
              <a:rPr lang="en-US" dirty="0" smtClean="0"/>
              <a:t>Washington sends Thomas Pinckney to negotiate</a:t>
            </a:r>
            <a:endParaRPr lang="en-US" dirty="0"/>
          </a:p>
        </p:txBody>
      </p:sp>
    </p:spTree>
    <p:extLst>
      <p:ext uri="{BB962C8B-B14F-4D97-AF65-F5344CB8AC3E}">
        <p14:creationId xmlns:p14="http://schemas.microsoft.com/office/powerpoint/2010/main" val="2998409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Pinckney’s Treaty</a:t>
            </a:r>
            <a:endParaRPr lang="en-US" dirty="0"/>
          </a:p>
        </p:txBody>
      </p:sp>
      <p:sp>
        <p:nvSpPr>
          <p:cNvPr id="3" name="Content Placeholder 2"/>
          <p:cNvSpPr>
            <a:spLocks noGrp="1"/>
          </p:cNvSpPr>
          <p:nvPr>
            <p:ph idx="1"/>
          </p:nvPr>
        </p:nvSpPr>
        <p:spPr/>
        <p:txBody>
          <a:bodyPr/>
          <a:lstStyle/>
          <a:p>
            <a:r>
              <a:rPr lang="en-US" dirty="0" smtClean="0"/>
              <a:t>1795: Spanish signed the of </a:t>
            </a:r>
            <a:r>
              <a:rPr lang="en-US" b="1" dirty="0" smtClean="0"/>
              <a:t>San Lorenzo</a:t>
            </a:r>
            <a:r>
              <a:rPr lang="en-US" dirty="0" smtClean="0"/>
              <a:t> / </a:t>
            </a:r>
            <a:r>
              <a:rPr lang="en-US" b="1" dirty="0" smtClean="0"/>
              <a:t>Pinckney’s Treaty</a:t>
            </a:r>
            <a:endParaRPr lang="en-US" dirty="0" smtClean="0"/>
          </a:p>
          <a:p>
            <a:pPr lvl="1"/>
            <a:r>
              <a:rPr lang="en-US" dirty="0" smtClean="0"/>
              <a:t>It granted the US the right to navigate the Mississippi and to deposit goods at the port of New Orleans</a:t>
            </a:r>
          </a:p>
          <a:p>
            <a:pPr lvl="1"/>
            <a:r>
              <a:rPr lang="en-US" dirty="0" smtClean="0"/>
              <a:t>It won broad acceptance especially by western farers who wanted to use the river to get crops to market</a:t>
            </a:r>
            <a:endParaRPr lang="en-US" dirty="0"/>
          </a:p>
        </p:txBody>
      </p:sp>
    </p:spTree>
    <p:extLst>
      <p:ext uri="{BB962C8B-B14F-4D97-AF65-F5344CB8AC3E}">
        <p14:creationId xmlns:p14="http://schemas.microsoft.com/office/powerpoint/2010/main" val="1769497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533462"/>
          </a:xfrm>
        </p:spPr>
        <p:txBody>
          <a:bodyPr/>
          <a:lstStyle/>
          <a:p>
            <a:r>
              <a:rPr lang="en-US" sz="3200" dirty="0" smtClean="0"/>
              <a:t>Washington Leaves Office</a:t>
            </a:r>
            <a:endParaRPr lang="en-US" sz="3200" dirty="0"/>
          </a:p>
        </p:txBody>
      </p:sp>
      <p:pic>
        <p:nvPicPr>
          <p:cNvPr id="5" name="Picture Placeholder 4" descr="Washingtons_Farewell_Address_print_UofV.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2442" b="12442"/>
          <a:stretch>
            <a:fillRect/>
          </a:stretch>
        </p:blipFill>
        <p:spPr/>
      </p:pic>
      <p:sp>
        <p:nvSpPr>
          <p:cNvPr id="3" name="Content Placeholder 2"/>
          <p:cNvSpPr>
            <a:spLocks noGrp="1"/>
          </p:cNvSpPr>
          <p:nvPr>
            <p:ph type="body" sz="half" idx="2"/>
          </p:nvPr>
        </p:nvSpPr>
        <p:spPr>
          <a:xfrm>
            <a:off x="3158117" y="4603266"/>
            <a:ext cx="5532958" cy="1492733"/>
          </a:xfrm>
        </p:spPr>
        <p:txBody>
          <a:bodyPr>
            <a:noAutofit/>
          </a:bodyPr>
          <a:lstStyle/>
          <a:p>
            <a:pPr marL="342900" indent="-342900">
              <a:buFont typeface="Arial"/>
              <a:buChar char="•"/>
            </a:pPr>
            <a:r>
              <a:rPr lang="en-US" sz="1800" dirty="0" smtClean="0"/>
              <a:t>By the end of his second term Washington grew tired of party politics and people attacking his character so he decided to retire</a:t>
            </a:r>
          </a:p>
          <a:p>
            <a:pPr marL="342900" indent="-342900">
              <a:buFont typeface="Arial"/>
              <a:buChar char="•"/>
            </a:pPr>
            <a:r>
              <a:rPr lang="en-US" sz="1800" dirty="0" smtClean="0"/>
              <a:t>However before leaving office he issues his final speech which is known as </a:t>
            </a:r>
            <a:r>
              <a:rPr lang="en-US" sz="1800" b="1" dirty="0" smtClean="0"/>
              <a:t>Washington’s Farewell Address</a:t>
            </a:r>
            <a:r>
              <a:rPr lang="en-US" sz="1800" dirty="0" smtClean="0"/>
              <a:t> where he warned Americans of sectionalism – avoid dividing the country into North and South or East and West</a:t>
            </a:r>
            <a:endParaRPr lang="en-US" sz="1800" dirty="0"/>
          </a:p>
        </p:txBody>
      </p:sp>
    </p:spTree>
    <p:extLst>
      <p:ext uri="{BB962C8B-B14F-4D97-AF65-F5344CB8AC3E}">
        <p14:creationId xmlns:p14="http://schemas.microsoft.com/office/powerpoint/2010/main" val="3914881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Washington’s Farewell Address</a:t>
            </a:r>
            <a:endParaRPr lang="en-US" dirty="0"/>
          </a:p>
        </p:txBody>
      </p:sp>
      <p:sp>
        <p:nvSpPr>
          <p:cNvPr id="3" name="Content Placeholder 2"/>
          <p:cNvSpPr>
            <a:spLocks noGrp="1"/>
          </p:cNvSpPr>
          <p:nvPr>
            <p:ph idx="1"/>
          </p:nvPr>
        </p:nvSpPr>
        <p:spPr/>
        <p:txBody>
          <a:bodyPr/>
          <a:lstStyle/>
          <a:p>
            <a:pPr marL="0" indent="0" algn="ctr">
              <a:buNone/>
            </a:pPr>
            <a:r>
              <a:rPr lang="en-US" i="1" dirty="0" smtClean="0"/>
              <a:t>“Let me now…warn you in the most solemn manner against the baneful effects of the spirit of party…The disorders and miseries, which result, gradually incline the minds of men to seek security and response in the absolute power of an individual”</a:t>
            </a:r>
          </a:p>
          <a:p>
            <a:pPr marL="0" indent="0" algn="ctr">
              <a:buNone/>
            </a:pPr>
            <a:r>
              <a:rPr lang="en-US" i="1" dirty="0" smtClean="0"/>
              <a:t>“The great rule of conduct for us, in regard to foreign nations is in extending our commercial relations to have with them as little </a:t>
            </a:r>
            <a:r>
              <a:rPr lang="en-US" dirty="0" smtClean="0"/>
              <a:t>political</a:t>
            </a:r>
            <a:r>
              <a:rPr lang="en-US" i="1" dirty="0" smtClean="0"/>
              <a:t> connection as possible…</a:t>
            </a:r>
            <a:r>
              <a:rPr lang="en-US" i="1" dirty="0" err="1" smtClean="0"/>
              <a:t>’Tis</a:t>
            </a:r>
            <a:r>
              <a:rPr lang="en-US" i="1" dirty="0" smtClean="0"/>
              <a:t> our true policy to steer clear of permanent alliances with any portion of the foreign world”</a:t>
            </a:r>
            <a:endParaRPr lang="en-US" i="1" dirty="0"/>
          </a:p>
        </p:txBody>
      </p:sp>
    </p:spTree>
    <p:extLst>
      <p:ext uri="{BB962C8B-B14F-4D97-AF65-F5344CB8AC3E}">
        <p14:creationId xmlns:p14="http://schemas.microsoft.com/office/powerpoint/2010/main" val="181767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of Power</a:t>
            </a:r>
            <a:endParaRPr lang="en-US" dirty="0"/>
          </a:p>
        </p:txBody>
      </p:sp>
      <p:sp>
        <p:nvSpPr>
          <p:cNvPr id="3" name="Content Placeholder 2"/>
          <p:cNvSpPr>
            <a:spLocks noGrp="1"/>
          </p:cNvSpPr>
          <p:nvPr>
            <p:ph idx="1"/>
          </p:nvPr>
        </p:nvSpPr>
        <p:spPr/>
        <p:txBody>
          <a:bodyPr/>
          <a:lstStyle/>
          <a:p>
            <a:r>
              <a:rPr lang="en-US" dirty="0" smtClean="0"/>
              <a:t>Washington appoints the following men:</a:t>
            </a:r>
          </a:p>
          <a:p>
            <a:pPr lvl="1"/>
            <a:r>
              <a:rPr lang="en-US" dirty="0" smtClean="0"/>
              <a:t>Treasury Department: Alexander Hamilton</a:t>
            </a:r>
          </a:p>
          <a:p>
            <a:pPr lvl="1"/>
            <a:r>
              <a:rPr lang="en-US" dirty="0" smtClean="0"/>
              <a:t>Secretary of War; General Henry Knox</a:t>
            </a:r>
          </a:p>
          <a:p>
            <a:pPr lvl="1"/>
            <a:r>
              <a:rPr lang="en-US" dirty="0" smtClean="0"/>
              <a:t>Attorney General: Edmund Randolph</a:t>
            </a:r>
          </a:p>
          <a:p>
            <a:r>
              <a:rPr lang="en-US" dirty="0" smtClean="0"/>
              <a:t>These men became known as the </a:t>
            </a:r>
            <a:r>
              <a:rPr lang="en-US" b="1" dirty="0" smtClean="0"/>
              <a:t>cabinet</a:t>
            </a:r>
            <a:r>
              <a:rPr lang="en-US" dirty="0" smtClean="0"/>
              <a:t> – a group of advisers to the </a:t>
            </a:r>
            <a:r>
              <a:rPr lang="en-US" dirty="0" smtClean="0"/>
              <a:t>president; </a:t>
            </a:r>
            <a:r>
              <a:rPr lang="en-US" dirty="0" smtClean="0"/>
              <a:t>and Washington met with them regularly</a:t>
            </a:r>
            <a:endParaRPr lang="en-US" dirty="0"/>
          </a:p>
        </p:txBody>
      </p:sp>
    </p:spTree>
    <p:extLst>
      <p:ext uri="{BB962C8B-B14F-4D97-AF65-F5344CB8AC3E}">
        <p14:creationId xmlns:p14="http://schemas.microsoft.com/office/powerpoint/2010/main" val="3489422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88130"/>
            <a:ext cx="7315200" cy="624195"/>
          </a:xfrm>
        </p:spPr>
        <p:txBody>
          <a:bodyPr/>
          <a:lstStyle/>
          <a:p>
            <a:r>
              <a:rPr lang="en-US" dirty="0" smtClean="0"/>
              <a:t>Election of 1796</a:t>
            </a:r>
            <a:endParaRPr lang="en-US" dirty="0"/>
          </a:p>
        </p:txBody>
      </p:sp>
      <p:sp>
        <p:nvSpPr>
          <p:cNvPr id="3" name="Content Placeholder 2"/>
          <p:cNvSpPr>
            <a:spLocks noGrp="1"/>
          </p:cNvSpPr>
          <p:nvPr>
            <p:ph type="body" sz="half" idx="2"/>
          </p:nvPr>
        </p:nvSpPr>
        <p:spPr>
          <a:xfrm>
            <a:off x="914400" y="4612325"/>
            <a:ext cx="7315200" cy="2083333"/>
          </a:xfrm>
        </p:spPr>
        <p:txBody>
          <a:bodyPr>
            <a:normAutofit/>
          </a:bodyPr>
          <a:lstStyle/>
          <a:p>
            <a:pPr marL="342900" indent="-342900">
              <a:buFont typeface="Arial"/>
              <a:buChar char="•"/>
            </a:pPr>
            <a:r>
              <a:rPr lang="en-US" dirty="0" smtClean="0"/>
              <a:t>Washington steps down and the nation witnesses its first real elections</a:t>
            </a:r>
          </a:p>
          <a:p>
            <a:pPr marL="342900" indent="-342900">
              <a:buFont typeface="Arial"/>
              <a:buChar char="•"/>
            </a:pPr>
            <a:r>
              <a:rPr lang="en-US" dirty="0" smtClean="0"/>
              <a:t>Federalists: line up John Adams</a:t>
            </a:r>
          </a:p>
          <a:p>
            <a:pPr marL="342900" indent="-342900">
              <a:buFont typeface="Arial"/>
              <a:buChar char="•"/>
            </a:pPr>
            <a:r>
              <a:rPr lang="en-US" dirty="0" smtClean="0"/>
              <a:t>Republicans: nominate Thomas Jefferson</a:t>
            </a:r>
          </a:p>
          <a:p>
            <a:pPr marL="342900" indent="-342900">
              <a:buFont typeface="Arial"/>
              <a:buChar char="•"/>
            </a:pPr>
            <a:r>
              <a:rPr lang="en-US" dirty="0" smtClean="0"/>
              <a:t>In the end John Adams beat Jefferson 71 to 68 and became the second president of the US</a:t>
            </a:r>
            <a:endParaRPr lang="en-US" dirty="0"/>
          </a:p>
        </p:txBody>
      </p:sp>
      <p:pic>
        <p:nvPicPr>
          <p:cNvPr id="5" name="Picture Placeholder 4" descr="election1796.pn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3898" b="3898"/>
          <a:stretch>
            <a:fillRect/>
          </a:stretch>
        </p:blipFill>
        <p:spPr/>
      </p:pic>
    </p:spTree>
    <p:extLst>
      <p:ext uri="{BB962C8B-B14F-4D97-AF65-F5344CB8AC3E}">
        <p14:creationId xmlns:p14="http://schemas.microsoft.com/office/powerpoint/2010/main" val="3424511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Quasi-War With France</a:t>
            </a:r>
            <a:endParaRPr lang="en-US" dirty="0"/>
          </a:p>
        </p:txBody>
      </p:sp>
      <p:sp>
        <p:nvSpPr>
          <p:cNvPr id="3" name="Content Placeholder 2"/>
          <p:cNvSpPr>
            <a:spLocks noGrp="1"/>
          </p:cNvSpPr>
          <p:nvPr>
            <p:ph idx="1"/>
          </p:nvPr>
        </p:nvSpPr>
        <p:spPr/>
        <p:txBody>
          <a:bodyPr/>
          <a:lstStyle/>
          <a:p>
            <a:r>
              <a:rPr lang="en-US" dirty="0" smtClean="0"/>
              <a:t>Adams faced troubling times at home and abroad</a:t>
            </a:r>
          </a:p>
          <a:p>
            <a:r>
              <a:rPr lang="en-US" dirty="0" smtClean="0"/>
              <a:t>The French were very angry about Jay’s Treaty and began stopping American ships and seizing their goods if they were going to Britain</a:t>
            </a:r>
          </a:p>
          <a:p>
            <a:r>
              <a:rPr lang="en-US" dirty="0" smtClean="0"/>
              <a:t>This angered the Federalists who wanted to go to war with France</a:t>
            </a:r>
          </a:p>
          <a:p>
            <a:r>
              <a:rPr lang="en-US" dirty="0" smtClean="0"/>
              <a:t>However, like Washington, Adams decides it’s best to not get involved in a major war</a:t>
            </a:r>
            <a:endParaRPr lang="en-US" dirty="0"/>
          </a:p>
        </p:txBody>
      </p:sp>
    </p:spTree>
    <p:extLst>
      <p:ext uri="{BB962C8B-B14F-4D97-AF65-F5344CB8AC3E}">
        <p14:creationId xmlns:p14="http://schemas.microsoft.com/office/powerpoint/2010/main" val="1231682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4" y="385199"/>
            <a:ext cx="3566160" cy="1162050"/>
          </a:xfrm>
        </p:spPr>
        <p:txBody>
          <a:bodyPr/>
          <a:lstStyle/>
          <a:p>
            <a:r>
              <a:rPr lang="en-US" dirty="0" smtClean="0"/>
              <a:t>Quasi-War With France</a:t>
            </a:r>
            <a:endParaRPr lang="en-US" dirty="0"/>
          </a:p>
        </p:txBody>
      </p:sp>
      <p:sp>
        <p:nvSpPr>
          <p:cNvPr id="3" name="Content Placeholder 2"/>
          <p:cNvSpPr>
            <a:spLocks noGrp="1"/>
          </p:cNvSpPr>
          <p:nvPr>
            <p:ph type="body" sz="half" idx="2"/>
          </p:nvPr>
        </p:nvSpPr>
        <p:spPr>
          <a:xfrm>
            <a:off x="5017544" y="1618396"/>
            <a:ext cx="3566160" cy="4716506"/>
          </a:xfrm>
        </p:spPr>
        <p:txBody>
          <a:bodyPr>
            <a:noAutofit/>
          </a:bodyPr>
          <a:lstStyle/>
          <a:p>
            <a:pPr marL="342900" indent="-342900">
              <a:buFont typeface="Arial"/>
              <a:buChar char="•"/>
            </a:pPr>
            <a:r>
              <a:rPr lang="en-US" dirty="0" smtClean="0"/>
              <a:t>Adams sends: Charles Pinckney, Elbridge Gerry, and John Marshall to negotiate with France</a:t>
            </a:r>
          </a:p>
          <a:p>
            <a:pPr marL="342900" indent="-342900">
              <a:buFont typeface="Arial"/>
              <a:buChar char="•"/>
            </a:pPr>
            <a:r>
              <a:rPr lang="en-US" dirty="0" smtClean="0"/>
              <a:t>June 1798: Congress suspended trade with France and directed the navy to capture armed French ships</a:t>
            </a:r>
          </a:p>
          <a:p>
            <a:pPr marL="342900" indent="-342900">
              <a:buFont typeface="Arial"/>
              <a:buChar char="•"/>
            </a:pPr>
            <a:r>
              <a:rPr lang="en-US" dirty="0" smtClean="0"/>
              <a:t>Soon enough both nations were fighting an undeclared war at sea which was called the </a:t>
            </a:r>
            <a:r>
              <a:rPr lang="en-US" b="1" dirty="0" smtClean="0"/>
              <a:t>Quasi-War</a:t>
            </a:r>
            <a:endParaRPr lang="en-US" dirty="0"/>
          </a:p>
        </p:txBody>
      </p:sp>
      <p:pic>
        <p:nvPicPr>
          <p:cNvPr id="5" name="Picture Placeholder 4" descr="Chesapeake vs Shannon.jpg"/>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3940" t="3826" r="26353" b="4870"/>
          <a:stretch/>
        </p:blipFill>
        <p:spPr/>
      </p:pic>
    </p:spTree>
    <p:extLst>
      <p:ext uri="{BB962C8B-B14F-4D97-AF65-F5344CB8AC3E}">
        <p14:creationId xmlns:p14="http://schemas.microsoft.com/office/powerpoint/2010/main" val="190741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Quasi-War With France</a:t>
            </a:r>
            <a:endParaRPr lang="en-US" dirty="0"/>
          </a:p>
        </p:txBody>
      </p:sp>
      <p:sp>
        <p:nvSpPr>
          <p:cNvPr id="3" name="Content Placeholder 2"/>
          <p:cNvSpPr>
            <a:spLocks noGrp="1"/>
          </p:cNvSpPr>
          <p:nvPr>
            <p:ph idx="1"/>
          </p:nvPr>
        </p:nvSpPr>
        <p:spPr/>
        <p:txBody>
          <a:bodyPr/>
          <a:lstStyle/>
          <a:p>
            <a:r>
              <a:rPr lang="en-US" dirty="0" smtClean="0"/>
              <a:t>Fall of 1798: France proposed new negotiations</a:t>
            </a:r>
          </a:p>
          <a:p>
            <a:r>
              <a:rPr lang="en-US" dirty="0" smtClean="0"/>
              <a:t>September 1800: the two countries signed the </a:t>
            </a:r>
            <a:r>
              <a:rPr lang="en-US" b="1" dirty="0" smtClean="0"/>
              <a:t>Convention of 1800</a:t>
            </a:r>
            <a:endParaRPr lang="en-US" dirty="0" smtClean="0"/>
          </a:p>
          <a:p>
            <a:pPr lvl="1"/>
            <a:r>
              <a:rPr lang="en-US" dirty="0" smtClean="0"/>
              <a:t>The US gave up all claims against France for damages to American shipping</a:t>
            </a:r>
          </a:p>
          <a:p>
            <a:pPr lvl="1"/>
            <a:r>
              <a:rPr lang="en-US" dirty="0" smtClean="0"/>
              <a:t>France released the US from the Treaty of 1778</a:t>
            </a:r>
          </a:p>
          <a:p>
            <a:pPr lvl="1"/>
            <a:r>
              <a:rPr lang="en-US" dirty="0" smtClean="0"/>
              <a:t>The war came to an end</a:t>
            </a:r>
            <a:endParaRPr lang="en-US" dirty="0"/>
          </a:p>
        </p:txBody>
      </p:sp>
    </p:spTree>
    <p:extLst>
      <p:ext uri="{BB962C8B-B14F-4D97-AF65-F5344CB8AC3E}">
        <p14:creationId xmlns:p14="http://schemas.microsoft.com/office/powerpoint/2010/main" val="3024348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Alien and Sedition Acts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federalists: pushed 4 laws through Congress which became known as the </a:t>
            </a:r>
            <a:r>
              <a:rPr lang="en-US" b="1" dirty="0" smtClean="0"/>
              <a:t>Alien and Sedition Acts</a:t>
            </a:r>
            <a:endParaRPr lang="en-US" dirty="0" smtClean="0"/>
          </a:p>
          <a:p>
            <a:pPr lvl="1"/>
            <a:r>
              <a:rPr lang="en-US" dirty="0" smtClean="0"/>
              <a:t>1</a:t>
            </a:r>
            <a:r>
              <a:rPr lang="en-US" baseline="30000" dirty="0" smtClean="0"/>
              <a:t>st</a:t>
            </a:r>
            <a:r>
              <a:rPr lang="en-US" dirty="0" smtClean="0"/>
              <a:t> Law – required immigrants to wait 14 years before becoming citizens, this weakened Republican support</a:t>
            </a:r>
          </a:p>
          <a:p>
            <a:pPr lvl="1"/>
            <a:r>
              <a:rPr lang="en-US" dirty="0" smtClean="0"/>
              <a:t>2</a:t>
            </a:r>
            <a:r>
              <a:rPr lang="en-US" baseline="30000" dirty="0" smtClean="0"/>
              <a:t>nd</a:t>
            </a:r>
            <a:r>
              <a:rPr lang="en-US" dirty="0" smtClean="0"/>
              <a:t> &amp; 3</a:t>
            </a:r>
            <a:r>
              <a:rPr lang="en-US" baseline="30000" dirty="0" smtClean="0"/>
              <a:t>rd</a:t>
            </a:r>
            <a:r>
              <a:rPr lang="en-US" dirty="0" smtClean="0"/>
              <a:t> Laws – gave the president the power to deport without trial any alien deemed dangerous to the US</a:t>
            </a:r>
          </a:p>
          <a:p>
            <a:pPr lvl="1"/>
            <a:r>
              <a:rPr lang="en-US" dirty="0" smtClean="0"/>
              <a:t>4</a:t>
            </a:r>
            <a:r>
              <a:rPr lang="en-US" baseline="30000" dirty="0" smtClean="0"/>
              <a:t>th</a:t>
            </a:r>
            <a:r>
              <a:rPr lang="en-US" dirty="0" smtClean="0"/>
              <a:t> Law – made it a federal crime to utter or print anything “false, scandalous, and malicious” against the federal government or any officer of the government</a:t>
            </a:r>
          </a:p>
          <a:p>
            <a:pPr lvl="1"/>
            <a:r>
              <a:rPr lang="en-US" dirty="0" smtClean="0"/>
              <a:t>The first 3 laws were aimed at </a:t>
            </a:r>
            <a:r>
              <a:rPr lang="en-US" b="1" dirty="0" smtClean="0"/>
              <a:t>aliens</a:t>
            </a:r>
            <a:r>
              <a:rPr lang="en-US" dirty="0" smtClean="0"/>
              <a:t> – people living in the country who were not citizens while the last law prevented </a:t>
            </a:r>
            <a:r>
              <a:rPr lang="en-US" b="1" dirty="0" smtClean="0"/>
              <a:t>sedition</a:t>
            </a:r>
            <a:r>
              <a:rPr lang="en-US" dirty="0" smtClean="0"/>
              <a:t> – incitement to rebellion</a:t>
            </a:r>
            <a:endParaRPr lang="en-US" dirty="0"/>
          </a:p>
        </p:txBody>
      </p:sp>
    </p:spTree>
    <p:extLst>
      <p:ext uri="{BB962C8B-B14F-4D97-AF65-F5344CB8AC3E}">
        <p14:creationId xmlns:p14="http://schemas.microsoft.com/office/powerpoint/2010/main" val="3420695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&amp; Kentucky Resolutions</a:t>
            </a:r>
            <a:endParaRPr lang="en-US" dirty="0"/>
          </a:p>
        </p:txBody>
      </p:sp>
      <p:sp>
        <p:nvSpPr>
          <p:cNvPr id="3" name="Content Placeholder 2"/>
          <p:cNvSpPr>
            <a:spLocks noGrp="1"/>
          </p:cNvSpPr>
          <p:nvPr>
            <p:ph idx="1"/>
          </p:nvPr>
        </p:nvSpPr>
        <p:spPr/>
        <p:txBody>
          <a:bodyPr/>
          <a:lstStyle/>
          <a:p>
            <a:r>
              <a:rPr lang="en-US" dirty="0" smtClean="0"/>
              <a:t>Between 1798 and 1799 Jefferson and Madison were secretly criticizing the Alien and Sedition Acts </a:t>
            </a:r>
          </a:p>
          <a:p>
            <a:r>
              <a:rPr lang="en-US" b="1" dirty="0" smtClean="0"/>
              <a:t>Virginia Resolution</a:t>
            </a:r>
          </a:p>
          <a:p>
            <a:pPr lvl="1"/>
            <a:r>
              <a:rPr lang="en-US" dirty="0" smtClean="0"/>
              <a:t>Introduced the theory of </a:t>
            </a:r>
            <a:r>
              <a:rPr lang="en-US" b="1" dirty="0" smtClean="0"/>
              <a:t>interposition</a:t>
            </a:r>
            <a:endParaRPr lang="en-US" dirty="0" smtClean="0"/>
          </a:p>
          <a:p>
            <a:pPr lvl="1"/>
            <a:r>
              <a:rPr lang="en-US" dirty="0" smtClean="0"/>
              <a:t>If the federal government did something unconstitutional, the state could interpose between the federal government and the people and stop </a:t>
            </a:r>
            <a:r>
              <a:rPr lang="en-US" dirty="0" err="1" smtClean="0"/>
              <a:t>theillegal</a:t>
            </a:r>
            <a:r>
              <a:rPr lang="en-US" dirty="0" smtClean="0"/>
              <a:t> action</a:t>
            </a:r>
            <a:endParaRPr lang="en-US" dirty="0"/>
          </a:p>
        </p:txBody>
      </p:sp>
    </p:spTree>
    <p:extLst>
      <p:ext uri="{BB962C8B-B14F-4D97-AF65-F5344CB8AC3E}">
        <p14:creationId xmlns:p14="http://schemas.microsoft.com/office/powerpoint/2010/main" val="4163064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&amp; Kentucky Resolutions</a:t>
            </a:r>
            <a:endParaRPr lang="en-US" dirty="0"/>
          </a:p>
        </p:txBody>
      </p:sp>
      <p:sp>
        <p:nvSpPr>
          <p:cNvPr id="3" name="Content Placeholder 2"/>
          <p:cNvSpPr>
            <a:spLocks noGrp="1"/>
          </p:cNvSpPr>
          <p:nvPr>
            <p:ph idx="1"/>
          </p:nvPr>
        </p:nvSpPr>
        <p:spPr/>
        <p:txBody>
          <a:bodyPr/>
          <a:lstStyle/>
          <a:p>
            <a:r>
              <a:rPr lang="en-US" b="1" dirty="0" smtClean="0"/>
              <a:t>Kentucky Resolution</a:t>
            </a:r>
            <a:r>
              <a:rPr lang="en-US" dirty="0" smtClean="0"/>
              <a:t>:</a:t>
            </a:r>
          </a:p>
          <a:p>
            <a:pPr lvl="1"/>
            <a:r>
              <a:rPr lang="en-US" dirty="0" smtClean="0"/>
              <a:t>Advanced the theory of </a:t>
            </a:r>
            <a:r>
              <a:rPr lang="en-US" b="1" dirty="0" smtClean="0"/>
              <a:t>nullification</a:t>
            </a:r>
            <a:endParaRPr lang="en-US" dirty="0" smtClean="0"/>
          </a:p>
          <a:p>
            <a:pPr lvl="1"/>
            <a:r>
              <a:rPr lang="en-US" dirty="0" smtClean="0"/>
              <a:t>If the federal government passed an unconstitutional law, the states had the right to nullify the law, or declare it invalid</a:t>
            </a:r>
            <a:endParaRPr lang="en-US" dirty="0"/>
          </a:p>
        </p:txBody>
      </p:sp>
    </p:spTree>
    <p:extLst>
      <p:ext uri="{BB962C8B-B14F-4D97-AF65-F5344CB8AC3E}">
        <p14:creationId xmlns:p14="http://schemas.microsoft.com/office/powerpoint/2010/main" val="3298316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sp>
        <p:nvSpPr>
          <p:cNvPr id="3" name="Content Placeholder 2"/>
          <p:cNvSpPr>
            <a:spLocks noGrp="1"/>
          </p:cNvSpPr>
          <p:nvPr>
            <p:ph idx="1"/>
          </p:nvPr>
        </p:nvSpPr>
        <p:spPr/>
        <p:txBody>
          <a:bodyPr/>
          <a:lstStyle/>
          <a:p>
            <a:r>
              <a:rPr lang="en-US" dirty="0" smtClean="0"/>
              <a:t>Federalists: John Adams hoped to win this election but the Alien and Sedition Acts and a new tax which the Federalists introduced on houses, land, and enslaved Africans made Americans very angry</a:t>
            </a:r>
          </a:p>
          <a:p>
            <a:r>
              <a:rPr lang="en-US" dirty="0" smtClean="0"/>
              <a:t>Republicans: nominated Thomas Jefferson for president and Aaron Burr for vice president</a:t>
            </a:r>
          </a:p>
          <a:p>
            <a:pPr lvl="1"/>
            <a:r>
              <a:rPr lang="en-US" dirty="0" smtClean="0"/>
              <a:t>They campaigned against the new taxes, the national bank, and they accused the Federalists of favoring monarchy and of discouraging political participation </a:t>
            </a:r>
            <a:endParaRPr lang="en-US" dirty="0"/>
          </a:p>
        </p:txBody>
      </p:sp>
    </p:spTree>
    <p:extLst>
      <p:ext uri="{BB962C8B-B14F-4D97-AF65-F5344CB8AC3E}">
        <p14:creationId xmlns:p14="http://schemas.microsoft.com/office/powerpoint/2010/main" val="2680376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465704"/>
          </a:xfrm>
        </p:spPr>
        <p:txBody>
          <a:bodyPr/>
          <a:lstStyle/>
          <a:p>
            <a:r>
              <a:rPr lang="en-US" dirty="0" smtClean="0"/>
              <a:t>Election of 1800</a:t>
            </a:r>
            <a:endParaRPr lang="en-US" dirty="0"/>
          </a:p>
        </p:txBody>
      </p:sp>
      <p:sp>
        <p:nvSpPr>
          <p:cNvPr id="3" name="Content Placeholder 2"/>
          <p:cNvSpPr>
            <a:spLocks noGrp="1"/>
          </p:cNvSpPr>
          <p:nvPr>
            <p:ph type="body" sz="half" idx="2"/>
          </p:nvPr>
        </p:nvSpPr>
        <p:spPr>
          <a:xfrm>
            <a:off x="914400" y="4228077"/>
            <a:ext cx="7315200" cy="2467581"/>
          </a:xfrm>
        </p:spPr>
        <p:txBody>
          <a:bodyPr>
            <a:normAutofit/>
          </a:bodyPr>
          <a:lstStyle/>
          <a:p>
            <a:pPr marL="342900" indent="-342900">
              <a:buFont typeface="Arial"/>
              <a:buChar char="•"/>
            </a:pPr>
            <a:r>
              <a:rPr lang="en-US" dirty="0" smtClean="0"/>
              <a:t>The election revealed a flaw in the system for selecting the president</a:t>
            </a:r>
          </a:p>
          <a:p>
            <a:pPr marL="342900" indent="-342900">
              <a:buFont typeface="Arial"/>
              <a:buChar char="•"/>
            </a:pPr>
            <a:r>
              <a:rPr lang="en-US" dirty="0" smtClean="0"/>
              <a:t>The Constitution does not let citizens vote directly for the chief executive</a:t>
            </a:r>
          </a:p>
          <a:p>
            <a:pPr marL="628650" lvl="1" indent="-171450">
              <a:buFont typeface="Arial"/>
              <a:buChar char="•"/>
            </a:pPr>
            <a:r>
              <a:rPr lang="en-US" sz="2000" dirty="0" smtClean="0"/>
              <a:t>Instead each state chooses electors – the same number as it has senators and representatives </a:t>
            </a:r>
          </a:p>
          <a:p>
            <a:pPr marL="628650" lvl="1" indent="-171450">
              <a:buFont typeface="Arial"/>
              <a:buChar char="•"/>
            </a:pPr>
            <a:r>
              <a:rPr lang="en-US" sz="2000" dirty="0" smtClean="0"/>
              <a:t>This group then votes for the president and they are called the </a:t>
            </a:r>
            <a:r>
              <a:rPr lang="en-US" sz="2000" b="1" dirty="0" smtClean="0"/>
              <a:t>Electoral College</a:t>
            </a:r>
            <a:endParaRPr lang="en-US" sz="2000" dirty="0"/>
          </a:p>
        </p:txBody>
      </p:sp>
      <p:pic>
        <p:nvPicPr>
          <p:cNvPr id="5" name="Picture Placeholder 4" descr="the election of 1800.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9280" b="9280"/>
          <a:stretch>
            <a:fillRect/>
          </a:stretch>
        </p:blipFill>
        <p:spPr/>
      </p:pic>
    </p:spTree>
    <p:extLst>
      <p:ext uri="{BB962C8B-B14F-4D97-AF65-F5344CB8AC3E}">
        <p14:creationId xmlns:p14="http://schemas.microsoft.com/office/powerpoint/2010/main" val="3354858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sp>
        <p:nvSpPr>
          <p:cNvPr id="3" name="Content Placeholder 2"/>
          <p:cNvSpPr>
            <a:spLocks noGrp="1"/>
          </p:cNvSpPr>
          <p:nvPr>
            <p:ph idx="1"/>
          </p:nvPr>
        </p:nvSpPr>
        <p:spPr/>
        <p:txBody>
          <a:bodyPr/>
          <a:lstStyle/>
          <a:p>
            <a:r>
              <a:rPr lang="en-US" dirty="0" smtClean="0"/>
              <a:t>Constitution: called for each elector to vote for 2 people</a:t>
            </a:r>
          </a:p>
          <a:p>
            <a:r>
              <a:rPr lang="en-US" dirty="0" smtClean="0"/>
              <a:t>Normal practice: an elector was to cast one vote for his party’s presidential candidate and another for the vice presidential candidate</a:t>
            </a:r>
          </a:p>
          <a:p>
            <a:r>
              <a:rPr lang="en-US" dirty="0" smtClean="0"/>
              <a:t>To avoid a tie between Jefferson/Burr, Republicans intended for one elector to not vote for Burr, but things did not go according to plan</a:t>
            </a:r>
            <a:endParaRPr lang="en-US" dirty="0"/>
          </a:p>
        </p:txBody>
      </p:sp>
    </p:spTree>
    <p:extLst>
      <p:ext uri="{BB962C8B-B14F-4D97-AF65-F5344CB8AC3E}">
        <p14:creationId xmlns:p14="http://schemas.microsoft.com/office/powerpoint/2010/main" val="158453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sp>
        <p:nvSpPr>
          <p:cNvPr id="3" name="Content Placeholder 2"/>
          <p:cNvSpPr>
            <a:spLocks noGrp="1"/>
          </p:cNvSpPr>
          <p:nvPr>
            <p:ph idx="1"/>
          </p:nvPr>
        </p:nvSpPr>
        <p:spPr/>
        <p:txBody>
          <a:bodyPr/>
          <a:lstStyle/>
          <a:p>
            <a:r>
              <a:rPr lang="en-US" dirty="0" smtClean="0"/>
              <a:t>This was one of the most important acts Congress introduced and it was the focal point during the ratification of the Constitution </a:t>
            </a:r>
          </a:p>
          <a:p>
            <a:r>
              <a:rPr lang="en-US" dirty="0" smtClean="0"/>
              <a:t>James Madison was one of the leaders in Congress who made the Bill of Rights his top priority </a:t>
            </a:r>
          </a:p>
          <a:p>
            <a:r>
              <a:rPr lang="en-US" dirty="0" smtClean="0"/>
              <a:t>He relied on the Virginia Declaration of Rights which George Mason had prepared in 1776 and the Virginia Statute of Religious Freedom that Thomas Jefferson had written in 1786</a:t>
            </a:r>
            <a:endParaRPr lang="en-US" dirty="0"/>
          </a:p>
        </p:txBody>
      </p:sp>
    </p:spTree>
    <p:extLst>
      <p:ext uri="{BB962C8B-B14F-4D97-AF65-F5344CB8AC3E}">
        <p14:creationId xmlns:p14="http://schemas.microsoft.com/office/powerpoint/2010/main" val="2189664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sp>
        <p:nvSpPr>
          <p:cNvPr id="3" name="Content Placeholder 2"/>
          <p:cNvSpPr>
            <a:spLocks noGrp="1"/>
          </p:cNvSpPr>
          <p:nvPr>
            <p:ph idx="1"/>
          </p:nvPr>
        </p:nvSpPr>
        <p:spPr/>
        <p:txBody>
          <a:bodyPr/>
          <a:lstStyle/>
          <a:p>
            <a:r>
              <a:rPr lang="en-US" dirty="0" smtClean="0"/>
              <a:t>Votes are counted: it’s a tie!</a:t>
            </a:r>
          </a:p>
          <a:p>
            <a:pPr lvl="1"/>
            <a:r>
              <a:rPr lang="en-US" dirty="0" smtClean="0"/>
              <a:t>Jefferson and Burr each have 73 votes</a:t>
            </a:r>
          </a:p>
          <a:p>
            <a:pPr lvl="1"/>
            <a:r>
              <a:rPr lang="en-US" dirty="0" smtClean="0"/>
              <a:t>The Federalist-controlled House of Representatives had to choose a president now</a:t>
            </a:r>
          </a:p>
          <a:p>
            <a:r>
              <a:rPr lang="en-US" dirty="0" smtClean="0"/>
              <a:t>Federalists: hated Jefferson and wanted to select Burr</a:t>
            </a:r>
          </a:p>
          <a:p>
            <a:r>
              <a:rPr lang="en-US" dirty="0" smtClean="0"/>
              <a:t>Hamilton: preferred Jefferson over Burr and again urged his followers to support Jefferson</a:t>
            </a:r>
          </a:p>
          <a:p>
            <a:pPr lvl="1"/>
            <a:r>
              <a:rPr lang="en-US" dirty="0" smtClean="0"/>
              <a:t>This led to another tie in the House of Representatives </a:t>
            </a:r>
            <a:endParaRPr lang="en-US" dirty="0"/>
          </a:p>
        </p:txBody>
      </p:sp>
    </p:spTree>
    <p:extLst>
      <p:ext uri="{BB962C8B-B14F-4D97-AF65-F5344CB8AC3E}">
        <p14:creationId xmlns:p14="http://schemas.microsoft.com/office/powerpoint/2010/main" val="333626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sp>
        <p:nvSpPr>
          <p:cNvPr id="3" name="Content Placeholder 2"/>
          <p:cNvSpPr>
            <a:spLocks noGrp="1"/>
          </p:cNvSpPr>
          <p:nvPr>
            <p:ph idx="1"/>
          </p:nvPr>
        </p:nvSpPr>
        <p:spPr/>
        <p:txBody>
          <a:bodyPr/>
          <a:lstStyle/>
          <a:p>
            <a:r>
              <a:rPr lang="en-US" dirty="0" smtClean="0"/>
              <a:t>February 1801: Jefferson tells one of the Federalists (James Bayard) that if he is elected, he would not fire all of the Federalists in the government, nor dismantle Hamilton’s financial system</a:t>
            </a:r>
          </a:p>
          <a:p>
            <a:r>
              <a:rPr lang="en-US" dirty="0" smtClean="0"/>
              <a:t>This convinced Bayard to cast a blank ballot and ensure Jefferson a victory</a:t>
            </a:r>
          </a:p>
          <a:p>
            <a:r>
              <a:rPr lang="en-US" dirty="0" smtClean="0"/>
              <a:t>Jefferson becomes the new president</a:t>
            </a:r>
            <a:endParaRPr lang="en-US" dirty="0"/>
          </a:p>
        </p:txBody>
      </p:sp>
    </p:spTree>
    <p:extLst>
      <p:ext uri="{BB962C8B-B14F-4D97-AF65-F5344CB8AC3E}">
        <p14:creationId xmlns:p14="http://schemas.microsoft.com/office/powerpoint/2010/main" val="2382026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1800</a:t>
            </a:r>
            <a:endParaRPr lang="en-US" dirty="0"/>
          </a:p>
        </p:txBody>
      </p:sp>
      <p:sp>
        <p:nvSpPr>
          <p:cNvPr id="3" name="Content Placeholder 2"/>
          <p:cNvSpPr>
            <a:spLocks noGrp="1"/>
          </p:cNvSpPr>
          <p:nvPr>
            <p:ph idx="1"/>
          </p:nvPr>
        </p:nvSpPr>
        <p:spPr/>
        <p:txBody>
          <a:bodyPr>
            <a:normAutofit fontScale="92500"/>
          </a:bodyPr>
          <a:lstStyle/>
          <a:p>
            <a:r>
              <a:rPr lang="en-US" dirty="0" smtClean="0"/>
              <a:t>This was an important turning point in American history</a:t>
            </a:r>
          </a:p>
          <a:p>
            <a:r>
              <a:rPr lang="en-US" dirty="0" smtClean="0"/>
              <a:t>The Federalists controlled the army, the presidency, and the Congress</a:t>
            </a:r>
          </a:p>
          <a:p>
            <a:r>
              <a:rPr lang="en-US" dirty="0" smtClean="0"/>
              <a:t>They could have easily refused to step down and get rid of the Constitution, but they respected the people’s right to choose the president</a:t>
            </a:r>
          </a:p>
          <a:p>
            <a:r>
              <a:rPr lang="en-US" dirty="0" smtClean="0"/>
              <a:t>It also demonstrated that power in the US could be peacefully transferred despite strong disagreements between parties</a:t>
            </a:r>
            <a:endParaRPr lang="en-US" dirty="0"/>
          </a:p>
        </p:txBody>
      </p:sp>
    </p:spTree>
    <p:extLst>
      <p:ext uri="{BB962C8B-B14F-4D97-AF65-F5344CB8AC3E}">
        <p14:creationId xmlns:p14="http://schemas.microsoft.com/office/powerpoint/2010/main" val="235303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Jefferson in Office</a:t>
            </a:r>
            <a:endParaRPr lang="en-US" dirty="0"/>
          </a:p>
        </p:txBody>
      </p:sp>
      <p:sp>
        <p:nvSpPr>
          <p:cNvPr id="5" name="Subtitle 4"/>
          <p:cNvSpPr>
            <a:spLocks noGrp="1"/>
          </p:cNvSpPr>
          <p:nvPr>
            <p:ph type="subTitle" idx="1"/>
          </p:nvPr>
        </p:nvSpPr>
        <p:spPr/>
        <p:txBody>
          <a:bodyPr/>
          <a:lstStyle/>
          <a:p>
            <a:r>
              <a:rPr lang="en-US" dirty="0" smtClean="0"/>
              <a:t>Federalists &amp; Republicans</a:t>
            </a:r>
            <a:endParaRPr lang="en-US" dirty="0"/>
          </a:p>
        </p:txBody>
      </p:sp>
    </p:spTree>
    <p:extLst>
      <p:ext uri="{BB962C8B-B14F-4D97-AF65-F5344CB8AC3E}">
        <p14:creationId xmlns:p14="http://schemas.microsoft.com/office/powerpoint/2010/main" val="357368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Takes Office</a:t>
            </a:r>
            <a:endParaRPr lang="en-US" dirty="0"/>
          </a:p>
        </p:txBody>
      </p:sp>
      <p:sp>
        <p:nvSpPr>
          <p:cNvPr id="3" name="Content Placeholder 2"/>
          <p:cNvSpPr>
            <a:spLocks noGrp="1"/>
          </p:cNvSpPr>
          <p:nvPr>
            <p:ph idx="1"/>
          </p:nvPr>
        </p:nvSpPr>
        <p:spPr/>
        <p:txBody>
          <a:bodyPr>
            <a:normAutofit lnSpcReduction="10000"/>
          </a:bodyPr>
          <a:lstStyle/>
          <a:p>
            <a:r>
              <a:rPr lang="en-US" dirty="0" smtClean="0"/>
              <a:t>To Jefferson the Election of 1800 was secretly the “Revolution of 1800” in his mind</a:t>
            </a:r>
          </a:p>
          <a:p>
            <a:r>
              <a:rPr lang="en-US" dirty="0" smtClean="0"/>
              <a:t>He believed that Washington and Adams acted too much like royalty and he tried to create a less formal style for the presidency</a:t>
            </a:r>
          </a:p>
          <a:p>
            <a:pPr lvl="1"/>
            <a:r>
              <a:rPr lang="en-US" dirty="0" smtClean="0"/>
              <a:t>Traveling in carriages &gt; rode horseback</a:t>
            </a:r>
          </a:p>
          <a:p>
            <a:pPr lvl="1"/>
            <a:r>
              <a:rPr lang="en-US" dirty="0" smtClean="0"/>
              <a:t>Formal reception – he entertained at more intimate dinners around a circular table</a:t>
            </a:r>
          </a:p>
          <a:p>
            <a:pPr lvl="1"/>
            <a:r>
              <a:rPr lang="en-US" dirty="0" smtClean="0"/>
              <a:t>“When brought together in society, all are perfectly equal”</a:t>
            </a:r>
            <a:endParaRPr lang="en-US" dirty="0"/>
          </a:p>
        </p:txBody>
      </p:sp>
    </p:spTree>
    <p:extLst>
      <p:ext uri="{BB962C8B-B14F-4D97-AF65-F5344CB8AC3E}">
        <p14:creationId xmlns:p14="http://schemas.microsoft.com/office/powerpoint/2010/main" val="1258777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4" y="593241"/>
            <a:ext cx="3566160" cy="1162050"/>
          </a:xfrm>
        </p:spPr>
        <p:txBody>
          <a:bodyPr/>
          <a:lstStyle/>
          <a:p>
            <a:r>
              <a:rPr lang="en-US" dirty="0" smtClean="0"/>
              <a:t>Jefferson in Office</a:t>
            </a:r>
            <a:endParaRPr lang="en-US" dirty="0"/>
          </a:p>
        </p:txBody>
      </p:sp>
      <p:sp>
        <p:nvSpPr>
          <p:cNvPr id="3" name="Content Placeholder 2"/>
          <p:cNvSpPr>
            <a:spLocks noGrp="1"/>
          </p:cNvSpPr>
          <p:nvPr>
            <p:ph type="body" sz="half" idx="2"/>
          </p:nvPr>
        </p:nvSpPr>
        <p:spPr>
          <a:xfrm>
            <a:off x="5017544" y="1755291"/>
            <a:ext cx="3566160" cy="4473413"/>
          </a:xfrm>
        </p:spPr>
        <p:txBody>
          <a:bodyPr>
            <a:noAutofit/>
          </a:bodyPr>
          <a:lstStyle/>
          <a:p>
            <a:pPr marL="342900" indent="-342900">
              <a:buFont typeface="Arial"/>
              <a:buChar char="•"/>
            </a:pPr>
            <a:r>
              <a:rPr lang="en-US" dirty="0" smtClean="0"/>
              <a:t>Jefferson hoped to limit federal power and he began paying off the federal debt, cut government spending, and did away with the whiskey tax which everyone hated, and instead of a standing army, he planned to rely on local militia </a:t>
            </a:r>
          </a:p>
          <a:p>
            <a:pPr marL="342900" indent="-342900">
              <a:buFont typeface="Arial"/>
              <a:buChar char="•"/>
            </a:pPr>
            <a:r>
              <a:rPr lang="en-US" dirty="0" smtClean="0"/>
              <a:t>His economic ideas had worried many Federalists who wanted the new president to dismantle the national bank</a:t>
            </a:r>
          </a:p>
        </p:txBody>
      </p:sp>
      <p:pic>
        <p:nvPicPr>
          <p:cNvPr id="5" name="Picture Placeholder 4" descr="Thomas-Jefferson-9353715-1-402.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156" r="16156"/>
          <a:stretch>
            <a:fillRect/>
          </a:stretch>
        </p:blipFill>
        <p:spPr/>
      </p:pic>
    </p:spTree>
    <p:extLst>
      <p:ext uri="{BB962C8B-B14F-4D97-AF65-F5344CB8AC3E}">
        <p14:creationId xmlns:p14="http://schemas.microsoft.com/office/powerpoint/2010/main" val="432725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Supreme Court</a:t>
            </a:r>
            <a:endParaRPr lang="en-US" dirty="0"/>
          </a:p>
        </p:txBody>
      </p:sp>
      <p:sp>
        <p:nvSpPr>
          <p:cNvPr id="3" name="Content Placeholder 2"/>
          <p:cNvSpPr>
            <a:spLocks noGrp="1"/>
          </p:cNvSpPr>
          <p:nvPr>
            <p:ph idx="1"/>
          </p:nvPr>
        </p:nvSpPr>
        <p:spPr/>
        <p:txBody>
          <a:bodyPr/>
          <a:lstStyle/>
          <a:p>
            <a:r>
              <a:rPr lang="en-US" dirty="0" smtClean="0"/>
              <a:t>Before the Federalist majority’s term expired in Congress, they still managed to pass the </a:t>
            </a:r>
            <a:r>
              <a:rPr lang="en-US" b="1" dirty="0" smtClean="0"/>
              <a:t>Judiciary Act of 1801</a:t>
            </a:r>
            <a:r>
              <a:rPr lang="en-US" dirty="0" smtClean="0"/>
              <a:t> which created 16 new federal judges</a:t>
            </a:r>
          </a:p>
          <a:p>
            <a:r>
              <a:rPr lang="en-US" dirty="0" smtClean="0"/>
              <a:t>Before leaving office, Adams appointed Federalists to these positions and they became known as the “midnight judges” because Adams, supposedly, signed appointments until midnight of his last day in charge</a:t>
            </a:r>
          </a:p>
        </p:txBody>
      </p:sp>
    </p:spTree>
    <p:extLst>
      <p:ext uri="{BB962C8B-B14F-4D97-AF65-F5344CB8AC3E}">
        <p14:creationId xmlns:p14="http://schemas.microsoft.com/office/powerpoint/2010/main" val="1477118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Impeaching Judges</a:t>
            </a:r>
            <a:endParaRPr lang="en-US" dirty="0"/>
          </a:p>
        </p:txBody>
      </p:sp>
      <p:sp>
        <p:nvSpPr>
          <p:cNvPr id="3" name="Content Placeholder 2"/>
          <p:cNvSpPr>
            <a:spLocks noGrp="1"/>
          </p:cNvSpPr>
          <p:nvPr>
            <p:ph idx="1"/>
          </p:nvPr>
        </p:nvSpPr>
        <p:spPr/>
        <p:txBody>
          <a:bodyPr>
            <a:normAutofit lnSpcReduction="10000"/>
          </a:bodyPr>
          <a:lstStyle/>
          <a:p>
            <a:r>
              <a:rPr lang="en-US" dirty="0" smtClean="0"/>
              <a:t>Jefferson (Republican) and his Republican friends in Congress weren’t too happy that the Federalists controlled the courts</a:t>
            </a:r>
          </a:p>
          <a:p>
            <a:r>
              <a:rPr lang="en-US" dirty="0" smtClean="0"/>
              <a:t>One of the first acts of Congress was to repeal the Judiciary Act of 1801 and abolishing the offices of those Federalist judges</a:t>
            </a:r>
          </a:p>
          <a:p>
            <a:r>
              <a:rPr lang="en-US" dirty="0" smtClean="0"/>
              <a:t>Republicans then tried to impeach other Federalists from the judiciary because they believed that impeachment was one of the checks and balances in the Constitution</a:t>
            </a:r>
          </a:p>
        </p:txBody>
      </p:sp>
    </p:spTree>
    <p:extLst>
      <p:ext uri="{BB962C8B-B14F-4D97-AF65-F5344CB8AC3E}">
        <p14:creationId xmlns:p14="http://schemas.microsoft.com/office/powerpoint/2010/main" val="3267282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Impeaching Judges</a:t>
            </a:r>
            <a:endParaRPr lang="en-US" dirty="0"/>
          </a:p>
        </p:txBody>
      </p:sp>
      <p:sp>
        <p:nvSpPr>
          <p:cNvPr id="3" name="Content Placeholder 2"/>
          <p:cNvSpPr>
            <a:spLocks noGrp="1"/>
          </p:cNvSpPr>
          <p:nvPr>
            <p:ph idx="1"/>
          </p:nvPr>
        </p:nvSpPr>
        <p:spPr/>
        <p:txBody>
          <a:bodyPr/>
          <a:lstStyle/>
          <a:p>
            <a:r>
              <a:rPr lang="en-US" dirty="0" smtClean="0"/>
              <a:t>1804: the House impeached Supreme Court Justice Samuel Chase because during a trial Chase had ordered “any of those persons or creatures called democrats” be removed from the jury</a:t>
            </a:r>
          </a:p>
          <a:p>
            <a:r>
              <a:rPr lang="en-US" dirty="0" smtClean="0"/>
              <a:t>Chase was also a great opponent of Jefferson </a:t>
            </a:r>
          </a:p>
          <a:p>
            <a:r>
              <a:rPr lang="en-US" dirty="0" smtClean="0"/>
              <a:t>However after his removal, impeachment was only conducted to those who acted in criminal behavior, not because Congress disagreed with their decisions</a:t>
            </a:r>
            <a:endParaRPr lang="en-US" dirty="0"/>
          </a:p>
        </p:txBody>
      </p:sp>
    </p:spTree>
    <p:extLst>
      <p:ext uri="{BB962C8B-B14F-4D97-AF65-F5344CB8AC3E}">
        <p14:creationId xmlns:p14="http://schemas.microsoft.com/office/powerpoint/2010/main" val="1972907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Expands West</a:t>
            </a:r>
            <a:endParaRPr lang="en-US" dirty="0"/>
          </a:p>
        </p:txBody>
      </p:sp>
      <p:sp>
        <p:nvSpPr>
          <p:cNvPr id="3" name="Content Placeholder 2"/>
          <p:cNvSpPr>
            <a:spLocks noGrp="1"/>
          </p:cNvSpPr>
          <p:nvPr>
            <p:ph type="body" sz="half" idx="2"/>
          </p:nvPr>
        </p:nvSpPr>
        <p:spPr>
          <a:xfrm>
            <a:off x="5017544" y="2699982"/>
            <a:ext cx="3566160" cy="3936914"/>
          </a:xfrm>
        </p:spPr>
        <p:txBody>
          <a:bodyPr>
            <a:normAutofit/>
          </a:bodyPr>
          <a:lstStyle/>
          <a:p>
            <a:pPr marL="342900" indent="-342900">
              <a:buFont typeface="Arial"/>
              <a:buChar char="•"/>
            </a:pPr>
            <a:r>
              <a:rPr lang="en-US" dirty="0" smtClean="0"/>
              <a:t>Jefferson strongly believed that a republic could not survive if most of the people owned land and this led him to support the idea of expanding the country westward</a:t>
            </a:r>
          </a:p>
          <a:p>
            <a:pPr marL="342900" indent="-342900">
              <a:buFont typeface="Arial"/>
              <a:buChar char="•"/>
            </a:pPr>
            <a:r>
              <a:rPr lang="en-US" dirty="0" smtClean="0"/>
              <a:t>1800: </a:t>
            </a:r>
            <a:r>
              <a:rPr lang="en-US" b="1" dirty="0" smtClean="0"/>
              <a:t>Napoleon Bonaparte</a:t>
            </a:r>
            <a:r>
              <a:rPr lang="en-US" dirty="0" smtClean="0"/>
              <a:t> convinced Spain to give Louisiana back to France in exchange for helping Spain take control of part of Italy</a:t>
            </a:r>
          </a:p>
        </p:txBody>
      </p:sp>
      <p:pic>
        <p:nvPicPr>
          <p:cNvPr id="5" name="Picture Placeholder 4" descr="Napoleon-i-9420291-2-402.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156" r="16156"/>
          <a:stretch>
            <a:fillRect/>
          </a:stretch>
        </p:blipFill>
        <p:spPr/>
      </p:pic>
    </p:spTree>
    <p:extLst>
      <p:ext uri="{BB962C8B-B14F-4D97-AF65-F5344CB8AC3E}">
        <p14:creationId xmlns:p14="http://schemas.microsoft.com/office/powerpoint/2010/main" val="230205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james_madison_rect.jpg"/>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4208" r="4208"/>
          <a:stretch>
            <a:fillRect/>
          </a:stretch>
        </p:blipFill>
        <p:spPr/>
      </p:pic>
      <p:pic>
        <p:nvPicPr>
          <p:cNvPr id="8" name="Picture Placeholder 7" descr="bill of rights.jpg"/>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682" t="1566" r="682" b="11943"/>
          <a:stretch/>
        </p:blipFill>
        <p:spPr>
          <a:xfrm rot="232774">
            <a:off x="347663" y="403225"/>
            <a:ext cx="3703637" cy="2697163"/>
          </a:xfrm>
        </p:spPr>
      </p:pic>
      <p:sp>
        <p:nvSpPr>
          <p:cNvPr id="4" name="Title 3"/>
          <p:cNvSpPr>
            <a:spLocks noGrp="1"/>
          </p:cNvSpPr>
          <p:nvPr>
            <p:ph type="title"/>
          </p:nvPr>
        </p:nvSpPr>
        <p:spPr>
          <a:xfrm>
            <a:off x="5013432" y="508000"/>
            <a:ext cx="3566160" cy="643467"/>
          </a:xfrm>
        </p:spPr>
        <p:txBody>
          <a:bodyPr/>
          <a:lstStyle/>
          <a:p>
            <a:r>
              <a:rPr lang="en-US" dirty="0" smtClean="0"/>
              <a:t>Bill of Rights</a:t>
            </a:r>
            <a:endParaRPr lang="en-US" dirty="0"/>
          </a:p>
        </p:txBody>
      </p:sp>
      <p:sp>
        <p:nvSpPr>
          <p:cNvPr id="5" name="Text Placeholder 4"/>
          <p:cNvSpPr>
            <a:spLocks noGrp="1"/>
          </p:cNvSpPr>
          <p:nvPr>
            <p:ph type="body" sz="half" idx="2"/>
          </p:nvPr>
        </p:nvSpPr>
        <p:spPr>
          <a:xfrm>
            <a:off x="5013432" y="1151467"/>
            <a:ext cx="3566160" cy="5215465"/>
          </a:xfrm>
        </p:spPr>
        <p:txBody>
          <a:bodyPr>
            <a:normAutofit fontScale="92500"/>
          </a:bodyPr>
          <a:lstStyle/>
          <a:p>
            <a:pPr marL="342900" indent="-342900">
              <a:buFont typeface="Arial"/>
              <a:buChar char="•"/>
            </a:pPr>
            <a:r>
              <a:rPr lang="en-US" dirty="0" smtClean="0"/>
              <a:t>Late September of 1789, Congress had agreed on 12 constitutional amendments</a:t>
            </a:r>
          </a:p>
          <a:p>
            <a:pPr marL="342900" indent="-342900">
              <a:buFont typeface="Arial"/>
              <a:buChar char="•"/>
            </a:pPr>
            <a:r>
              <a:rPr lang="en-US" dirty="0" smtClean="0"/>
              <a:t>All 12 were sent to the states for ratification but only 10 of them were approved</a:t>
            </a:r>
          </a:p>
          <a:p>
            <a:pPr marL="342900" indent="-342900">
              <a:buFont typeface="Arial"/>
              <a:buChar char="•"/>
            </a:pPr>
            <a:r>
              <a:rPr lang="en-US" dirty="0" smtClean="0"/>
              <a:t>Those 10 went into effect in 1791 and they were generally referred to as the Bill of Rights</a:t>
            </a:r>
          </a:p>
          <a:p>
            <a:pPr marL="342900" indent="-342900">
              <a:buFont typeface="Arial"/>
              <a:buChar char="•"/>
            </a:pPr>
            <a:r>
              <a:rPr lang="en-US" dirty="0" smtClean="0"/>
              <a:t>9</a:t>
            </a:r>
            <a:r>
              <a:rPr lang="en-US" baseline="30000" dirty="0" smtClean="0"/>
              <a:t>th</a:t>
            </a:r>
            <a:r>
              <a:rPr lang="en-US" dirty="0" smtClean="0"/>
              <a:t> Amendment: states that the people have other rights not listed</a:t>
            </a:r>
          </a:p>
          <a:p>
            <a:pPr marL="342900" indent="-342900">
              <a:buFont typeface="Arial"/>
              <a:buChar char="•"/>
            </a:pPr>
            <a:r>
              <a:rPr lang="en-US" dirty="0" smtClean="0"/>
              <a:t>10</a:t>
            </a:r>
            <a:r>
              <a:rPr lang="en-US" baseline="30000" dirty="0" smtClean="0"/>
              <a:t>th</a:t>
            </a:r>
            <a:r>
              <a:rPr lang="en-US" dirty="0" smtClean="0"/>
              <a:t> Amendment: states that any powers not specifically given to the federal government are reserved for the states</a:t>
            </a:r>
            <a:endParaRPr lang="en-US" dirty="0"/>
          </a:p>
        </p:txBody>
      </p:sp>
    </p:spTree>
    <p:extLst>
      <p:ext uri="{BB962C8B-B14F-4D97-AF65-F5344CB8AC3E}">
        <p14:creationId xmlns:p14="http://schemas.microsoft.com/office/powerpoint/2010/main" val="709204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Louisiana Purchase</a:t>
            </a:r>
            <a:endParaRPr lang="en-US" dirty="0"/>
          </a:p>
        </p:txBody>
      </p:sp>
      <p:sp>
        <p:nvSpPr>
          <p:cNvPr id="6" name="Content Placeholder 5"/>
          <p:cNvSpPr>
            <a:spLocks noGrp="1"/>
          </p:cNvSpPr>
          <p:nvPr>
            <p:ph idx="1"/>
          </p:nvPr>
        </p:nvSpPr>
        <p:spPr/>
        <p:txBody>
          <a:bodyPr>
            <a:normAutofit lnSpcReduction="10000"/>
          </a:bodyPr>
          <a:lstStyle/>
          <a:p>
            <a:r>
              <a:rPr lang="en-US" dirty="0" smtClean="0"/>
              <a:t>Jefferson did not like this one bit because he believed that if France was back in North America then they would force the US into an alliance with the British, who Jefferson hated</a:t>
            </a:r>
          </a:p>
          <a:p>
            <a:r>
              <a:rPr lang="en-US" dirty="0" smtClean="0"/>
              <a:t>Jefferson sent </a:t>
            </a:r>
            <a:r>
              <a:rPr lang="en-US" b="1" dirty="0" smtClean="0"/>
              <a:t>Robert Livingston</a:t>
            </a:r>
            <a:r>
              <a:rPr lang="en-US" dirty="0" smtClean="0"/>
              <a:t>, an ambassador, to try to block the deal in the spring of 1801, but didn’t achieve anything until 1803</a:t>
            </a:r>
          </a:p>
          <a:p>
            <a:r>
              <a:rPr lang="en-US" dirty="0" smtClean="0"/>
              <a:t>1803: Napoleon made plans to conquer Europe and since it was short on funs, it agreed to sell all of the Louisiana Territory to the US</a:t>
            </a:r>
            <a:endParaRPr lang="en-US" dirty="0"/>
          </a:p>
        </p:txBody>
      </p:sp>
    </p:spTree>
    <p:extLst>
      <p:ext uri="{BB962C8B-B14F-4D97-AF65-F5344CB8AC3E}">
        <p14:creationId xmlns:p14="http://schemas.microsoft.com/office/powerpoint/2010/main" val="1114381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95321"/>
            <a:ext cx="7315200" cy="464551"/>
          </a:xfrm>
        </p:spPr>
        <p:txBody>
          <a:bodyPr/>
          <a:lstStyle/>
          <a:p>
            <a:r>
              <a:rPr lang="en-US" dirty="0" smtClean="0"/>
              <a:t>Louisiana Purchase</a:t>
            </a:r>
            <a:endParaRPr lang="en-US" dirty="0"/>
          </a:p>
        </p:txBody>
      </p:sp>
      <p:sp>
        <p:nvSpPr>
          <p:cNvPr id="3" name="Content Placeholder 2"/>
          <p:cNvSpPr>
            <a:spLocks noGrp="1"/>
          </p:cNvSpPr>
          <p:nvPr>
            <p:ph type="body" sz="half" idx="2"/>
          </p:nvPr>
        </p:nvSpPr>
        <p:spPr>
          <a:xfrm>
            <a:off x="914400" y="4459873"/>
            <a:ext cx="7315200" cy="2252614"/>
          </a:xfrm>
        </p:spPr>
        <p:txBody>
          <a:bodyPr>
            <a:normAutofit/>
          </a:bodyPr>
          <a:lstStyle/>
          <a:p>
            <a:pPr marL="342900" indent="-342900">
              <a:buFont typeface="Arial"/>
              <a:buChar char="•"/>
            </a:pPr>
            <a:r>
              <a:rPr lang="en-US" dirty="0" smtClean="0"/>
              <a:t>April 30, 1803: the US bought Louisiana from France for $11.25 million and also agreed to take on French debts owed to American citizens</a:t>
            </a:r>
          </a:p>
          <a:p>
            <a:pPr marL="342900" indent="-342900">
              <a:buFont typeface="Arial"/>
              <a:buChar char="•"/>
            </a:pPr>
            <a:r>
              <a:rPr lang="en-US" dirty="0" smtClean="0"/>
              <a:t>The debts were worth $3.75 million which made the total coast about $15 million </a:t>
            </a:r>
          </a:p>
          <a:p>
            <a:pPr marL="342900" indent="-342900">
              <a:buFont typeface="Arial"/>
              <a:buChar char="•"/>
            </a:pPr>
            <a:r>
              <a:rPr lang="en-US" dirty="0" smtClean="0"/>
              <a:t>This doubled the size of the United States</a:t>
            </a:r>
            <a:endParaRPr lang="en-US" dirty="0"/>
          </a:p>
        </p:txBody>
      </p:sp>
      <p:pic>
        <p:nvPicPr>
          <p:cNvPr id="5" name="Picture Placeholder 4" descr="louisiana_purchase_treaty_agreement.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328" r="2328"/>
          <a:stretch>
            <a:fillRect/>
          </a:stretch>
        </p:blipFill>
        <p:spPr/>
      </p:pic>
    </p:spTree>
    <p:extLst>
      <p:ext uri="{BB962C8B-B14F-4D97-AF65-F5344CB8AC3E}">
        <p14:creationId xmlns:p14="http://schemas.microsoft.com/office/powerpoint/2010/main" val="3593781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William_Clark.jpg"/>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004" t="10191" r="-1004" b="33515"/>
          <a:stretch/>
        </p:blipFill>
        <p:spPr/>
      </p:pic>
      <p:pic>
        <p:nvPicPr>
          <p:cNvPr id="9" name="Picture Placeholder 8" descr="safe_image.php.jpeg"/>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854" t="10127" r="-854" b="31286"/>
          <a:stretch/>
        </p:blipFill>
        <p:spPr/>
      </p:pic>
      <p:sp>
        <p:nvSpPr>
          <p:cNvPr id="5" name="Title 4"/>
          <p:cNvSpPr>
            <a:spLocks noGrp="1"/>
          </p:cNvSpPr>
          <p:nvPr>
            <p:ph type="title"/>
          </p:nvPr>
        </p:nvSpPr>
        <p:spPr>
          <a:xfrm>
            <a:off x="5013432" y="389247"/>
            <a:ext cx="3566160" cy="1162050"/>
          </a:xfrm>
        </p:spPr>
        <p:txBody>
          <a:bodyPr/>
          <a:lstStyle/>
          <a:p>
            <a:r>
              <a:rPr lang="en-US" dirty="0" smtClean="0"/>
              <a:t>Lewis &amp; Clark Expedition</a:t>
            </a:r>
            <a:endParaRPr lang="en-US" dirty="0"/>
          </a:p>
        </p:txBody>
      </p:sp>
      <p:sp>
        <p:nvSpPr>
          <p:cNvPr id="6" name="Content Placeholder 5"/>
          <p:cNvSpPr>
            <a:spLocks noGrp="1"/>
          </p:cNvSpPr>
          <p:nvPr>
            <p:ph type="body" sz="half" idx="2"/>
          </p:nvPr>
        </p:nvSpPr>
        <p:spPr>
          <a:xfrm>
            <a:off x="5013432" y="1551298"/>
            <a:ext cx="3566160" cy="4768116"/>
          </a:xfrm>
        </p:spPr>
        <p:txBody>
          <a:bodyPr>
            <a:normAutofit/>
          </a:bodyPr>
          <a:lstStyle/>
          <a:p>
            <a:pPr marL="342900" indent="-342900">
              <a:buFont typeface="Arial"/>
              <a:buChar char="•"/>
            </a:pPr>
            <a:r>
              <a:rPr lang="en-US" dirty="0" smtClean="0"/>
              <a:t>Prior to purchasing Louisiana, Jefferson asked Congress to secretly fund an expedition into the Louisiana Territory to trace the Missouri River and find a route to the Pacific Ocean</a:t>
            </a:r>
          </a:p>
          <a:p>
            <a:pPr marL="342900" indent="-342900">
              <a:buFont typeface="Arial"/>
              <a:buChar char="•"/>
            </a:pPr>
            <a:r>
              <a:rPr lang="en-US" b="1" dirty="0" smtClean="0"/>
              <a:t>Meriwether Lewis</a:t>
            </a:r>
            <a:r>
              <a:rPr lang="en-US" dirty="0" smtClean="0"/>
              <a:t> (Jefferson’s private secretary) and </a:t>
            </a:r>
            <a:r>
              <a:rPr lang="en-US" b="1" dirty="0" smtClean="0"/>
              <a:t>William Clark</a:t>
            </a:r>
            <a:r>
              <a:rPr lang="en-US" dirty="0" smtClean="0"/>
              <a:t>, the younger brother of Revolutionary War hero George Rogers Clark</a:t>
            </a:r>
            <a:endParaRPr lang="en-US" b="1" dirty="0"/>
          </a:p>
        </p:txBody>
      </p:sp>
    </p:spTree>
    <p:extLst>
      <p:ext uri="{BB962C8B-B14F-4D97-AF65-F5344CB8AC3E}">
        <p14:creationId xmlns:p14="http://schemas.microsoft.com/office/powerpoint/2010/main" val="2384647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Lewis &amp; Clark Expedition</a:t>
            </a:r>
            <a:endParaRPr lang="en-US" dirty="0"/>
          </a:p>
        </p:txBody>
      </p:sp>
      <p:sp>
        <p:nvSpPr>
          <p:cNvPr id="7" name="Content Placeholder 6"/>
          <p:cNvSpPr>
            <a:spLocks noGrp="1"/>
          </p:cNvSpPr>
          <p:nvPr>
            <p:ph idx="1"/>
          </p:nvPr>
        </p:nvSpPr>
        <p:spPr/>
        <p:txBody>
          <a:bodyPr>
            <a:normAutofit lnSpcReduction="10000"/>
          </a:bodyPr>
          <a:lstStyle/>
          <a:p>
            <a:r>
              <a:rPr lang="en-US" dirty="0" smtClean="0"/>
              <a:t>May 1804: the “Corps of Discovery” headed west up the Missouri River </a:t>
            </a:r>
          </a:p>
          <a:p>
            <a:r>
              <a:rPr lang="en-US" dirty="0" smtClean="0"/>
              <a:t>Along the way they met </a:t>
            </a:r>
            <a:r>
              <a:rPr lang="en-US" b="1" dirty="0" smtClean="0"/>
              <a:t>Sacagawea</a:t>
            </a:r>
            <a:r>
              <a:rPr lang="en-US" dirty="0" smtClean="0"/>
              <a:t> (Shoshone woman who joined the expedition as a guide and interpreter)</a:t>
            </a:r>
          </a:p>
          <a:p>
            <a:r>
              <a:rPr lang="en-US" dirty="0" smtClean="0"/>
              <a:t>They found a path through the Rockies and eventually traced the Columbia River to the Pacific Ocean</a:t>
            </a:r>
          </a:p>
          <a:p>
            <a:r>
              <a:rPr lang="en-US" dirty="0" smtClean="0"/>
              <a:t>It greatly increased American knowledge of the Louisiana Territory and gave the US a claim to the Oregon territory </a:t>
            </a:r>
            <a:endParaRPr lang="en-US" dirty="0"/>
          </a:p>
        </p:txBody>
      </p:sp>
    </p:spTree>
    <p:extLst>
      <p:ext uri="{BB962C8B-B14F-4D97-AF65-F5344CB8AC3E}">
        <p14:creationId xmlns:p14="http://schemas.microsoft.com/office/powerpoint/2010/main" val="3392433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&amp; Clark Expedition</a:t>
            </a:r>
            <a:endParaRPr lang="en-US" dirty="0"/>
          </a:p>
        </p:txBody>
      </p:sp>
      <p:pic>
        <p:nvPicPr>
          <p:cNvPr id="4" name="Content Placeholder 3" descr="trailmap.jpg"/>
          <p:cNvPicPr>
            <a:picLocks noGrp="1" noChangeAspect="1"/>
          </p:cNvPicPr>
          <p:nvPr>
            <p:ph idx="1"/>
          </p:nvPr>
        </p:nvPicPr>
        <p:blipFill>
          <a:blip r:embed="rId2">
            <a:extLst>
              <a:ext uri="{28A0092B-C50C-407E-A947-70E740481C1C}">
                <a14:useLocalDpi xmlns:a14="http://schemas.microsoft.com/office/drawing/2010/main" val="0"/>
              </a:ext>
            </a:extLst>
          </a:blip>
          <a:srcRect t="8042" b="8042"/>
          <a:stretch>
            <a:fillRect/>
          </a:stretch>
        </p:blipFill>
        <p:spPr/>
      </p:pic>
    </p:spTree>
    <p:extLst>
      <p:ext uri="{BB962C8B-B14F-4D97-AF65-F5344CB8AC3E}">
        <p14:creationId xmlns:p14="http://schemas.microsoft.com/office/powerpoint/2010/main" val="3790851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 Expedition</a:t>
            </a:r>
            <a:endParaRPr lang="en-US" dirty="0"/>
          </a:p>
        </p:txBody>
      </p:sp>
      <p:sp>
        <p:nvSpPr>
          <p:cNvPr id="3" name="Content Placeholder 2"/>
          <p:cNvSpPr>
            <a:spLocks noGrp="1"/>
          </p:cNvSpPr>
          <p:nvPr>
            <p:ph idx="1"/>
          </p:nvPr>
        </p:nvSpPr>
        <p:spPr/>
        <p:txBody>
          <a:bodyPr>
            <a:normAutofit lnSpcReduction="10000"/>
          </a:bodyPr>
          <a:lstStyle/>
          <a:p>
            <a:r>
              <a:rPr lang="en-US" dirty="0" smtClean="0"/>
              <a:t>1805: </a:t>
            </a:r>
            <a:r>
              <a:rPr lang="en-US" b="1" dirty="0" smtClean="0"/>
              <a:t>Zebulon Pike</a:t>
            </a:r>
            <a:r>
              <a:rPr lang="en-US" dirty="0" smtClean="0"/>
              <a:t> mapped much of the upper Mississippi</a:t>
            </a:r>
          </a:p>
          <a:p>
            <a:r>
              <a:rPr lang="en-US" dirty="0" smtClean="0"/>
              <a:t>1806: Pike he headed west to find the headwaters of the Arkansas River</a:t>
            </a:r>
          </a:p>
          <a:p>
            <a:r>
              <a:rPr lang="en-US" dirty="0" smtClean="0"/>
              <a:t>He traveled to Colorado where he charted the mountains now known as Pikes Peak</a:t>
            </a:r>
          </a:p>
          <a:p>
            <a:r>
              <a:rPr lang="en-US" dirty="0" smtClean="0"/>
              <a:t>Later on he mapped part of the Rio Grande and traveled across northern Mexico and what is now southern Texas</a:t>
            </a:r>
            <a:endParaRPr lang="en-US" dirty="0"/>
          </a:p>
        </p:txBody>
      </p:sp>
    </p:spTree>
    <p:extLst>
      <p:ext uri="{BB962C8B-B14F-4D97-AF65-F5344CB8AC3E}">
        <p14:creationId xmlns:p14="http://schemas.microsoft.com/office/powerpoint/2010/main" val="3257775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Pikes Peak</a:t>
            </a:r>
            <a:endParaRPr lang="en-US" dirty="0"/>
          </a:p>
        </p:txBody>
      </p:sp>
      <p:pic>
        <p:nvPicPr>
          <p:cNvPr id="4" name="Content Placeholder 3" descr="Pikes-Peak-View-Colorado-Springs.jpg"/>
          <p:cNvPicPr>
            <a:picLocks noGrp="1" noChangeAspect="1"/>
          </p:cNvPicPr>
          <p:nvPr>
            <p:ph idx="1"/>
          </p:nvPr>
        </p:nvPicPr>
        <p:blipFill>
          <a:blip r:embed="rId2">
            <a:extLst>
              <a:ext uri="{28A0092B-C50C-407E-A947-70E740481C1C}">
                <a14:useLocalDpi xmlns:a14="http://schemas.microsoft.com/office/drawing/2010/main" val="0"/>
              </a:ext>
            </a:extLst>
          </a:blip>
          <a:srcRect t="13027" b="13027"/>
          <a:stretch>
            <a:fillRect/>
          </a:stretch>
        </p:blipFill>
        <p:spPr/>
      </p:pic>
    </p:spTree>
    <p:extLst>
      <p:ext uri="{BB962C8B-B14F-4D97-AF65-F5344CB8AC3E}">
        <p14:creationId xmlns:p14="http://schemas.microsoft.com/office/powerpoint/2010/main" val="2623306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Essex </a:t>
            </a:r>
            <a:r>
              <a:rPr lang="en-US" dirty="0" err="1" smtClean="0"/>
              <a:t>Junto</a:t>
            </a:r>
            <a:endParaRPr lang="en-US" dirty="0"/>
          </a:p>
        </p:txBody>
      </p:sp>
      <p:sp>
        <p:nvSpPr>
          <p:cNvPr id="3" name="Content Placeholder 2"/>
          <p:cNvSpPr>
            <a:spLocks noGrp="1"/>
          </p:cNvSpPr>
          <p:nvPr>
            <p:ph idx="1"/>
          </p:nvPr>
        </p:nvSpPr>
        <p:spPr/>
        <p:txBody>
          <a:bodyPr>
            <a:normAutofit lnSpcReduction="10000"/>
          </a:bodyPr>
          <a:lstStyle/>
          <a:p>
            <a:r>
              <a:rPr lang="en-US" dirty="0" smtClean="0"/>
              <a:t>The Louisiana Purchase alarmed the Federalists in New England because they felt their region would lose political influence in the nation’s affairs</a:t>
            </a:r>
          </a:p>
          <a:p>
            <a:r>
              <a:rPr lang="en-US" b="1" dirty="0" smtClean="0"/>
              <a:t>Essex </a:t>
            </a:r>
            <a:r>
              <a:rPr lang="en-US" b="1" dirty="0" err="1" smtClean="0"/>
              <a:t>Junto</a:t>
            </a:r>
            <a:r>
              <a:rPr lang="en-US" dirty="0" smtClean="0"/>
              <a:t> – small group of Federalists who drafted a plan to take New England out of the Union</a:t>
            </a:r>
          </a:p>
          <a:p>
            <a:r>
              <a:rPr lang="en-US" dirty="0" smtClean="0"/>
              <a:t>This group persuaded VP Aaron Burr to run for governor of New York </a:t>
            </a:r>
          </a:p>
          <a:p>
            <a:r>
              <a:rPr lang="en-US" dirty="0" smtClean="0"/>
              <a:t>Hamilton called Burr “a dangerous man, and one who ought not be trusted with the reins of government”</a:t>
            </a:r>
            <a:endParaRPr lang="en-US" dirty="0"/>
          </a:p>
        </p:txBody>
      </p:sp>
    </p:spTree>
    <p:extLst>
      <p:ext uri="{BB962C8B-B14F-4D97-AF65-F5344CB8AC3E}">
        <p14:creationId xmlns:p14="http://schemas.microsoft.com/office/powerpoint/2010/main" val="34790085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180"/>
            <a:ext cx="7315200" cy="585496"/>
          </a:xfrm>
        </p:spPr>
        <p:txBody>
          <a:bodyPr/>
          <a:lstStyle/>
          <a:p>
            <a:r>
              <a:rPr lang="en-US" dirty="0" smtClean="0"/>
              <a:t>Essex </a:t>
            </a:r>
            <a:r>
              <a:rPr lang="en-US" dirty="0" err="1" smtClean="0"/>
              <a:t>Junto</a:t>
            </a:r>
            <a:endParaRPr lang="en-US" dirty="0"/>
          </a:p>
        </p:txBody>
      </p:sp>
      <p:sp>
        <p:nvSpPr>
          <p:cNvPr id="3" name="Content Placeholder 2"/>
          <p:cNvSpPr>
            <a:spLocks noGrp="1"/>
          </p:cNvSpPr>
          <p:nvPr>
            <p:ph type="body" sz="half" idx="2"/>
          </p:nvPr>
        </p:nvSpPr>
        <p:spPr>
          <a:xfrm>
            <a:off x="914400" y="4928736"/>
            <a:ext cx="7315200" cy="1723278"/>
          </a:xfrm>
        </p:spPr>
        <p:txBody>
          <a:bodyPr>
            <a:normAutofit/>
          </a:bodyPr>
          <a:lstStyle/>
          <a:p>
            <a:pPr marL="342900" indent="-342900">
              <a:buFont typeface="Arial"/>
              <a:buChar char="•"/>
            </a:pPr>
            <a:r>
              <a:rPr lang="en-US" dirty="0" smtClean="0"/>
              <a:t>Burr was offended and challenged Hamilton to a duel</a:t>
            </a:r>
          </a:p>
          <a:p>
            <a:pPr marL="342900" indent="-342900">
              <a:buFont typeface="Arial"/>
              <a:buChar char="•"/>
            </a:pPr>
            <a:r>
              <a:rPr lang="en-US" dirty="0" smtClean="0"/>
              <a:t>The two met on July 11, 1804 but Hamilton refused to fire</a:t>
            </a:r>
          </a:p>
          <a:p>
            <a:pPr marL="342900" indent="-342900">
              <a:buFont typeface="Arial"/>
              <a:buChar char="•"/>
            </a:pPr>
            <a:r>
              <a:rPr lang="en-US" dirty="0" smtClean="0"/>
              <a:t>Burr shot and killed Hamilton and in 1807 he was accused of plotting to create a new country in the western United States</a:t>
            </a:r>
          </a:p>
          <a:p>
            <a:pPr marL="342900" indent="-342900">
              <a:buFont typeface="Arial"/>
              <a:buChar char="•"/>
            </a:pPr>
            <a:r>
              <a:rPr lang="en-US" dirty="0" smtClean="0"/>
              <a:t>He was charged with treason but not found guilty</a:t>
            </a:r>
            <a:endParaRPr lang="en-US" dirty="0"/>
          </a:p>
        </p:txBody>
      </p:sp>
      <p:pic>
        <p:nvPicPr>
          <p:cNvPr id="6" name="Picture Placeholder 5" descr="burr-hamilton-duel.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6003" b="6003"/>
          <a:stretch>
            <a:fillRect/>
          </a:stretch>
        </p:blipFill>
        <p:spPr/>
      </p:pic>
    </p:spTree>
    <p:extLst>
      <p:ext uri="{BB962C8B-B14F-4D97-AF65-F5344CB8AC3E}">
        <p14:creationId xmlns:p14="http://schemas.microsoft.com/office/powerpoint/2010/main" val="3359363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War of 1812</a:t>
            </a:r>
            <a:endParaRPr lang="en-US" dirty="0"/>
          </a:p>
        </p:txBody>
      </p:sp>
      <p:sp>
        <p:nvSpPr>
          <p:cNvPr id="6" name="Subtitle 5"/>
          <p:cNvSpPr>
            <a:spLocks noGrp="1"/>
          </p:cNvSpPr>
          <p:nvPr>
            <p:ph type="subTitle" idx="1"/>
          </p:nvPr>
        </p:nvSpPr>
        <p:spPr/>
        <p:txBody>
          <a:bodyPr/>
          <a:lstStyle/>
          <a:p>
            <a:r>
              <a:rPr lang="en-US" dirty="0" smtClean="0"/>
              <a:t>Federalists &amp; Republicans</a:t>
            </a:r>
            <a:endParaRPr lang="en-US" dirty="0"/>
          </a:p>
        </p:txBody>
      </p:sp>
    </p:spTree>
    <p:extLst>
      <p:ext uri="{BB962C8B-B14F-4D97-AF65-F5344CB8AC3E}">
        <p14:creationId xmlns:p14="http://schemas.microsoft.com/office/powerpoint/2010/main" val="407280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John_Trumbull_-_Alexander_Hamilton_-_Google_Art_Project_(499056).jpg"/>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673" t="14713" r="15504" b="29610"/>
          <a:stretch/>
        </p:blipFill>
        <p:spPr/>
      </p:pic>
      <p:pic>
        <p:nvPicPr>
          <p:cNvPr id="10" name="Picture Placeholder 9" descr="james_madison_rect.jp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228" r="4228"/>
          <a:stretch>
            <a:fillRect/>
          </a:stretch>
        </p:blipFill>
        <p:spPr/>
      </p:pic>
      <p:sp>
        <p:nvSpPr>
          <p:cNvPr id="6" name="Title 5"/>
          <p:cNvSpPr>
            <a:spLocks noGrp="1"/>
          </p:cNvSpPr>
          <p:nvPr>
            <p:ph type="title"/>
          </p:nvPr>
        </p:nvSpPr>
        <p:spPr/>
        <p:txBody>
          <a:bodyPr/>
          <a:lstStyle/>
          <a:p>
            <a:r>
              <a:rPr lang="en-US" dirty="0" smtClean="0"/>
              <a:t>Financing the Government</a:t>
            </a:r>
            <a:endParaRPr lang="en-US" dirty="0"/>
          </a:p>
        </p:txBody>
      </p:sp>
      <p:sp>
        <p:nvSpPr>
          <p:cNvPr id="7" name="Content Placeholder 6"/>
          <p:cNvSpPr>
            <a:spLocks noGrp="1"/>
          </p:cNvSpPr>
          <p:nvPr>
            <p:ph type="body" sz="half" idx="2"/>
          </p:nvPr>
        </p:nvSpPr>
        <p:spPr>
          <a:xfrm>
            <a:off x="5013432" y="2699982"/>
            <a:ext cx="3566160" cy="3565351"/>
          </a:xfrm>
        </p:spPr>
        <p:txBody>
          <a:bodyPr>
            <a:normAutofit/>
          </a:bodyPr>
          <a:lstStyle/>
          <a:p>
            <a:pPr marL="342900" indent="-342900">
              <a:buFont typeface="Arial"/>
              <a:buChar char="•"/>
            </a:pPr>
            <a:r>
              <a:rPr lang="en-US" dirty="0" smtClean="0"/>
              <a:t>Now that the government was up and running, they needed some source of revenue</a:t>
            </a:r>
          </a:p>
          <a:p>
            <a:pPr marL="342900" indent="-342900">
              <a:buFont typeface="Arial"/>
              <a:buChar char="•"/>
            </a:pPr>
            <a:r>
              <a:rPr lang="en-US" dirty="0" smtClean="0"/>
              <a:t>Without money the government could not operate</a:t>
            </a:r>
          </a:p>
          <a:p>
            <a:pPr marL="342900" indent="-342900">
              <a:buFont typeface="Arial"/>
              <a:buChar char="•"/>
            </a:pPr>
            <a:r>
              <a:rPr lang="en-US" dirty="0" smtClean="0"/>
              <a:t>James Madison and Alexander Hamilton responded to this need with different plans for financing the government</a:t>
            </a:r>
            <a:endParaRPr lang="en-US" dirty="0"/>
          </a:p>
        </p:txBody>
      </p:sp>
    </p:spTree>
    <p:extLst>
      <p:ext uri="{BB962C8B-B14F-4D97-AF65-F5344CB8AC3E}">
        <p14:creationId xmlns:p14="http://schemas.microsoft.com/office/powerpoint/2010/main" val="2706776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for War</a:t>
            </a:r>
            <a:endParaRPr lang="en-US" dirty="0"/>
          </a:p>
        </p:txBody>
      </p:sp>
      <p:sp>
        <p:nvSpPr>
          <p:cNvPr id="3" name="Content Placeholder 2"/>
          <p:cNvSpPr>
            <a:spLocks noGrp="1"/>
          </p:cNvSpPr>
          <p:nvPr>
            <p:ph idx="1"/>
          </p:nvPr>
        </p:nvSpPr>
        <p:spPr/>
        <p:txBody>
          <a:bodyPr/>
          <a:lstStyle/>
          <a:p>
            <a:r>
              <a:rPr lang="en-US" dirty="0" smtClean="0"/>
              <a:t>Republicans: nominated James Madison for president after Thomas Jefferson announced that he would not run again</a:t>
            </a:r>
          </a:p>
          <a:p>
            <a:r>
              <a:rPr lang="en-US" dirty="0" smtClean="0"/>
              <a:t>Federalists: nominated Charles </a:t>
            </a:r>
            <a:r>
              <a:rPr lang="en-US" dirty="0" err="1" smtClean="0"/>
              <a:t>Pinkney</a:t>
            </a:r>
            <a:endParaRPr lang="en-US" dirty="0" smtClean="0"/>
          </a:p>
          <a:p>
            <a:r>
              <a:rPr lang="en-US" dirty="0" smtClean="0"/>
              <a:t>Madison won the election easily and assumed office in the middle of an international crisis</a:t>
            </a:r>
          </a:p>
          <a:p>
            <a:r>
              <a:rPr lang="en-US" dirty="0" smtClean="0"/>
              <a:t>Tensions between the US and Britain were rising</a:t>
            </a:r>
          </a:p>
        </p:txBody>
      </p:sp>
    </p:spTree>
    <p:extLst>
      <p:ext uri="{BB962C8B-B14F-4D97-AF65-F5344CB8AC3E}">
        <p14:creationId xmlns:p14="http://schemas.microsoft.com/office/powerpoint/2010/main" val="563135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Pressure</a:t>
            </a:r>
            <a:endParaRPr lang="en-US" dirty="0"/>
          </a:p>
        </p:txBody>
      </p:sp>
      <p:sp>
        <p:nvSpPr>
          <p:cNvPr id="3" name="Content Placeholder 2"/>
          <p:cNvSpPr>
            <a:spLocks noGrp="1"/>
          </p:cNvSpPr>
          <p:nvPr>
            <p:ph idx="1"/>
          </p:nvPr>
        </p:nvSpPr>
        <p:spPr/>
        <p:txBody>
          <a:bodyPr>
            <a:normAutofit lnSpcReduction="10000"/>
          </a:bodyPr>
          <a:lstStyle/>
          <a:p>
            <a:r>
              <a:rPr lang="en-US" dirty="0" smtClean="0"/>
              <a:t>Madison wanted to avoid war just like Jefferson and he asked Congress to pass the </a:t>
            </a:r>
            <a:r>
              <a:rPr lang="en-US" b="1" dirty="0" smtClean="0"/>
              <a:t>Non-Intercourse Act</a:t>
            </a:r>
            <a:endParaRPr lang="en-US" dirty="0"/>
          </a:p>
          <a:p>
            <a:pPr lvl="1"/>
            <a:r>
              <a:rPr lang="en-US" dirty="0" smtClean="0"/>
              <a:t>which forbade trade with France and Britain while authorizing the president to reopen trade with whichever country removed its trade restrictions first</a:t>
            </a:r>
          </a:p>
          <a:p>
            <a:pPr lvl="1"/>
            <a:r>
              <a:rPr lang="en-US" dirty="0" smtClean="0"/>
              <a:t>The idea was to play France and Britain against each other but this plan failed</a:t>
            </a:r>
          </a:p>
          <a:p>
            <a:r>
              <a:rPr lang="en-US" b="1" dirty="0" smtClean="0"/>
              <a:t>Macon’s Bill Number Two</a:t>
            </a:r>
            <a:r>
              <a:rPr lang="en-US" dirty="0" smtClean="0"/>
              <a:t> – this reopened trade with both Britain and France but it stated that if either nation agreed to drop its restrictions on trade, the US would stop importing goods from the other nation</a:t>
            </a:r>
            <a:endParaRPr lang="en-US" b="1" dirty="0"/>
          </a:p>
        </p:txBody>
      </p:sp>
    </p:spTree>
    <p:extLst>
      <p:ext uri="{BB962C8B-B14F-4D97-AF65-F5344CB8AC3E}">
        <p14:creationId xmlns:p14="http://schemas.microsoft.com/office/powerpoint/2010/main" val="3035596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Pressures</a:t>
            </a:r>
            <a:endParaRPr lang="en-US" dirty="0"/>
          </a:p>
        </p:txBody>
      </p:sp>
      <p:sp>
        <p:nvSpPr>
          <p:cNvPr id="3" name="Content Placeholder 2"/>
          <p:cNvSpPr>
            <a:spLocks noGrp="1"/>
          </p:cNvSpPr>
          <p:nvPr>
            <p:ph idx="1"/>
          </p:nvPr>
        </p:nvSpPr>
        <p:spPr/>
        <p:txBody>
          <a:bodyPr/>
          <a:lstStyle/>
          <a:p>
            <a:r>
              <a:rPr lang="en-US" dirty="0" smtClean="0"/>
              <a:t>Napoleon agreed to no longer restrict American trade but the British still refused to do so and Congress passes a non-importation act against Britain in 1811</a:t>
            </a:r>
          </a:p>
          <a:p>
            <a:r>
              <a:rPr lang="en-US" dirty="0" smtClean="0"/>
              <a:t>This strategy actually worked because by 1812 the refusal of the US to buy British goods began to hurt the British economy</a:t>
            </a:r>
          </a:p>
          <a:p>
            <a:r>
              <a:rPr lang="en-US" dirty="0" smtClean="0"/>
              <a:t>June 1812: Britain ended all restrictions on American trade but it was too late because the US Congress had declared war on GB</a:t>
            </a:r>
            <a:endParaRPr lang="en-US" dirty="0"/>
          </a:p>
        </p:txBody>
      </p:sp>
    </p:spTree>
    <p:extLst>
      <p:ext uri="{BB962C8B-B14F-4D97-AF65-F5344CB8AC3E}">
        <p14:creationId xmlns:p14="http://schemas.microsoft.com/office/powerpoint/2010/main" val="3175228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Hawks</a:t>
            </a:r>
            <a:endParaRPr lang="en-US" dirty="0"/>
          </a:p>
        </p:txBody>
      </p:sp>
      <p:sp>
        <p:nvSpPr>
          <p:cNvPr id="3" name="Content Placeholder 2"/>
          <p:cNvSpPr>
            <a:spLocks noGrp="1"/>
          </p:cNvSpPr>
          <p:nvPr>
            <p:ph idx="1"/>
          </p:nvPr>
        </p:nvSpPr>
        <p:spPr/>
        <p:txBody>
          <a:bodyPr/>
          <a:lstStyle/>
          <a:p>
            <a:r>
              <a:rPr lang="en-US" dirty="0" smtClean="0"/>
              <a:t>Those who voted for the war came from the south and west</a:t>
            </a:r>
          </a:p>
          <a:p>
            <a:r>
              <a:rPr lang="en-US" dirty="0" smtClean="0"/>
              <a:t>They were led by Henry Clay of Kentucky, John Calhoun of South Carolina, and Felix Grundy of Tennessee and they were nicknamed the </a:t>
            </a:r>
            <a:r>
              <a:rPr lang="en-US" b="1" dirty="0" smtClean="0"/>
              <a:t>War Hawks</a:t>
            </a:r>
            <a:endParaRPr lang="en-US" dirty="0" smtClean="0"/>
          </a:p>
          <a:p>
            <a:pPr lvl="1"/>
            <a:endParaRPr lang="en-US" dirty="0"/>
          </a:p>
        </p:txBody>
      </p:sp>
    </p:spTree>
    <p:extLst>
      <p:ext uri="{BB962C8B-B14F-4D97-AF65-F5344CB8AC3E}">
        <p14:creationId xmlns:p14="http://schemas.microsoft.com/office/powerpoint/2010/main" val="2522380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287" y="4140802"/>
            <a:ext cx="5538788" cy="590601"/>
          </a:xfrm>
        </p:spPr>
        <p:txBody>
          <a:bodyPr/>
          <a:lstStyle/>
          <a:p>
            <a:r>
              <a:rPr lang="en-US" dirty="0" smtClean="0"/>
              <a:t>Reasons for War</a:t>
            </a:r>
            <a:endParaRPr lang="en-US" dirty="0"/>
          </a:p>
        </p:txBody>
      </p:sp>
      <p:pic>
        <p:nvPicPr>
          <p:cNvPr id="5" name="Picture Placeholder 4" descr="weal_10_img1850.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5980" b="5980"/>
          <a:stretch>
            <a:fillRect/>
          </a:stretch>
        </p:blipFill>
        <p:spPr/>
      </p:pic>
      <p:sp>
        <p:nvSpPr>
          <p:cNvPr id="3" name="Content Placeholder 2"/>
          <p:cNvSpPr>
            <a:spLocks noGrp="1"/>
          </p:cNvSpPr>
          <p:nvPr>
            <p:ph type="body" sz="half" idx="2"/>
          </p:nvPr>
        </p:nvSpPr>
        <p:spPr>
          <a:xfrm>
            <a:off x="1285569" y="4731404"/>
            <a:ext cx="7405506" cy="1932558"/>
          </a:xfrm>
        </p:spPr>
        <p:txBody>
          <a:bodyPr>
            <a:normAutofit/>
          </a:bodyPr>
          <a:lstStyle/>
          <a:p>
            <a:pPr marL="342900" indent="-342900">
              <a:buFont typeface="Arial"/>
              <a:buChar char="•"/>
            </a:pPr>
            <a:r>
              <a:rPr lang="en-US" dirty="0" smtClean="0"/>
              <a:t>Reason #1: British </a:t>
            </a:r>
            <a:r>
              <a:rPr lang="en-US" dirty="0"/>
              <a:t>trade restrictions hurt southern planters and western farmers who made a living from tobacco, rice, wheat, and cotton </a:t>
            </a:r>
            <a:endParaRPr lang="en-US" dirty="0" smtClean="0"/>
          </a:p>
          <a:p>
            <a:pPr marL="342900" indent="-342900">
              <a:buFont typeface="Arial"/>
              <a:buChar char="•"/>
            </a:pPr>
            <a:r>
              <a:rPr lang="en-US" dirty="0" smtClean="0"/>
              <a:t>Reason #2: western farmers also blamed the British for clashes with Native Americans along the frontier </a:t>
            </a:r>
            <a:endParaRPr lang="en-US" dirty="0"/>
          </a:p>
        </p:txBody>
      </p:sp>
    </p:spTree>
    <p:extLst>
      <p:ext uri="{BB962C8B-B14F-4D97-AF65-F5344CB8AC3E}">
        <p14:creationId xmlns:p14="http://schemas.microsoft.com/office/powerpoint/2010/main" val="33072379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Tecumseh &amp; Tippecanoe</a:t>
            </a:r>
            <a:endParaRPr lang="en-US" dirty="0"/>
          </a:p>
        </p:txBody>
      </p:sp>
      <p:sp>
        <p:nvSpPr>
          <p:cNvPr id="6" name="Content Placeholder 5"/>
          <p:cNvSpPr>
            <a:spLocks noGrp="1"/>
          </p:cNvSpPr>
          <p:nvPr>
            <p:ph idx="1"/>
          </p:nvPr>
        </p:nvSpPr>
        <p:spPr/>
        <p:txBody>
          <a:bodyPr>
            <a:normAutofit lnSpcReduction="10000"/>
          </a:bodyPr>
          <a:lstStyle/>
          <a:p>
            <a:r>
              <a:rPr lang="en-US" b="1" dirty="0" smtClean="0"/>
              <a:t>Tecumseh</a:t>
            </a:r>
            <a:r>
              <a:rPr lang="en-US" dirty="0" smtClean="0"/>
              <a:t> – a Shawnee leader who believed that Native Americans needed to unite to protect their lands</a:t>
            </a:r>
          </a:p>
          <a:p>
            <a:r>
              <a:rPr lang="en-US" dirty="0" smtClean="0"/>
              <a:t>His brother, </a:t>
            </a:r>
            <a:r>
              <a:rPr lang="en-US" dirty="0" err="1" smtClean="0"/>
              <a:t>Tenskwatawa</a:t>
            </a:r>
            <a:r>
              <a:rPr lang="en-US" dirty="0" smtClean="0"/>
              <a:t>, called for a spiritual rebirth of Native American cultures </a:t>
            </a:r>
          </a:p>
          <a:p>
            <a:r>
              <a:rPr lang="en-US" b="1" dirty="0" smtClean="0"/>
              <a:t>William Henry Harrison,</a:t>
            </a:r>
            <a:r>
              <a:rPr lang="en-US" dirty="0" smtClean="0"/>
              <a:t> governor of the Indian territory, learned that </a:t>
            </a:r>
            <a:r>
              <a:rPr lang="en-US" dirty="0" err="1" smtClean="0"/>
              <a:t>Tecmuseh’s</a:t>
            </a:r>
            <a:r>
              <a:rPr lang="en-US" dirty="0" smtClean="0"/>
              <a:t> movement was becoming more militant</a:t>
            </a:r>
          </a:p>
          <a:p>
            <a:r>
              <a:rPr lang="en-US" dirty="0" smtClean="0"/>
              <a:t>November 1811: Harrison gathered a force and marched towards the Native American town </a:t>
            </a:r>
            <a:endParaRPr lang="en-US" dirty="0"/>
          </a:p>
        </p:txBody>
      </p:sp>
    </p:spTree>
    <p:extLst>
      <p:ext uri="{BB962C8B-B14F-4D97-AF65-F5344CB8AC3E}">
        <p14:creationId xmlns:p14="http://schemas.microsoft.com/office/powerpoint/2010/main" val="1420670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Harrison </a:t>
            </a:r>
            <a:r>
              <a:rPr lang="en-US" dirty="0" err="1" smtClean="0"/>
              <a:t>vs</a:t>
            </a:r>
            <a:r>
              <a:rPr lang="en-US" dirty="0" smtClean="0"/>
              <a:t> The Natives</a:t>
            </a:r>
            <a:endParaRPr lang="en-US" dirty="0"/>
          </a:p>
        </p:txBody>
      </p:sp>
      <p:sp>
        <p:nvSpPr>
          <p:cNvPr id="3" name="Content Placeholder 2"/>
          <p:cNvSpPr>
            <a:spLocks noGrp="1"/>
          </p:cNvSpPr>
          <p:nvPr>
            <p:ph idx="1"/>
          </p:nvPr>
        </p:nvSpPr>
        <p:spPr/>
        <p:txBody>
          <a:bodyPr/>
          <a:lstStyle/>
          <a:p>
            <a:r>
              <a:rPr lang="en-US" dirty="0" err="1" smtClean="0"/>
              <a:t>Tenskwatawa</a:t>
            </a:r>
            <a:r>
              <a:rPr lang="en-US" dirty="0" smtClean="0"/>
              <a:t> attacked Harrison first near the Tippecanoe River </a:t>
            </a:r>
          </a:p>
          <a:p>
            <a:r>
              <a:rPr lang="en-US" dirty="0" smtClean="0"/>
              <a:t>This bloody battle left about ¼ of Harrison’s troops dead or wounded but the many of the Natives had left for Canada</a:t>
            </a:r>
          </a:p>
          <a:p>
            <a:r>
              <a:rPr lang="en-US" dirty="0" smtClean="0"/>
              <a:t>With the Natives running towards British Canada, many western farmers argued that war with Britain would enable the US to seize Canada and stop these Native American attacks</a:t>
            </a:r>
            <a:endParaRPr lang="en-US" dirty="0"/>
          </a:p>
        </p:txBody>
      </p:sp>
    </p:spTree>
    <p:extLst>
      <p:ext uri="{BB962C8B-B14F-4D97-AF65-F5344CB8AC3E}">
        <p14:creationId xmlns:p14="http://schemas.microsoft.com/office/powerpoint/2010/main" val="2368399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War?</a:t>
            </a:r>
            <a:endParaRPr lang="en-US" dirty="0"/>
          </a:p>
        </p:txBody>
      </p:sp>
      <p:sp>
        <p:nvSpPr>
          <p:cNvPr id="3" name="Content Placeholder 2"/>
          <p:cNvSpPr>
            <a:spLocks noGrp="1"/>
          </p:cNvSpPr>
          <p:nvPr>
            <p:ph idx="1"/>
          </p:nvPr>
        </p:nvSpPr>
        <p:spPr/>
        <p:txBody>
          <a:bodyPr/>
          <a:lstStyle/>
          <a:p>
            <a:r>
              <a:rPr lang="en-US" dirty="0" smtClean="0"/>
              <a:t>June 1812: President Madison gave in to all of this pressure and asked Congress to declare war on Britain </a:t>
            </a:r>
          </a:p>
          <a:p>
            <a:r>
              <a:rPr lang="en-US" dirty="0" smtClean="0"/>
              <a:t>The vote in Congress was split along regional lines</a:t>
            </a:r>
          </a:p>
          <a:p>
            <a:pPr lvl="1"/>
            <a:r>
              <a:rPr lang="en-US" dirty="0" smtClean="0"/>
              <a:t>South and west voted for the war</a:t>
            </a:r>
          </a:p>
          <a:p>
            <a:pPr lvl="1"/>
            <a:r>
              <a:rPr lang="en-US" dirty="0" smtClean="0"/>
              <a:t>Northeast did not favor the war</a:t>
            </a:r>
          </a:p>
        </p:txBody>
      </p:sp>
    </p:spTree>
    <p:extLst>
      <p:ext uri="{BB962C8B-B14F-4D97-AF65-F5344CB8AC3E}">
        <p14:creationId xmlns:p14="http://schemas.microsoft.com/office/powerpoint/2010/main" val="3997581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War Possible?</a:t>
            </a:r>
            <a:endParaRPr lang="en-US" dirty="0"/>
          </a:p>
        </p:txBody>
      </p:sp>
      <p:sp>
        <p:nvSpPr>
          <p:cNvPr id="3" name="Content Placeholder 2"/>
          <p:cNvSpPr>
            <a:spLocks noGrp="1"/>
          </p:cNvSpPr>
          <p:nvPr>
            <p:ph idx="1"/>
          </p:nvPr>
        </p:nvSpPr>
        <p:spPr/>
        <p:txBody>
          <a:bodyPr>
            <a:normAutofit fontScale="92500"/>
          </a:bodyPr>
          <a:lstStyle/>
          <a:p>
            <a:r>
              <a:rPr lang="en-US" dirty="0" smtClean="0"/>
              <a:t>Although Congress voted for the war, the nation wasn’t ready to fight</a:t>
            </a:r>
          </a:p>
          <a:p>
            <a:pPr lvl="1"/>
            <a:r>
              <a:rPr lang="en-US" dirty="0" smtClean="0"/>
              <a:t>We had fewer than 7,000 troops and very little equipment</a:t>
            </a:r>
          </a:p>
          <a:p>
            <a:pPr lvl="1"/>
            <a:r>
              <a:rPr lang="en-US" dirty="0" smtClean="0"/>
              <a:t>The navy had only 16 ships</a:t>
            </a:r>
          </a:p>
          <a:p>
            <a:pPr lvl="1"/>
            <a:r>
              <a:rPr lang="en-US" dirty="0" smtClean="0"/>
              <a:t>Americans were divided over the war!</a:t>
            </a:r>
          </a:p>
          <a:p>
            <a:pPr lvl="1"/>
            <a:r>
              <a:rPr lang="en-US" dirty="0" smtClean="0"/>
              <a:t>The war was too costly!</a:t>
            </a:r>
          </a:p>
          <a:p>
            <a:r>
              <a:rPr lang="en-US" dirty="0" smtClean="0"/>
              <a:t>Republicans had shut down the Bank of the US a year earlier and this made it difficult for the government to borrow money because most private bankers were located in the Northeast</a:t>
            </a:r>
            <a:endParaRPr lang="en-US" dirty="0"/>
          </a:p>
        </p:txBody>
      </p:sp>
    </p:spTree>
    <p:extLst>
      <p:ext uri="{BB962C8B-B14F-4D97-AF65-F5344CB8AC3E}">
        <p14:creationId xmlns:p14="http://schemas.microsoft.com/office/powerpoint/2010/main" val="19065936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 of Canada</a:t>
            </a:r>
            <a:endParaRPr lang="en-US" dirty="0"/>
          </a:p>
        </p:txBody>
      </p:sp>
      <p:pic>
        <p:nvPicPr>
          <p:cNvPr id="4" name="Content Placeholder 3" descr="brock2.jpg"/>
          <p:cNvPicPr>
            <a:picLocks noGrp="1" noChangeAspect="1"/>
          </p:cNvPicPr>
          <p:nvPr>
            <p:ph idx="1"/>
          </p:nvPr>
        </p:nvPicPr>
        <p:blipFill>
          <a:blip r:embed="rId2">
            <a:extLst>
              <a:ext uri="{28A0092B-C50C-407E-A947-70E740481C1C}">
                <a14:useLocalDpi xmlns:a14="http://schemas.microsoft.com/office/drawing/2010/main" val="0"/>
              </a:ext>
            </a:extLst>
          </a:blip>
          <a:srcRect t="15814" b="15814"/>
          <a:stretch>
            <a:fillRect/>
          </a:stretch>
        </p:blipFill>
        <p:spPr/>
      </p:pic>
    </p:spTree>
    <p:extLst>
      <p:ext uri="{BB962C8B-B14F-4D97-AF65-F5344CB8AC3E}">
        <p14:creationId xmlns:p14="http://schemas.microsoft.com/office/powerpoint/2010/main" val="260450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Tariff of 1789</a:t>
            </a:r>
            <a:endParaRPr lang="en-US" dirty="0"/>
          </a:p>
        </p:txBody>
      </p:sp>
      <p:sp>
        <p:nvSpPr>
          <p:cNvPr id="7" name="Content Placeholder 6"/>
          <p:cNvSpPr>
            <a:spLocks noGrp="1"/>
          </p:cNvSpPr>
          <p:nvPr>
            <p:ph idx="1"/>
          </p:nvPr>
        </p:nvSpPr>
        <p:spPr/>
        <p:txBody>
          <a:bodyPr/>
          <a:lstStyle/>
          <a:p>
            <a:r>
              <a:rPr lang="en-US" dirty="0" smtClean="0"/>
              <a:t>James Madison suggested that the government raise most of its money by taxing imports from other countries </a:t>
            </a:r>
          </a:p>
          <a:p>
            <a:r>
              <a:rPr lang="en-US" b="1" dirty="0" smtClean="0"/>
              <a:t>Tariff of 1789</a:t>
            </a:r>
            <a:r>
              <a:rPr lang="en-US" dirty="0" smtClean="0"/>
              <a:t> – required importers to pay a percentage of the value of their cargo when they landed it in the United States </a:t>
            </a:r>
          </a:p>
          <a:p>
            <a:pPr lvl="1"/>
            <a:r>
              <a:rPr lang="en-US" dirty="0" smtClean="0"/>
              <a:t>Shippers had to pay a </a:t>
            </a:r>
            <a:r>
              <a:rPr lang="en-US" b="1" dirty="0" smtClean="0"/>
              <a:t>tonnage</a:t>
            </a:r>
            <a:r>
              <a:rPr lang="en-US" dirty="0" smtClean="0"/>
              <a:t> – tax based on how much their ships carried</a:t>
            </a:r>
            <a:endParaRPr lang="en-US" dirty="0"/>
          </a:p>
        </p:txBody>
      </p:sp>
    </p:spTree>
    <p:extLst>
      <p:ext uri="{BB962C8B-B14F-4D97-AF65-F5344CB8AC3E}">
        <p14:creationId xmlns:p14="http://schemas.microsoft.com/office/powerpoint/2010/main" val="29127615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 of Canada</a:t>
            </a:r>
            <a:endParaRPr lang="en-US" dirty="0"/>
          </a:p>
        </p:txBody>
      </p:sp>
      <p:sp>
        <p:nvSpPr>
          <p:cNvPr id="3" name="Content Placeholder 2"/>
          <p:cNvSpPr>
            <a:spLocks noGrp="1"/>
          </p:cNvSpPr>
          <p:nvPr>
            <p:ph idx="1"/>
          </p:nvPr>
        </p:nvSpPr>
        <p:spPr/>
        <p:txBody>
          <a:bodyPr/>
          <a:lstStyle/>
          <a:p>
            <a:r>
              <a:rPr lang="en-US" dirty="0" smtClean="0"/>
              <a:t>Despite all of these weaknesses, James Madison still ordered the military to invade Canada</a:t>
            </a:r>
          </a:p>
          <a:p>
            <a:r>
              <a:rPr lang="en-US" dirty="0" smtClean="0"/>
              <a:t>3 Prong Attack</a:t>
            </a:r>
          </a:p>
          <a:p>
            <a:pPr lvl="1"/>
            <a:r>
              <a:rPr lang="en-US" dirty="0" smtClean="0"/>
              <a:t>Detroit</a:t>
            </a:r>
          </a:p>
          <a:p>
            <a:pPr lvl="1"/>
            <a:r>
              <a:rPr lang="en-US" dirty="0" smtClean="0"/>
              <a:t>Niagara Falls</a:t>
            </a:r>
          </a:p>
          <a:p>
            <a:pPr lvl="1"/>
            <a:r>
              <a:rPr lang="en-US" dirty="0" smtClean="0"/>
              <a:t>Up the Hudson River toward Montreal </a:t>
            </a:r>
          </a:p>
          <a:p>
            <a:r>
              <a:rPr lang="en-US" dirty="0" smtClean="0"/>
              <a:t>All three attacks failed!!!! The British navy on Lake Erie moved troops to Detroit and forced the American commander, General William Hull, to surrender</a:t>
            </a:r>
            <a:endParaRPr lang="en-US" dirty="0"/>
          </a:p>
        </p:txBody>
      </p:sp>
    </p:spTree>
    <p:extLst>
      <p:ext uri="{BB962C8B-B14F-4D97-AF65-F5344CB8AC3E}">
        <p14:creationId xmlns:p14="http://schemas.microsoft.com/office/powerpoint/2010/main" val="26368278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 of Canada</a:t>
            </a:r>
            <a:endParaRPr lang="en-US" dirty="0"/>
          </a:p>
        </p:txBody>
      </p:sp>
      <p:sp>
        <p:nvSpPr>
          <p:cNvPr id="3" name="Content Placeholder 2"/>
          <p:cNvSpPr>
            <a:spLocks noGrp="1"/>
          </p:cNvSpPr>
          <p:nvPr>
            <p:ph idx="1"/>
          </p:nvPr>
        </p:nvSpPr>
        <p:spPr/>
        <p:txBody>
          <a:bodyPr/>
          <a:lstStyle/>
          <a:p>
            <a:r>
              <a:rPr lang="en-US" dirty="0" smtClean="0"/>
              <a:t>Then the British shifted their troops to Niagara Falls and they easily drove off about 600 American troops</a:t>
            </a:r>
          </a:p>
          <a:p>
            <a:r>
              <a:rPr lang="en-US" dirty="0" smtClean="0"/>
              <a:t>One of the reasons this attack failed was because we were short on troops, since the New York militia refused to cross the river (many of them did not support the war)</a:t>
            </a:r>
          </a:p>
          <a:p>
            <a:r>
              <a:rPr lang="en-US" dirty="0" smtClean="0"/>
              <a:t>Their argument was: “Our military service does not require us to leave the country”</a:t>
            </a:r>
            <a:endParaRPr lang="en-US" dirty="0"/>
          </a:p>
        </p:txBody>
      </p:sp>
    </p:spTree>
    <p:extLst>
      <p:ext uri="{BB962C8B-B14F-4D97-AF65-F5344CB8AC3E}">
        <p14:creationId xmlns:p14="http://schemas.microsoft.com/office/powerpoint/2010/main" val="2784165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 of Canada</a:t>
            </a:r>
            <a:endParaRPr lang="en-US" dirty="0"/>
          </a:p>
        </p:txBody>
      </p:sp>
      <p:sp>
        <p:nvSpPr>
          <p:cNvPr id="3" name="Content Placeholder 2"/>
          <p:cNvSpPr>
            <a:spLocks noGrp="1"/>
          </p:cNvSpPr>
          <p:nvPr>
            <p:ph idx="1"/>
          </p:nvPr>
        </p:nvSpPr>
        <p:spPr/>
        <p:txBody>
          <a:bodyPr/>
          <a:lstStyle/>
          <a:p>
            <a:r>
              <a:rPr lang="en-US" dirty="0" smtClean="0"/>
              <a:t>The third attack, up the Hudson River, was not much of a success either</a:t>
            </a:r>
          </a:p>
          <a:p>
            <a:r>
              <a:rPr lang="en-US" dirty="0" smtClean="0"/>
              <a:t>General Henry Dearborn marched toward Montreal and called off the attack after the militia which accompanied his own troops refused to cross the border!</a:t>
            </a:r>
          </a:p>
          <a:p>
            <a:r>
              <a:rPr lang="en-US" dirty="0" smtClean="0"/>
              <a:t>What is going on?! How does this make America look?!</a:t>
            </a:r>
            <a:endParaRPr lang="en-US" dirty="0"/>
          </a:p>
        </p:txBody>
      </p:sp>
    </p:spTree>
    <p:extLst>
      <p:ext uri="{BB962C8B-B14F-4D97-AF65-F5344CB8AC3E}">
        <p14:creationId xmlns:p14="http://schemas.microsoft.com/office/powerpoint/2010/main" val="31392540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99329">
            <a:off x="6096861" y="1238982"/>
            <a:ext cx="2626476" cy="761955"/>
          </a:xfrm>
        </p:spPr>
        <p:txBody>
          <a:bodyPr/>
          <a:lstStyle/>
          <a:p>
            <a:r>
              <a:rPr lang="en-US" sz="2400" dirty="0" smtClean="0"/>
              <a:t>What to do Now?</a:t>
            </a:r>
            <a:endParaRPr lang="en-US" sz="2400" dirty="0"/>
          </a:p>
        </p:txBody>
      </p:sp>
      <p:pic>
        <p:nvPicPr>
          <p:cNvPr id="5" name="Picture Placeholder 4" descr="Battle_erie.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174" r="2174"/>
          <a:stretch>
            <a:fillRect/>
          </a:stretch>
        </p:blipFill>
        <p:spPr/>
      </p:pic>
      <p:sp>
        <p:nvSpPr>
          <p:cNvPr id="3" name="Content Placeholder 2"/>
          <p:cNvSpPr>
            <a:spLocks noGrp="1"/>
          </p:cNvSpPr>
          <p:nvPr>
            <p:ph type="body" sz="half" idx="2"/>
          </p:nvPr>
        </p:nvSpPr>
        <p:spPr>
          <a:xfrm>
            <a:off x="1086085" y="4411848"/>
            <a:ext cx="7604990" cy="2446152"/>
          </a:xfrm>
        </p:spPr>
        <p:txBody>
          <a:bodyPr>
            <a:normAutofit fontScale="92500" lnSpcReduction="10000"/>
          </a:bodyPr>
          <a:lstStyle/>
          <a:p>
            <a:pPr marL="342900" indent="-342900">
              <a:buFont typeface="Arial"/>
              <a:buChar char="•"/>
            </a:pPr>
            <a:r>
              <a:rPr lang="en-US" dirty="0" smtClean="0"/>
              <a:t>The next year, America had more success after </a:t>
            </a:r>
            <a:r>
              <a:rPr lang="en-US" b="1" dirty="0" smtClean="0"/>
              <a:t>Commodore Oliver Perry</a:t>
            </a:r>
            <a:r>
              <a:rPr lang="en-US" dirty="0" smtClean="0"/>
              <a:t> secretly arranged for the construction of a fleet on the coast of Lake Erie in Ohio</a:t>
            </a:r>
          </a:p>
          <a:p>
            <a:pPr marL="342900" indent="-342900">
              <a:buFont typeface="Arial"/>
              <a:buChar char="•"/>
            </a:pPr>
            <a:r>
              <a:rPr lang="en-US" dirty="0" smtClean="0"/>
              <a:t>September 10, 1813: after 4 hours of heavy battle the British surrendered </a:t>
            </a:r>
          </a:p>
          <a:p>
            <a:pPr marL="342900" indent="-342900">
              <a:buFont typeface="Arial"/>
              <a:buChar char="•"/>
            </a:pPr>
            <a:r>
              <a:rPr lang="en-US" dirty="0" smtClean="0"/>
              <a:t>This victory gave us control of Lake Erie and also enabled us to recover much of Detroit and march into Canada where we defeated a force of British and N. American troops at the Battle of the Thames River</a:t>
            </a:r>
            <a:endParaRPr lang="en-US" dirty="0"/>
          </a:p>
        </p:txBody>
      </p:sp>
    </p:spTree>
    <p:extLst>
      <p:ext uri="{BB962C8B-B14F-4D97-AF65-F5344CB8AC3E}">
        <p14:creationId xmlns:p14="http://schemas.microsoft.com/office/powerpoint/2010/main" val="12181095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Victory for Americans</a:t>
            </a:r>
            <a:endParaRPr lang="en-US" dirty="0"/>
          </a:p>
        </p:txBody>
      </p:sp>
      <p:pic>
        <p:nvPicPr>
          <p:cNvPr id="4" name="Content Placeholder 3" descr="2448.jpg.gif"/>
          <p:cNvPicPr>
            <a:picLocks noGrp="1" noChangeAspect="1"/>
          </p:cNvPicPr>
          <p:nvPr>
            <p:ph idx="1"/>
          </p:nvPr>
        </p:nvPicPr>
        <p:blipFill>
          <a:blip r:embed="rId2">
            <a:extLst>
              <a:ext uri="{28A0092B-C50C-407E-A947-70E740481C1C}">
                <a14:useLocalDpi xmlns:a14="http://schemas.microsoft.com/office/drawing/2010/main" val="0"/>
              </a:ext>
            </a:extLst>
          </a:blip>
          <a:srcRect t="20456" b="20456"/>
          <a:stretch>
            <a:fillRect/>
          </a:stretch>
        </p:blipFill>
        <p:spPr/>
      </p:pic>
    </p:spTree>
    <p:extLst>
      <p:ext uri="{BB962C8B-B14F-4D97-AF65-F5344CB8AC3E}">
        <p14:creationId xmlns:p14="http://schemas.microsoft.com/office/powerpoint/2010/main" val="21796391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Happens Next?</a:t>
            </a:r>
            <a:endParaRPr lang="en-US" dirty="0"/>
          </a:p>
        </p:txBody>
      </p:sp>
      <p:sp>
        <p:nvSpPr>
          <p:cNvPr id="6" name="Content Placeholder 5"/>
          <p:cNvSpPr>
            <a:spLocks noGrp="1"/>
          </p:cNvSpPr>
          <p:nvPr>
            <p:ph idx="1"/>
          </p:nvPr>
        </p:nvSpPr>
        <p:spPr/>
        <p:txBody>
          <a:bodyPr/>
          <a:lstStyle/>
          <a:p>
            <a:r>
              <a:rPr lang="en-US" dirty="0" smtClean="0"/>
              <a:t>Harrison’s attack was supposed to meet up with American troops from Niagara Falls in the east</a:t>
            </a:r>
          </a:p>
          <a:p>
            <a:r>
              <a:rPr lang="en-US" dirty="0" smtClean="0"/>
              <a:t>British and N. Americans stopped Americans from the east from advancing at the Battle of Stony Creek</a:t>
            </a:r>
          </a:p>
          <a:p>
            <a:r>
              <a:rPr lang="en-US" dirty="0" smtClean="0"/>
              <a:t>Harrison learned about this defeat and retreated to Detroit</a:t>
            </a:r>
          </a:p>
          <a:p>
            <a:r>
              <a:rPr lang="en-US" dirty="0" smtClean="0"/>
              <a:t>End of 1813: the US still had not conquered any territory in Canada</a:t>
            </a:r>
            <a:endParaRPr lang="en-US" dirty="0"/>
          </a:p>
        </p:txBody>
      </p:sp>
    </p:spTree>
    <p:extLst>
      <p:ext uri="{BB962C8B-B14F-4D97-AF65-F5344CB8AC3E}">
        <p14:creationId xmlns:p14="http://schemas.microsoft.com/office/powerpoint/2010/main" val="13551826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Ends; Well the French War</a:t>
            </a:r>
            <a:endParaRPr lang="en-US" dirty="0"/>
          </a:p>
        </p:txBody>
      </p:sp>
      <p:sp>
        <p:nvSpPr>
          <p:cNvPr id="3" name="Content Placeholder 2"/>
          <p:cNvSpPr>
            <a:spLocks noGrp="1"/>
          </p:cNvSpPr>
          <p:nvPr>
            <p:ph idx="1"/>
          </p:nvPr>
        </p:nvSpPr>
        <p:spPr/>
        <p:txBody>
          <a:bodyPr>
            <a:normAutofit fontScale="92500"/>
          </a:bodyPr>
          <a:lstStyle/>
          <a:p>
            <a:r>
              <a:rPr lang="en-US" dirty="0" smtClean="0"/>
              <a:t>1814: Napoleon’s French empire collapses and this also ends the French war against the British</a:t>
            </a:r>
          </a:p>
          <a:p>
            <a:r>
              <a:rPr lang="en-US" dirty="0" smtClean="0"/>
              <a:t>The British can now focus on the war against America and they send much of their navy and more troops here</a:t>
            </a:r>
          </a:p>
          <a:p>
            <a:r>
              <a:rPr lang="en-US" dirty="0" smtClean="0"/>
              <a:t>British 3 Prong Attack:</a:t>
            </a:r>
          </a:p>
          <a:p>
            <a:pPr lvl="1"/>
            <a:r>
              <a:rPr lang="en-US" dirty="0" smtClean="0"/>
              <a:t>1</a:t>
            </a:r>
            <a:r>
              <a:rPr lang="en-US" baseline="30000" dirty="0" smtClean="0"/>
              <a:t>st</a:t>
            </a:r>
            <a:r>
              <a:rPr lang="en-US" dirty="0" smtClean="0"/>
              <a:t>: British navy would raid American cities along the coast</a:t>
            </a:r>
          </a:p>
          <a:p>
            <a:pPr lvl="1"/>
            <a:r>
              <a:rPr lang="en-US" dirty="0" smtClean="0"/>
              <a:t>2</a:t>
            </a:r>
            <a:r>
              <a:rPr lang="en-US" baseline="30000" dirty="0" smtClean="0"/>
              <a:t>nd</a:t>
            </a:r>
            <a:r>
              <a:rPr lang="en-US" dirty="0" smtClean="0"/>
              <a:t>: they march south into New York from Montreal cutting New England from the rest of the country</a:t>
            </a:r>
          </a:p>
          <a:p>
            <a:pPr lvl="1"/>
            <a:r>
              <a:rPr lang="en-US" dirty="0" smtClean="0"/>
              <a:t>3</a:t>
            </a:r>
            <a:r>
              <a:rPr lang="en-US" baseline="30000" dirty="0" smtClean="0"/>
              <a:t>rd</a:t>
            </a:r>
            <a:r>
              <a:rPr lang="en-US" dirty="0" smtClean="0"/>
              <a:t>” seize New Orleans, Louisiana and close the Mississippi River </a:t>
            </a:r>
            <a:endParaRPr lang="en-US" dirty="0"/>
          </a:p>
        </p:txBody>
      </p:sp>
    </p:spTree>
    <p:extLst>
      <p:ext uri="{BB962C8B-B14F-4D97-AF65-F5344CB8AC3E}">
        <p14:creationId xmlns:p14="http://schemas.microsoft.com/office/powerpoint/2010/main" val="20146574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the White House!!!</a:t>
            </a:r>
            <a:endParaRPr lang="en-US" dirty="0"/>
          </a:p>
        </p:txBody>
      </p:sp>
      <p:sp>
        <p:nvSpPr>
          <p:cNvPr id="3" name="Content Placeholder 2"/>
          <p:cNvSpPr>
            <a:spLocks noGrp="1"/>
          </p:cNvSpPr>
          <p:nvPr>
            <p:ph idx="1"/>
          </p:nvPr>
        </p:nvSpPr>
        <p:spPr/>
        <p:txBody>
          <a:bodyPr/>
          <a:lstStyle/>
          <a:p>
            <a:r>
              <a:rPr lang="en-US" dirty="0" smtClean="0"/>
              <a:t>August 1814: a British fleet sails into the Chesapeake Bay and lands within marching distance of Washington, DC. </a:t>
            </a:r>
          </a:p>
          <a:p>
            <a:r>
              <a:rPr lang="en-US" dirty="0" smtClean="0"/>
              <a:t>They easily defeat the weak American local militia and enter the city without a problem</a:t>
            </a:r>
          </a:p>
          <a:p>
            <a:r>
              <a:rPr lang="en-US" dirty="0" smtClean="0"/>
              <a:t>Madison and other government official fled the city and the British set fire to both the White House and the Capitol</a:t>
            </a:r>
            <a:endParaRPr lang="en-US" dirty="0"/>
          </a:p>
        </p:txBody>
      </p:sp>
    </p:spTree>
    <p:extLst>
      <p:ext uri="{BB962C8B-B14F-4D97-AF65-F5344CB8AC3E}">
        <p14:creationId xmlns:p14="http://schemas.microsoft.com/office/powerpoint/2010/main" val="4694444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a:t>
            </a:r>
            <a:endParaRPr lang="en-US" dirty="0"/>
          </a:p>
        </p:txBody>
      </p:sp>
      <p:sp>
        <p:nvSpPr>
          <p:cNvPr id="3" name="Content Placeholder 2"/>
          <p:cNvSpPr>
            <a:spLocks noGrp="1"/>
          </p:cNvSpPr>
          <p:nvPr>
            <p:ph idx="1"/>
          </p:nvPr>
        </p:nvSpPr>
        <p:spPr/>
        <p:txBody>
          <a:bodyPr/>
          <a:lstStyle/>
          <a:p>
            <a:r>
              <a:rPr lang="en-US" dirty="0" smtClean="0"/>
              <a:t>Baltimore was ready for the British</a:t>
            </a:r>
          </a:p>
          <a:p>
            <a:r>
              <a:rPr lang="en-US" dirty="0" smtClean="0"/>
              <a:t>City militia inflicted heavy casualties on the British troops that went ashore</a:t>
            </a:r>
          </a:p>
          <a:p>
            <a:r>
              <a:rPr lang="en-US" dirty="0" smtClean="0"/>
              <a:t>After bombarding Fort McHenry throughout the night of September 13, the British abandoned their attack on the city</a:t>
            </a:r>
            <a:endParaRPr lang="en-US" dirty="0"/>
          </a:p>
        </p:txBody>
      </p:sp>
    </p:spTree>
    <p:extLst>
      <p:ext uri="{BB962C8B-B14F-4D97-AF65-F5344CB8AC3E}">
        <p14:creationId xmlns:p14="http://schemas.microsoft.com/office/powerpoint/2010/main" val="27516289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4" y="581062"/>
            <a:ext cx="3566160" cy="1162050"/>
          </a:xfrm>
        </p:spPr>
        <p:txBody>
          <a:bodyPr/>
          <a:lstStyle/>
          <a:p>
            <a:r>
              <a:rPr lang="en-US" dirty="0" smtClean="0"/>
              <a:t>Battle of Lake Champlain</a:t>
            </a:r>
            <a:endParaRPr lang="en-US" dirty="0"/>
          </a:p>
        </p:txBody>
      </p:sp>
      <p:sp>
        <p:nvSpPr>
          <p:cNvPr id="3" name="Content Placeholder 2"/>
          <p:cNvSpPr>
            <a:spLocks noGrp="1"/>
          </p:cNvSpPr>
          <p:nvPr>
            <p:ph type="body" sz="half" idx="2"/>
          </p:nvPr>
        </p:nvSpPr>
        <p:spPr>
          <a:xfrm>
            <a:off x="5017544" y="1743112"/>
            <a:ext cx="3566160" cy="4992316"/>
          </a:xfrm>
        </p:spPr>
        <p:txBody>
          <a:bodyPr>
            <a:noAutofit/>
          </a:bodyPr>
          <a:lstStyle/>
          <a:p>
            <a:pPr marL="342900" indent="-342900">
              <a:buFont typeface="Arial"/>
              <a:buChar char="•"/>
            </a:pPr>
            <a:r>
              <a:rPr lang="en-US" dirty="0" smtClean="0"/>
              <a:t>That same month about 15,000 well=trained British soldiers advanced from Montreal into New York</a:t>
            </a:r>
          </a:p>
          <a:p>
            <a:pPr marL="342900" indent="-342900">
              <a:buFont typeface="Arial"/>
              <a:buChar char="•"/>
            </a:pPr>
            <a:r>
              <a:rPr lang="en-US" dirty="0" smtClean="0"/>
              <a:t>The idea was to control Lake Champlain</a:t>
            </a:r>
          </a:p>
          <a:p>
            <a:pPr marL="342900" indent="-342900">
              <a:buFont typeface="Arial"/>
              <a:buChar char="•"/>
            </a:pPr>
            <a:r>
              <a:rPr lang="en-US" dirty="0" smtClean="0"/>
              <a:t>September 11, 1814: American naval forces on the lake defeated the British fleet</a:t>
            </a:r>
          </a:p>
          <a:p>
            <a:pPr marL="342900" indent="-342900">
              <a:buFont typeface="Arial"/>
              <a:buChar char="•"/>
            </a:pPr>
            <a:r>
              <a:rPr lang="en-US" dirty="0" smtClean="0"/>
              <a:t>The British abandoned and retreated back to Montreal</a:t>
            </a:r>
          </a:p>
          <a:p>
            <a:pPr marL="342900" indent="-342900">
              <a:buFont typeface="Arial"/>
              <a:buChar char="•"/>
            </a:pPr>
            <a:r>
              <a:rPr lang="en-US" dirty="0" smtClean="0"/>
              <a:t>Victory!!!</a:t>
            </a:r>
            <a:endParaRPr lang="en-US" dirty="0"/>
          </a:p>
        </p:txBody>
      </p:sp>
      <p:pic>
        <p:nvPicPr>
          <p:cNvPr id="5" name="Picture Placeholder 4" descr="slide 12.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6256" r="26256"/>
          <a:stretch>
            <a:fillRect/>
          </a:stretch>
        </p:blipFill>
        <p:spPr/>
      </p:pic>
    </p:spTree>
    <p:extLst>
      <p:ext uri="{BB962C8B-B14F-4D97-AF65-F5344CB8AC3E}">
        <p14:creationId xmlns:p14="http://schemas.microsoft.com/office/powerpoint/2010/main" val="422045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of 1789</a:t>
            </a:r>
            <a:endParaRPr lang="en-US" dirty="0"/>
          </a:p>
        </p:txBody>
      </p:sp>
      <p:sp>
        <p:nvSpPr>
          <p:cNvPr id="3" name="Content Placeholder 2"/>
          <p:cNvSpPr>
            <a:spLocks noGrp="1"/>
          </p:cNvSpPr>
          <p:nvPr>
            <p:ph idx="1"/>
          </p:nvPr>
        </p:nvSpPr>
        <p:spPr/>
        <p:txBody>
          <a:bodyPr/>
          <a:lstStyle/>
          <a:p>
            <a:r>
              <a:rPr lang="en-US" dirty="0" smtClean="0"/>
              <a:t>These tariffs and tonnages of course angered Southern planters because they would be charged higher rates to ship their rice and tobacco to Europe</a:t>
            </a:r>
          </a:p>
          <a:p>
            <a:r>
              <a:rPr lang="en-US" dirty="0" smtClean="0"/>
              <a:t>Because of this many Southern planters thought that the new federal government was opposed to their region’s interests</a:t>
            </a:r>
            <a:endParaRPr lang="en-US" dirty="0"/>
          </a:p>
        </p:txBody>
      </p:sp>
    </p:spTree>
    <p:extLst>
      <p:ext uri="{BB962C8B-B14F-4D97-AF65-F5344CB8AC3E}">
        <p14:creationId xmlns:p14="http://schemas.microsoft.com/office/powerpoint/2010/main" val="5830474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Hartford Conventions</a:t>
            </a:r>
            <a:endParaRPr lang="en-US" dirty="0"/>
          </a:p>
        </p:txBody>
      </p:sp>
      <p:sp>
        <p:nvSpPr>
          <p:cNvPr id="6" name="Content Placeholder 5"/>
          <p:cNvSpPr>
            <a:spLocks noGrp="1"/>
          </p:cNvSpPr>
          <p:nvPr>
            <p:ph idx="1"/>
          </p:nvPr>
        </p:nvSpPr>
        <p:spPr/>
        <p:txBody>
          <a:bodyPr/>
          <a:lstStyle/>
          <a:p>
            <a:r>
              <a:rPr lang="en-US" dirty="0" smtClean="0"/>
              <a:t>December 1814: Federalists from New England met in Hartford, CT to discuss what they could do independently of the US </a:t>
            </a:r>
          </a:p>
          <a:p>
            <a:r>
              <a:rPr lang="en-US" dirty="0" smtClean="0"/>
              <a:t>Members of the Essex </a:t>
            </a:r>
            <a:r>
              <a:rPr lang="en-US" dirty="0" err="1" smtClean="0"/>
              <a:t>Junto</a:t>
            </a:r>
            <a:r>
              <a:rPr lang="en-US" dirty="0" smtClean="0"/>
              <a:t> urged for NE to secede but moderate delegate refused to support extreme ideas like that</a:t>
            </a:r>
          </a:p>
          <a:p>
            <a:r>
              <a:rPr lang="en-US" b="1" dirty="0" smtClean="0"/>
              <a:t>Hartford Convention</a:t>
            </a:r>
            <a:r>
              <a:rPr lang="en-US" dirty="0" smtClean="0"/>
              <a:t> – called for several constitutional amendments to increase the region’s political power</a:t>
            </a:r>
            <a:endParaRPr lang="en-US" b="1" dirty="0"/>
          </a:p>
        </p:txBody>
      </p:sp>
    </p:spTree>
    <p:extLst>
      <p:ext uri="{BB962C8B-B14F-4D97-AF65-F5344CB8AC3E}">
        <p14:creationId xmlns:p14="http://schemas.microsoft.com/office/powerpoint/2010/main" val="22461566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Hartford Convention</a:t>
            </a:r>
            <a:endParaRPr lang="en-US" dirty="0"/>
          </a:p>
        </p:txBody>
      </p:sp>
      <p:pic>
        <p:nvPicPr>
          <p:cNvPr id="4" name="Content Placeholder 3" descr="194211-main_Full.jpg"/>
          <p:cNvPicPr>
            <a:picLocks noGrp="1" noChangeAspect="1"/>
          </p:cNvPicPr>
          <p:nvPr>
            <p:ph idx="1"/>
          </p:nvPr>
        </p:nvPicPr>
        <p:blipFill>
          <a:blip r:embed="rId2">
            <a:extLst>
              <a:ext uri="{28A0092B-C50C-407E-A947-70E740481C1C}">
                <a14:useLocalDpi xmlns:a14="http://schemas.microsoft.com/office/drawing/2010/main" val="0"/>
              </a:ext>
            </a:extLst>
          </a:blip>
          <a:srcRect t="15338" b="15338"/>
          <a:stretch>
            <a:fillRect/>
          </a:stretch>
        </p:blipFill>
        <p:spPr/>
      </p:pic>
    </p:spTree>
    <p:extLst>
      <p:ext uri="{BB962C8B-B14F-4D97-AF65-F5344CB8AC3E}">
        <p14:creationId xmlns:p14="http://schemas.microsoft.com/office/powerpoint/2010/main" val="1065100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New Orleans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month after the Convention began, Americans won a victory in the south and this stopped any Federalist complaints</a:t>
            </a:r>
          </a:p>
          <a:p>
            <a:r>
              <a:rPr lang="en-US" dirty="0" smtClean="0"/>
              <a:t>January 1815: a British fleet with 7,500 men landed near New Orleans</a:t>
            </a:r>
          </a:p>
          <a:p>
            <a:r>
              <a:rPr lang="en-US" dirty="0" smtClean="0"/>
              <a:t>American commander, General </a:t>
            </a:r>
            <a:r>
              <a:rPr lang="en-US" b="1" dirty="0" smtClean="0"/>
              <a:t>Andrew Jackson</a:t>
            </a:r>
            <a:r>
              <a:rPr lang="en-US" dirty="0" smtClean="0"/>
              <a:t>, quickly improvised a defense using cotton bales</a:t>
            </a:r>
          </a:p>
          <a:p>
            <a:r>
              <a:rPr lang="en-US" dirty="0" smtClean="0"/>
              <a:t>Thick bales absorbed the British bullets and while the British were advancing in the open, they ere easy targets for American troops</a:t>
            </a:r>
            <a:endParaRPr lang="en-US" dirty="0"/>
          </a:p>
        </p:txBody>
      </p:sp>
    </p:spTree>
    <p:extLst>
      <p:ext uri="{BB962C8B-B14F-4D97-AF65-F5344CB8AC3E}">
        <p14:creationId xmlns:p14="http://schemas.microsoft.com/office/powerpoint/2010/main" val="15416091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4" y="581062"/>
            <a:ext cx="3566160" cy="1162050"/>
          </a:xfrm>
        </p:spPr>
        <p:txBody>
          <a:bodyPr/>
          <a:lstStyle/>
          <a:p>
            <a:r>
              <a:rPr lang="en-US" dirty="0" smtClean="0"/>
              <a:t>Battle of New Orleans</a:t>
            </a:r>
            <a:endParaRPr lang="en-US" dirty="0"/>
          </a:p>
        </p:txBody>
      </p:sp>
      <p:sp>
        <p:nvSpPr>
          <p:cNvPr id="3" name="Content Placeholder 2"/>
          <p:cNvSpPr>
            <a:spLocks noGrp="1"/>
          </p:cNvSpPr>
          <p:nvPr>
            <p:ph type="body" sz="half" idx="2"/>
          </p:nvPr>
        </p:nvSpPr>
        <p:spPr>
          <a:xfrm>
            <a:off x="5017544" y="1743112"/>
            <a:ext cx="3566160" cy="5114888"/>
          </a:xfrm>
        </p:spPr>
        <p:txBody>
          <a:bodyPr>
            <a:noAutofit/>
          </a:bodyPr>
          <a:lstStyle/>
          <a:p>
            <a:pPr marL="342900" indent="-342900">
              <a:buFont typeface="Arial"/>
              <a:buChar char="•"/>
            </a:pPr>
            <a:r>
              <a:rPr lang="en-US" dirty="0" smtClean="0"/>
              <a:t>This made Andrew Jackson a national hero and it also helped to destroy the Federalist Party</a:t>
            </a:r>
          </a:p>
          <a:p>
            <a:pPr marL="342900" indent="-342900">
              <a:buFont typeface="Arial"/>
              <a:buChar char="•"/>
            </a:pPr>
            <a:r>
              <a:rPr lang="en-US" b="1" dirty="0" smtClean="0"/>
              <a:t>Nationalism</a:t>
            </a:r>
            <a:r>
              <a:rPr lang="en-US" dirty="0" smtClean="0"/>
              <a:t> – feeling of strong patriotism, surged throughout the nation</a:t>
            </a:r>
          </a:p>
          <a:p>
            <a:pPr marL="342900" indent="-342900">
              <a:buFont typeface="Arial"/>
              <a:buChar char="•"/>
            </a:pPr>
            <a:r>
              <a:rPr lang="en-US" dirty="0" smtClean="0"/>
              <a:t>The Federalists at the Convention appeared divisive and unpatriotic</a:t>
            </a:r>
          </a:p>
          <a:p>
            <a:pPr marL="342900" indent="-342900">
              <a:buFont typeface="Arial"/>
              <a:buChar char="•"/>
            </a:pPr>
            <a:r>
              <a:rPr lang="en-US" dirty="0" smtClean="0"/>
              <a:t>They never recovered politically and within a few years the party completely disappeared</a:t>
            </a:r>
            <a:endParaRPr lang="en-US" dirty="0"/>
          </a:p>
        </p:txBody>
      </p:sp>
      <p:pic>
        <p:nvPicPr>
          <p:cNvPr id="6" name="Picture Placeholder 5" descr="battnozz.jpg"/>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6311" t="-1254" r="16747" b="1254"/>
          <a:stretch/>
        </p:blipFill>
        <p:spPr/>
      </p:pic>
    </p:spTree>
    <p:extLst>
      <p:ext uri="{BB962C8B-B14F-4D97-AF65-F5344CB8AC3E}">
        <p14:creationId xmlns:p14="http://schemas.microsoft.com/office/powerpoint/2010/main" val="34818158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Treaty of Ghent</a:t>
            </a:r>
            <a:endParaRPr lang="en-US" dirty="0"/>
          </a:p>
        </p:txBody>
      </p:sp>
      <p:sp>
        <p:nvSpPr>
          <p:cNvPr id="6" name="Content Placeholder 5"/>
          <p:cNvSpPr>
            <a:spLocks noGrp="1"/>
          </p:cNvSpPr>
          <p:nvPr>
            <p:ph idx="1"/>
          </p:nvPr>
        </p:nvSpPr>
        <p:spPr/>
        <p:txBody>
          <a:bodyPr/>
          <a:lstStyle/>
          <a:p>
            <a:r>
              <a:rPr lang="en-US" dirty="0" smtClean="0"/>
              <a:t>Peace negotiations began in the European city of Ghent </a:t>
            </a:r>
          </a:p>
          <a:p>
            <a:r>
              <a:rPr lang="en-US" dirty="0" smtClean="0"/>
              <a:t>December 24, 1814: the treaty was signed and it ended the War of 1812</a:t>
            </a:r>
          </a:p>
          <a:p>
            <a:pPr lvl="1"/>
            <a:r>
              <a:rPr lang="en-US" dirty="0" smtClean="0"/>
              <a:t>It restored prewar boundaries but did not mention neutral rights or impressment</a:t>
            </a:r>
          </a:p>
          <a:p>
            <a:pPr lvl="1"/>
            <a:r>
              <a:rPr lang="en-US" dirty="0" smtClean="0"/>
              <a:t>No territory changed hands</a:t>
            </a:r>
          </a:p>
          <a:p>
            <a:r>
              <a:rPr lang="en-US" dirty="0" smtClean="0"/>
              <a:t>The war increased the nation’s image overseas and generated a new spirit of patriotism and national unity</a:t>
            </a:r>
            <a:endParaRPr lang="en-US" dirty="0"/>
          </a:p>
        </p:txBody>
      </p:sp>
    </p:spTree>
    <p:extLst>
      <p:ext uri="{BB962C8B-B14F-4D97-AF65-F5344CB8AC3E}">
        <p14:creationId xmlns:p14="http://schemas.microsoft.com/office/powerpoint/2010/main" val="4953685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 of 1818</a:t>
            </a:r>
            <a:endParaRPr lang="en-US" dirty="0"/>
          </a:p>
        </p:txBody>
      </p:sp>
      <p:sp>
        <p:nvSpPr>
          <p:cNvPr id="3" name="Content Placeholder 2"/>
          <p:cNvSpPr>
            <a:spLocks noGrp="1"/>
          </p:cNvSpPr>
          <p:nvPr>
            <p:ph idx="1"/>
          </p:nvPr>
        </p:nvSpPr>
        <p:spPr/>
        <p:txBody>
          <a:bodyPr/>
          <a:lstStyle/>
          <a:p>
            <a:r>
              <a:rPr lang="en-US" dirty="0" smtClean="0"/>
              <a:t>Four years after the Treaty of Ghent the US and GB set the US-Canadian border from what is now Minnesota to the Rocky Mountains at 49 degrees north latitude</a:t>
            </a:r>
          </a:p>
          <a:p>
            <a:r>
              <a:rPr lang="en-US" dirty="0" smtClean="0"/>
              <a:t>The countries also agreed to claim jointly for the next ten years a region farther west known as the </a:t>
            </a:r>
            <a:r>
              <a:rPr lang="en-US" smtClean="0"/>
              <a:t>Oregon Country</a:t>
            </a:r>
            <a:endParaRPr lang="en-US"/>
          </a:p>
        </p:txBody>
      </p:sp>
    </p:spTree>
    <p:extLst>
      <p:ext uri="{BB962C8B-B14F-4D97-AF65-F5344CB8AC3E}">
        <p14:creationId xmlns:p14="http://schemas.microsoft.com/office/powerpoint/2010/main" val="189978120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866</TotalTime>
  <Words>5221</Words>
  <Application>Microsoft Macintosh PowerPoint</Application>
  <PresentationFormat>On-screen Show (4:3)</PresentationFormat>
  <Paragraphs>389</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Inkwell</vt:lpstr>
      <vt:lpstr>Federalists &amp; Republicans</vt:lpstr>
      <vt:lpstr>Washington &amp; Congress</vt:lpstr>
      <vt:lpstr>Institutions of Power</vt:lpstr>
      <vt:lpstr>Institutions of Power</vt:lpstr>
      <vt:lpstr>Bill of Rights</vt:lpstr>
      <vt:lpstr>Bill of Rights</vt:lpstr>
      <vt:lpstr>Financing the Government</vt:lpstr>
      <vt:lpstr>Tariff of 1789</vt:lpstr>
      <vt:lpstr>Tariff of 1789</vt:lpstr>
      <vt:lpstr>Hamilton’s Financial Program</vt:lpstr>
      <vt:lpstr>Opposition to Hamilton’s Plan</vt:lpstr>
      <vt:lpstr>Opposition to Hamilton’s Plan</vt:lpstr>
      <vt:lpstr>There Must Be a Solution</vt:lpstr>
      <vt:lpstr>Bank of the United States</vt:lpstr>
      <vt:lpstr>Opposition to the Bank</vt:lpstr>
      <vt:lpstr>Bank of the United States</vt:lpstr>
      <vt:lpstr>Hamilton’s Argument</vt:lpstr>
      <vt:lpstr>Whiskey Rebellion </vt:lpstr>
      <vt:lpstr>Whiskey Rebellion</vt:lpstr>
      <vt:lpstr>Whiskey Rebellion</vt:lpstr>
      <vt:lpstr>Rise of Political Parties</vt:lpstr>
      <vt:lpstr>Hamilton and the Federalists</vt:lpstr>
      <vt:lpstr>Jefferson and the Republicans</vt:lpstr>
      <vt:lpstr>Jefferson and the Republicans</vt:lpstr>
      <vt:lpstr>Split of the Nation</vt:lpstr>
      <vt:lpstr>Partisan Politics</vt:lpstr>
      <vt:lpstr>Revolution in France</vt:lpstr>
      <vt:lpstr>Radical Revolutionaries</vt:lpstr>
      <vt:lpstr>American Response</vt:lpstr>
      <vt:lpstr>American Response</vt:lpstr>
      <vt:lpstr>Not So Neutral</vt:lpstr>
      <vt:lpstr>Jay’s Treaty</vt:lpstr>
      <vt:lpstr>Jay’s Treaty</vt:lpstr>
      <vt:lpstr>Jay’s Treaty</vt:lpstr>
      <vt:lpstr>Response?</vt:lpstr>
      <vt:lpstr>Pinckney’s Treaty</vt:lpstr>
      <vt:lpstr>Pinckney’s Treaty</vt:lpstr>
      <vt:lpstr>Washington Leaves Office</vt:lpstr>
      <vt:lpstr>Washington’s Farewell Address</vt:lpstr>
      <vt:lpstr>Election of 1796</vt:lpstr>
      <vt:lpstr>Quasi-War With France</vt:lpstr>
      <vt:lpstr>Quasi-War With France</vt:lpstr>
      <vt:lpstr>Quasi-War With France</vt:lpstr>
      <vt:lpstr>Alien and Sedition Acts</vt:lpstr>
      <vt:lpstr>Virginia &amp; Kentucky Resolutions</vt:lpstr>
      <vt:lpstr>Virginia &amp; Kentucky Resolutions</vt:lpstr>
      <vt:lpstr>Election of 1800</vt:lpstr>
      <vt:lpstr>Election of 1800</vt:lpstr>
      <vt:lpstr>Election of 1800</vt:lpstr>
      <vt:lpstr>Election of 1800</vt:lpstr>
      <vt:lpstr>Election of 1800</vt:lpstr>
      <vt:lpstr>Election of 1800</vt:lpstr>
      <vt:lpstr>Jefferson in Office</vt:lpstr>
      <vt:lpstr>Jefferson Takes Office</vt:lpstr>
      <vt:lpstr>Jefferson in Office</vt:lpstr>
      <vt:lpstr>Rise of the Supreme Court</vt:lpstr>
      <vt:lpstr>Impeaching Judges</vt:lpstr>
      <vt:lpstr>Impeaching Judges</vt:lpstr>
      <vt:lpstr>US Expands West</vt:lpstr>
      <vt:lpstr>Louisiana Purchase</vt:lpstr>
      <vt:lpstr>Louisiana Purchase</vt:lpstr>
      <vt:lpstr>Lewis &amp; Clark Expedition</vt:lpstr>
      <vt:lpstr>Lewis &amp; Clark Expedition</vt:lpstr>
      <vt:lpstr>Lewis &amp; Clark Expedition</vt:lpstr>
      <vt:lpstr>Pike Expedition</vt:lpstr>
      <vt:lpstr>Pikes Peak</vt:lpstr>
      <vt:lpstr>Essex Junto</vt:lpstr>
      <vt:lpstr>Essex Junto</vt:lpstr>
      <vt:lpstr>The War of 1812</vt:lpstr>
      <vt:lpstr>Decision for War</vt:lpstr>
      <vt:lpstr>Economic Pressure</vt:lpstr>
      <vt:lpstr>Economic Pressures</vt:lpstr>
      <vt:lpstr>War Hawks</vt:lpstr>
      <vt:lpstr>Reasons for War</vt:lpstr>
      <vt:lpstr>Tecumseh &amp; Tippecanoe</vt:lpstr>
      <vt:lpstr>Harrison vs The Natives</vt:lpstr>
      <vt:lpstr>Call for War?</vt:lpstr>
      <vt:lpstr>Is This War Possible?</vt:lpstr>
      <vt:lpstr>Invasion of Canada</vt:lpstr>
      <vt:lpstr>Invasion of Canada</vt:lpstr>
      <vt:lpstr>Invasion of Canada</vt:lpstr>
      <vt:lpstr>Invasion of Canada</vt:lpstr>
      <vt:lpstr>What to do Now?</vt:lpstr>
      <vt:lpstr>Victory for Americans</vt:lpstr>
      <vt:lpstr>What Happens Next?</vt:lpstr>
      <vt:lpstr>The War Ends; Well the French War</vt:lpstr>
      <vt:lpstr>Not the White House!!!</vt:lpstr>
      <vt:lpstr>Baltimore</vt:lpstr>
      <vt:lpstr>Battle of Lake Champlain</vt:lpstr>
      <vt:lpstr>Hartford Conventions</vt:lpstr>
      <vt:lpstr>Hartford Convention</vt:lpstr>
      <vt:lpstr>Battle of New Orleans</vt:lpstr>
      <vt:lpstr>Battle of New Orleans</vt:lpstr>
      <vt:lpstr>Treaty of Ghent</vt:lpstr>
      <vt:lpstr>Convention of 1818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Federalists &amp; Republicans</dc:title>
  <dc:creator>Jeton Amiti</dc:creator>
  <cp:lastModifiedBy>Microsoft Office User</cp:lastModifiedBy>
  <cp:revision>50</cp:revision>
  <dcterms:created xsi:type="dcterms:W3CDTF">2013-03-11T13:13:28Z</dcterms:created>
  <dcterms:modified xsi:type="dcterms:W3CDTF">2014-03-11T12:41:54Z</dcterms:modified>
</cp:coreProperties>
</file>