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07" r:id="rId15"/>
    <p:sldId id="308" r:id="rId16"/>
    <p:sldId id="309" r:id="rId17"/>
    <p:sldId id="310" r:id="rId18"/>
    <p:sldId id="311" r:id="rId19"/>
    <p:sldId id="312" r:id="rId20"/>
    <p:sldId id="269" r:id="rId21"/>
    <p:sldId id="270" r:id="rId22"/>
    <p:sldId id="271" r:id="rId23"/>
    <p:sldId id="273" r:id="rId24"/>
    <p:sldId id="272" r:id="rId25"/>
    <p:sldId id="274" r:id="rId26"/>
    <p:sldId id="275" r:id="rId27"/>
    <p:sldId id="279" r:id="rId28"/>
    <p:sldId id="276" r:id="rId29"/>
    <p:sldId id="277" r:id="rId30"/>
    <p:sldId id="278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9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928" autoAdjust="0"/>
  </p:normalViewPr>
  <p:slideViewPr>
    <p:cSldViewPr snapToGrid="0" snapToObjects="1">
      <p:cViewPr varScale="1">
        <p:scale>
          <a:sx n="97" d="100"/>
          <a:sy n="97" d="100"/>
        </p:scale>
        <p:origin x="-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148B461-D905-5747-B0F7-30F70CD55BC5}" type="datetimeFigureOut">
              <a:rPr lang="en-US" smtClean="0"/>
              <a:t>1/27/14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C726-A579-DB4E-B078-DD31B94E6B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 the United States and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344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Sunbelt</a:t>
            </a:r>
            <a:endParaRPr lang="en-US" dirty="0"/>
          </a:p>
        </p:txBody>
      </p:sp>
      <p:pic>
        <p:nvPicPr>
          <p:cNvPr id="4" name="Content Placeholder 3" descr="Map_of_USA_highlighting_Sun_Bel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81" b="-333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8663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Urbanization – the concentration of population in cities</a:t>
            </a:r>
          </a:p>
          <a:p>
            <a:r>
              <a:rPr lang="en-US" dirty="0" smtClean="0"/>
              <a:t>Cities grew as a result of machines in agriculture gave rise to large commercial farms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385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 most people live in metropolitan areas</a:t>
            </a:r>
          </a:p>
          <a:p>
            <a:pPr lvl="1"/>
            <a:r>
              <a:rPr lang="en-US" dirty="0" smtClean="0"/>
              <a:t>Which include a city with a population of at least 50,000</a:t>
            </a:r>
          </a:p>
          <a:p>
            <a:pPr lvl="1"/>
            <a:r>
              <a:rPr lang="en-US" dirty="0" smtClean="0"/>
              <a:t>They also include suburbs which are outlying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10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75% of the population of the US live in the country’s 274 metropolitan areas</a:t>
            </a:r>
          </a:p>
          <a:p>
            <a:r>
              <a:rPr lang="en-US" dirty="0" smtClean="0"/>
              <a:t>25% of Canada’s populations live in the metros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80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Cities</a:t>
            </a:r>
            <a:endParaRPr lang="en-US" dirty="0"/>
          </a:p>
        </p:txBody>
      </p:sp>
      <p:pic>
        <p:nvPicPr>
          <p:cNvPr id="5" name="Picture Placeholder 4" descr="2007_03_21suburb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78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Suburbs</a:t>
            </a:r>
            <a:r>
              <a:rPr lang="en-US" dirty="0" smtClean="0"/>
              <a:t> are outlying communities in metropolitan areas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260148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Along the coastal cities, you can find the </a:t>
            </a:r>
            <a:r>
              <a:rPr lang="en-US" b="1" dirty="0" smtClean="0"/>
              <a:t>megalopolis</a:t>
            </a:r>
            <a:endParaRPr lang="en-US" dirty="0" smtClean="0"/>
          </a:p>
          <a:p>
            <a:r>
              <a:rPr lang="en-US" dirty="0" smtClean="0"/>
              <a:t>These are a chain of closely linked metropolitan areas</a:t>
            </a:r>
          </a:p>
          <a:p>
            <a:r>
              <a:rPr lang="en-US" dirty="0" smtClean="0"/>
              <a:t>It is also known as a “great city”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134806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Boswash</a:t>
            </a:r>
            <a:r>
              <a:rPr lang="en-US" dirty="0" smtClean="0"/>
              <a:t> is the nickname given to Boston, New York, Philadelphia, Baltimore, and Washington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7156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Important Coastal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Miami on the Atlantic coast</a:t>
            </a:r>
          </a:p>
          <a:p>
            <a:r>
              <a:rPr lang="en-US" dirty="0" smtClean="0"/>
              <a:t>New Orleans and Houston on the Gulf of Mexico </a:t>
            </a:r>
          </a:p>
          <a:p>
            <a:r>
              <a:rPr lang="en-US" dirty="0" smtClean="0"/>
              <a:t>Los Angeles on the Pacific coast</a:t>
            </a:r>
          </a:p>
          <a:p>
            <a:r>
              <a:rPr lang="en-US" dirty="0" smtClean="0"/>
              <a:t>Vancouver in British Columbia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87869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Ottowa</a:t>
            </a:r>
            <a:r>
              <a:rPr lang="en-US" dirty="0" smtClean="0"/>
              <a:t> in Canada through the St. Lawrence River</a:t>
            </a:r>
          </a:p>
          <a:p>
            <a:r>
              <a:rPr lang="en-US" dirty="0" smtClean="0"/>
              <a:t>Detroit uses the Great Lakes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92404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Like many developed countries, the US and Canada have low birthrates</a:t>
            </a:r>
          </a:p>
          <a:p>
            <a:r>
              <a:rPr lang="en-US" dirty="0" smtClean="0"/>
              <a:t>Immigrants account for most of the population growth</a:t>
            </a:r>
          </a:p>
          <a:p>
            <a:r>
              <a:rPr lang="en-US" dirty="0" smtClean="0"/>
              <a:t>Americans &amp; Canadians cherish their </a:t>
            </a:r>
            <a:r>
              <a:rPr lang="en-US" b="1" dirty="0" smtClean="0"/>
              <a:t>mobility</a:t>
            </a:r>
            <a:r>
              <a:rPr lang="en-US" dirty="0" smtClean="0"/>
              <a:t> </a:t>
            </a:r>
          </a:p>
          <a:p>
            <a:r>
              <a:rPr lang="en-US" dirty="0" smtClean="0"/>
              <a:t>1/6 Americans relocate from city to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64832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Immigration – the movement of people into one country from another</a:t>
            </a:r>
          </a:p>
          <a:p>
            <a:pPr>
              <a:buFont typeface="Arial"/>
              <a:buChar char="•"/>
            </a:pPr>
            <a:r>
              <a:rPr lang="en-US" dirty="0" smtClean="0"/>
              <a:t>Less than 5% of the world’s population live in the US and Canada</a:t>
            </a:r>
          </a:p>
          <a:p>
            <a:pPr>
              <a:buFont typeface="Arial"/>
              <a:buChar char="•"/>
            </a:pPr>
            <a:r>
              <a:rPr lang="en-US" dirty="0" smtClean="0"/>
              <a:t>285 million people in the US are all immigrants or descendants of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9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&amp; Government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Cultural Geography of the United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89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Archaeologists believe that nomads crossing the bridge from Asia to Alaska first settled in North America thousands of years 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51189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Beringia –</a:t>
            </a:r>
            <a:br>
              <a:rPr lang="en-US" dirty="0" smtClean="0"/>
            </a:br>
            <a:r>
              <a:rPr lang="en-US" dirty="0" smtClean="0"/>
              <a:t>Land Bridge</a:t>
            </a:r>
            <a:endParaRPr lang="en-US" dirty="0"/>
          </a:p>
        </p:txBody>
      </p:sp>
      <p:pic>
        <p:nvPicPr>
          <p:cNvPr id="4" name="Content Placeholder 3" descr="BeringiaStateMuseumIllinois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021" b="-22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8831592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Caribou</a:t>
            </a:r>
            <a:endParaRPr lang="en-US" dirty="0"/>
          </a:p>
        </p:txBody>
      </p:sp>
      <p:pic>
        <p:nvPicPr>
          <p:cNvPr id="4" name="Content Placeholder 3" descr="caribou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r="15596"/>
          <a:stretch>
            <a:fillRect/>
          </a:stretch>
        </p:blipFill>
        <p:spPr>
          <a:xfrm rot="900000">
            <a:off x="3479800" y="960438"/>
            <a:ext cx="4657725" cy="5076825"/>
          </a:xfrm>
        </p:spPr>
      </p:pic>
    </p:spTree>
    <p:extLst>
      <p:ext uri="{BB962C8B-B14F-4D97-AF65-F5344CB8AC3E}">
        <p14:creationId xmlns:p14="http://schemas.microsoft.com/office/powerpoint/2010/main" val="928390836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Picture Placeholder 4" descr="BON5000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r="6563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People of the Arctic tundra had scarce resources and lack of farmland</a:t>
            </a:r>
          </a:p>
          <a:p>
            <a:r>
              <a:rPr lang="en-US" dirty="0" smtClean="0"/>
              <a:t>They hunted caribou and other animals for food and fur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73887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Picture Placeholder 4" descr="homeimg_l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r="9076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People of the Pacific Coast enjoyed a mild climate and abundant resources</a:t>
            </a:r>
          </a:p>
          <a:p>
            <a:r>
              <a:rPr lang="en-US" dirty="0" smtClean="0"/>
              <a:t>They harvest salmon and used stone and copper tools to split cedar, fir, and redwood trees to build houses and canoes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57849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Picture Placeholder 4" descr="walpi1L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4" r="819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 the Southwest deserts they used irrigation to farm the dry land</a:t>
            </a:r>
          </a:p>
        </p:txBody>
      </p:sp>
    </p:spTree>
    <p:extLst>
      <p:ext uri="{BB962C8B-B14F-4D97-AF65-F5344CB8AC3E}">
        <p14:creationId xmlns:p14="http://schemas.microsoft.com/office/powerpoint/2010/main" val="2748813254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Picture Placeholder 4" descr="buffalohun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669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Great Plains they hunted the buffalo for food, clothing, tools, and shelter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13489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Picture Placeholder 4" descr="hlewis3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4970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Along the Mississippi Rive they built ceremonial mounds, hunted game, grew crops, and traded for shells and freshwater pearls</a:t>
            </a:r>
          </a:p>
        </p:txBody>
      </p:sp>
    </p:spTree>
    <p:extLst>
      <p:ext uri="{BB962C8B-B14F-4D97-AF65-F5344CB8AC3E}">
        <p14:creationId xmlns:p14="http://schemas.microsoft.com/office/powerpoint/2010/main" val="2198956505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Americans</a:t>
            </a:r>
            <a:endParaRPr lang="en-US" dirty="0"/>
          </a:p>
        </p:txBody>
      </p:sp>
      <p:pic>
        <p:nvPicPr>
          <p:cNvPr id="5" name="Picture Placeholder 4" descr="newood_barkhse1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6" b="19506"/>
          <a:stretch>
            <a:fillRect/>
          </a:stretch>
        </p:blipFill>
        <p:spPr>
          <a:xfrm rot="900000">
            <a:off x="1508125" y="615950"/>
            <a:ext cx="4322763" cy="3294063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the Northeast they hunted deer, turkeys, geese, and squirrels</a:t>
            </a:r>
          </a:p>
          <a:p>
            <a:r>
              <a:rPr lang="en-US" dirty="0" smtClean="0"/>
              <a:t>They lived in closely knit villages, developed systems of government, and traded throughout the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3432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of Immigrants</a:t>
            </a:r>
            <a:endParaRPr lang="en-US" dirty="0"/>
          </a:p>
        </p:txBody>
      </p:sp>
      <p:pic>
        <p:nvPicPr>
          <p:cNvPr id="5" name="Picture Placeholder 4" descr="American-People-Fla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789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N. America’s first wave of immigrants probably came here from Asia thousands of years ago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are known as descendants of Native Americans</a:t>
            </a:r>
          </a:p>
          <a:p>
            <a:pPr>
              <a:buFont typeface="Arial"/>
              <a:buChar char="•"/>
            </a:pPr>
            <a:r>
              <a:rPr lang="en-US" dirty="0" smtClean="0"/>
              <a:t>Other peoples: Europeans, Asians, Africans, and Latin Americans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36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came to the Americas by the late 1500s</a:t>
            </a:r>
          </a:p>
          <a:p>
            <a:r>
              <a:rPr lang="en-US" dirty="0" smtClean="0"/>
              <a:t>They were searching for land, resources, political and religious freedom</a:t>
            </a:r>
          </a:p>
          <a:p>
            <a:r>
              <a:rPr lang="en-US" dirty="0" smtClean="0"/>
              <a:t>Most came from Spain, France, and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40338"/>
      </p:ext>
    </p:extLst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Colonies</a:t>
            </a:r>
            <a:endParaRPr lang="en-US" dirty="0"/>
          </a:p>
        </p:txBody>
      </p:sp>
      <p:pic>
        <p:nvPicPr>
          <p:cNvPr id="5" name="Picture Placeholder 4" descr="The-Viceroyalty-of-New-Spain-now-Mexico-1786---182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32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Spaniards controlled Florida and a large area west of the Mississippi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30234"/>
      </p:ext>
    </p:extLst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Colonists</a:t>
            </a:r>
            <a:endParaRPr lang="en-US" dirty="0"/>
          </a:p>
        </p:txBody>
      </p:sp>
      <p:pic>
        <p:nvPicPr>
          <p:cNvPr id="5" name="Picture Placeholder 4" descr="Louisiana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r="947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French came for the fur trade</a:t>
            </a:r>
          </a:p>
          <a:p>
            <a:r>
              <a:rPr lang="en-US" dirty="0" smtClean="0"/>
              <a:t>They set </a:t>
            </a:r>
            <a:r>
              <a:rPr lang="en-US" dirty="0" smtClean="0"/>
              <a:t>up </a:t>
            </a:r>
            <a:r>
              <a:rPr lang="en-US" dirty="0" smtClean="0"/>
              <a:t>trading posts</a:t>
            </a:r>
          </a:p>
          <a:p>
            <a:r>
              <a:rPr lang="en-US" dirty="0" smtClean="0"/>
              <a:t>Those who settled live along the St. Lawrence Rive and the Mississippi River near the Gulf of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3923"/>
      </p:ext>
    </p:extLst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Colonies</a:t>
            </a:r>
            <a:endParaRPr lang="en-US" dirty="0"/>
          </a:p>
        </p:txBody>
      </p:sp>
      <p:pic>
        <p:nvPicPr>
          <p:cNvPr id="5" name="Picture Placeholder 4" descr="ELT200802010137231420759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0" b="142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 1700 England had colonies along the Atlantic Coast and around the Hudson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06307"/>
      </p:ext>
    </p:extLst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Colonies</a:t>
            </a:r>
            <a:endParaRPr lang="en-US" dirty="0"/>
          </a:p>
        </p:txBody>
      </p:sp>
      <p:pic>
        <p:nvPicPr>
          <p:cNvPr id="9" name="Picture Placeholder 8" descr="image008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1" t="3306" r="2549" b="57085"/>
          <a:stretch/>
        </p:blipFill>
        <p:spPr/>
      </p:pic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Northern English Colonies had a difficult time farming because of the short growing season</a:t>
            </a:r>
          </a:p>
          <a:p>
            <a:r>
              <a:rPr lang="en-US" dirty="0" smtClean="0"/>
              <a:t>But they had excellent harbors and good timber and fishing</a:t>
            </a:r>
          </a:p>
          <a:p>
            <a:r>
              <a:rPr lang="en-US" dirty="0" smtClean="0"/>
              <a:t>They made a living by ship-building, trade, and fishing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22446"/>
      </p:ext>
    </p:extLst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Colonies</a:t>
            </a:r>
            <a:endParaRPr lang="en-US" dirty="0"/>
          </a:p>
        </p:txBody>
      </p:sp>
      <p:pic>
        <p:nvPicPr>
          <p:cNvPr id="5" name="Picture Placeholder 4" descr="image008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6" t="13762" r="2627" b="47053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Middle Colonies had wide river valleys, level land, and fertile soil</a:t>
            </a:r>
          </a:p>
          <a:p>
            <a:r>
              <a:rPr lang="en-US" dirty="0" smtClean="0"/>
              <a:t>They had mild winters, long warm summers, and an extended growing season</a:t>
            </a:r>
          </a:p>
          <a:p>
            <a:r>
              <a:rPr lang="en-US" dirty="0" smtClean="0"/>
              <a:t>They raised cash crops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90919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Colonies</a:t>
            </a:r>
            <a:endParaRPr lang="en-US" dirty="0"/>
          </a:p>
        </p:txBody>
      </p:sp>
      <p:pic>
        <p:nvPicPr>
          <p:cNvPr id="5" name="Picture Placeholder 4" descr="image008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43514" r="5133" b="9126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Southern Colonies had mild climates, rich soils, and open land with plantation agriculture</a:t>
            </a:r>
          </a:p>
          <a:p>
            <a:r>
              <a:rPr lang="en-US" dirty="0" smtClean="0"/>
              <a:t>Most plantation owners used slaves to provide for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83295"/>
      </p:ext>
    </p:extLst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Countries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British government was continuously taxing their colonies in America</a:t>
            </a:r>
          </a:p>
          <a:p>
            <a:r>
              <a:rPr lang="en-US" dirty="0" smtClean="0"/>
              <a:t>The colonists began to get very angry about this</a:t>
            </a:r>
          </a:p>
          <a:p>
            <a:r>
              <a:rPr lang="en-US" dirty="0" smtClean="0"/>
              <a:t>They decided to wage war against Britain and gain </a:t>
            </a:r>
            <a:r>
              <a:rPr lang="en-US" smtClean="0"/>
              <a:t>their </a:t>
            </a:r>
            <a:r>
              <a:rPr lang="en-US" smtClean="0"/>
              <a:t>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95775"/>
      </p:ext>
    </p:extLst>
  </p:cSld>
  <p:clrMapOvr>
    <a:masterClrMapping/>
  </p:clrMapOvr>
  <p:transition xmlns:p14="http://schemas.microsoft.com/office/powerpoint/2010/main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war they fought in was called the Revolutionary War</a:t>
            </a:r>
          </a:p>
          <a:p>
            <a:r>
              <a:rPr lang="en-US" dirty="0" smtClean="0"/>
              <a:t>They did not want a monarchy but instead opted to have a </a:t>
            </a:r>
            <a:r>
              <a:rPr lang="en-US" b="1" dirty="0" smtClean="0"/>
              <a:t>republic</a:t>
            </a:r>
            <a:r>
              <a:rPr lang="en-US" dirty="0" smtClean="0"/>
              <a:t> – a government in which people elect their own officials, including the head of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44627"/>
      </p:ext>
    </p:extLst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American colonists who did not want to fight for independence eventually moved north to the only British colony in America, near </a:t>
            </a:r>
            <a:r>
              <a:rPr lang="en-US" b="1" dirty="0" smtClean="0"/>
              <a:t>Quebec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74044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 of Immigrants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Immigrants came here for various reasons</a:t>
            </a:r>
          </a:p>
          <a:p>
            <a:pPr lvl="1"/>
            <a:r>
              <a:rPr lang="en-US" dirty="0" smtClean="0"/>
              <a:t>Religious or political freedom</a:t>
            </a:r>
          </a:p>
          <a:p>
            <a:pPr lvl="1"/>
            <a:r>
              <a:rPr lang="en-US" dirty="0" smtClean="0"/>
              <a:t>Fleeing wars or natural disasters</a:t>
            </a:r>
          </a:p>
          <a:p>
            <a:pPr lvl="1"/>
            <a:r>
              <a:rPr lang="en-US" dirty="0" smtClean="0"/>
              <a:t>Others wanted greater economic opportunities such as jobs and a higher standard of living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675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New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 and French speaking people formed their own country within the British Empire</a:t>
            </a:r>
          </a:p>
          <a:p>
            <a:r>
              <a:rPr lang="en-US" dirty="0" smtClean="0"/>
              <a:t>It was called the </a:t>
            </a:r>
            <a:r>
              <a:rPr lang="en-US" b="1" dirty="0" smtClean="0"/>
              <a:t>Dominion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61837"/>
      </p:ext>
    </p:extLst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Included the four main colonies:</a:t>
            </a:r>
          </a:p>
          <a:p>
            <a:pPr lvl="1"/>
            <a:r>
              <a:rPr lang="en-US" b="1" dirty="0" smtClean="0"/>
              <a:t>Ontario</a:t>
            </a:r>
          </a:p>
          <a:p>
            <a:pPr lvl="1"/>
            <a:r>
              <a:rPr lang="en-US" b="1" dirty="0" smtClean="0"/>
              <a:t>Nova Scotia</a:t>
            </a:r>
          </a:p>
          <a:p>
            <a:pPr lvl="1"/>
            <a:r>
              <a:rPr lang="en-US" b="1" dirty="0" smtClean="0"/>
              <a:t>New Brunswick</a:t>
            </a:r>
          </a:p>
          <a:p>
            <a:pPr lvl="1"/>
            <a:r>
              <a:rPr lang="en-US" b="1" dirty="0" smtClean="0"/>
              <a:t>Quebec</a:t>
            </a:r>
          </a:p>
        </p:txBody>
      </p:sp>
    </p:spTree>
    <p:extLst>
      <p:ext uri="{BB962C8B-B14F-4D97-AF65-F5344CB8AC3E}">
        <p14:creationId xmlns:p14="http://schemas.microsoft.com/office/powerpoint/2010/main" val="1491322905"/>
      </p:ext>
    </p:extLst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Neighboring areas later joined this new country:</a:t>
            </a:r>
          </a:p>
          <a:p>
            <a:pPr lvl="1"/>
            <a:r>
              <a:rPr lang="en-US" dirty="0" smtClean="0"/>
              <a:t>Manitoba</a:t>
            </a:r>
          </a:p>
          <a:p>
            <a:pPr lvl="1"/>
            <a:r>
              <a:rPr lang="en-US" dirty="0" smtClean="0"/>
              <a:t>British Columbia </a:t>
            </a:r>
          </a:p>
          <a:p>
            <a:pPr lvl="1"/>
            <a:r>
              <a:rPr lang="en-US" dirty="0" smtClean="0"/>
              <a:t>Alberta</a:t>
            </a:r>
          </a:p>
          <a:p>
            <a:pPr lvl="1"/>
            <a:r>
              <a:rPr lang="en-US" dirty="0" smtClean="0"/>
              <a:t>Saskatchewan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3133"/>
      </p:ext>
    </p:extLst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Dominion of Canada</a:t>
            </a:r>
            <a:endParaRPr lang="en-US" dirty="0"/>
          </a:p>
        </p:txBody>
      </p:sp>
      <p:pic>
        <p:nvPicPr>
          <p:cNvPr id="4" name="Content Placeholder 3" descr="Political_map_of_Canad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29" b="-130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3037120"/>
      </p:ext>
    </p:extLst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to Shining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1803: the US bought almost all of the land between the Mississippi River and the Rocky Mountains from France</a:t>
            </a:r>
          </a:p>
          <a:p>
            <a:pPr lvl="1"/>
            <a:r>
              <a:rPr lang="en-US" dirty="0" smtClean="0"/>
              <a:t>This was known as the </a:t>
            </a:r>
            <a:r>
              <a:rPr lang="en-US" b="1" dirty="0" smtClean="0"/>
              <a:t>Louisiana Purchase</a:t>
            </a:r>
            <a:endParaRPr lang="en-US" dirty="0" smtClean="0"/>
          </a:p>
          <a:p>
            <a:r>
              <a:rPr lang="en-US" dirty="0" smtClean="0"/>
              <a:t>1845: Texas joined the US</a:t>
            </a:r>
          </a:p>
          <a:p>
            <a:r>
              <a:rPr lang="en-US" dirty="0" smtClean="0"/>
              <a:t>Late 1840s: the US gained all of present-day California and Utah, parts of Nevada, Colorado, Wyoming, Arizona and New Mexico, from the Mexican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76244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to Shining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trade or treaty the US gained much land</a:t>
            </a:r>
          </a:p>
          <a:p>
            <a:r>
              <a:rPr lang="en-US" dirty="0" smtClean="0"/>
              <a:t>1867: purchased Alaska from Russia</a:t>
            </a:r>
          </a:p>
          <a:p>
            <a:r>
              <a:rPr lang="en-US" dirty="0" smtClean="0"/>
              <a:t>Afterwards: acquired Hawaii and other Pacific islands as well as the Caribbean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70638"/>
      </p:ext>
    </p:extLst>
  </p:cSld>
  <p:clrMapOvr>
    <a:masterClrMapping/>
  </p:clrMapOvr>
  <p:transition xmlns:p14="http://schemas.microsoft.com/office/powerpoint/2010/main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 and Canada are both democracies with federal systems</a:t>
            </a:r>
          </a:p>
          <a:p>
            <a:r>
              <a:rPr lang="en-US" dirty="0" smtClean="0"/>
              <a:t>1787: the US drafted the </a:t>
            </a:r>
            <a:r>
              <a:rPr lang="en-US" b="1" dirty="0" smtClean="0"/>
              <a:t>Constitution</a:t>
            </a:r>
            <a:endParaRPr lang="en-US" dirty="0"/>
          </a:p>
          <a:p>
            <a:r>
              <a:rPr lang="en-US" b="1" dirty="0" smtClean="0"/>
              <a:t>Amendments</a:t>
            </a:r>
            <a:r>
              <a:rPr lang="en-US" dirty="0" smtClean="0"/>
              <a:t> – changes to the Constitution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876159"/>
      </p:ext>
    </p:extLst>
  </p:cSld>
  <p:clrMapOvr>
    <a:masterClrMapping/>
  </p:clrMapOvr>
  <p:transition xmlns:p14="http://schemas.microsoft.com/office/powerpoint/2010/main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10 Amendments to the Constitution are called the Bill of Rights</a:t>
            </a:r>
          </a:p>
          <a:p>
            <a:r>
              <a:rPr lang="en-US" dirty="0" smtClean="0"/>
              <a:t>They guarantee the basic rights of citizens</a:t>
            </a:r>
          </a:p>
        </p:txBody>
      </p:sp>
    </p:spTree>
    <p:extLst>
      <p:ext uri="{BB962C8B-B14F-4D97-AF65-F5344CB8AC3E}">
        <p14:creationId xmlns:p14="http://schemas.microsoft.com/office/powerpoint/2010/main" val="629167483"/>
      </p:ext>
    </p:extLst>
  </p:cSld>
  <p:clrMapOvr>
    <a:masterClrMapping/>
  </p:clrMapOvr>
  <p:transition xmlns:p14="http://schemas.microsoft.com/office/powerpoint/2010/main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3 branches of government:</a:t>
            </a:r>
          </a:p>
          <a:p>
            <a:pPr lvl="1"/>
            <a:r>
              <a:rPr lang="en-US" b="1" dirty="0" smtClean="0"/>
              <a:t>Executive</a:t>
            </a:r>
          </a:p>
          <a:p>
            <a:pPr lvl="1"/>
            <a:r>
              <a:rPr lang="en-US" b="1" dirty="0" smtClean="0"/>
              <a:t>Legislative </a:t>
            </a:r>
          </a:p>
          <a:p>
            <a:pPr lvl="1"/>
            <a:r>
              <a:rPr lang="en-US" b="1" dirty="0" smtClean="0"/>
              <a:t>Judicial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3063131"/>
      </p:ext>
    </p:extLst>
  </p:cSld>
  <p:clrMapOvr>
    <a:masterClrMapping/>
  </p:clrMapOvr>
  <p:transition xmlns:p14="http://schemas.microsoft.com/office/powerpoint/2010/main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Canada was created as a </a:t>
            </a:r>
            <a:r>
              <a:rPr lang="en-US" b="1" dirty="0" smtClean="0"/>
              <a:t>dominion</a:t>
            </a:r>
            <a:r>
              <a:rPr lang="en-US" dirty="0" smtClean="0"/>
              <a:t> – partially self-governing country with close ties to Great Britain </a:t>
            </a:r>
          </a:p>
          <a:p>
            <a:r>
              <a:rPr lang="en-US" dirty="0" smtClean="0"/>
              <a:t>In 1931 it finally gained its independence </a:t>
            </a:r>
          </a:p>
          <a:p>
            <a:r>
              <a:rPr lang="en-US" dirty="0" smtClean="0"/>
              <a:t>In 1982 the legislative link to Great Britain finally 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701084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 &amp;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Canada has an average population density of only 8 people per square mile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Much of Canada’s territory is inhospitable to humans because of rugged terrain and bitterly cold climate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About 90% of Canadians live in a narrow strip of land along Canada’s border with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706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executive part includes the governor-general, the prime minister, and the cabinet</a:t>
            </a:r>
          </a:p>
          <a:p>
            <a:r>
              <a:rPr lang="en-US" dirty="0" smtClean="0"/>
              <a:t>The British monarch still serves as the head of state, appointing a governor-general to act in his or her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73669"/>
      </p:ext>
    </p:extLst>
  </p:cSld>
  <p:clrMapOvr>
    <a:masterClrMapping/>
  </p:clrMapOvr>
  <p:transition xmlns:p14="http://schemas.microsoft.com/office/powerpoint/2010/main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Parliament</a:t>
            </a:r>
            <a:r>
              <a:rPr lang="en-US" dirty="0" smtClean="0"/>
              <a:t> – made up of the Senate and the House of Commons</a:t>
            </a:r>
          </a:p>
          <a:p>
            <a:r>
              <a:rPr lang="en-US" dirty="0" smtClean="0"/>
              <a:t>They make up the national legislature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604944"/>
      </p:ext>
    </p:extLst>
  </p:cSld>
  <p:clrMapOvr>
    <a:masterClrMapping/>
  </p:clrMapOvr>
  <p:transition xmlns:p14="http://schemas.microsoft.com/office/powerpoint/2010/main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prime minster, is the leader he majority political party </a:t>
            </a:r>
          </a:p>
          <a:p>
            <a:r>
              <a:rPr lang="en-US" dirty="0" smtClean="0"/>
              <a:t>Is also the actual head of government</a:t>
            </a:r>
          </a:p>
          <a:p>
            <a:r>
              <a:rPr lang="en-US" dirty="0" smtClean="0"/>
              <a:t>Nine judge sit on the Supreme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22536"/>
      </p:ext>
    </p:extLst>
  </p:cSld>
  <p:clrMapOvr>
    <a:masterClrMapping/>
  </p:clrMapOvr>
  <p:transition xmlns:p14="http://schemas.microsoft.com/office/powerpoint/2010/main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Assignment #1:</a:t>
            </a:r>
            <a:br>
              <a:rPr lang="en-US" sz="2800" dirty="0" smtClean="0"/>
            </a:br>
            <a:r>
              <a:rPr lang="en-US" sz="2800" dirty="0" smtClean="0"/>
              <a:t>Please label the following Native American groups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Arctic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Subarctic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Northwest Coast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Plateau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Great Plains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Northeast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Great Basin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California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Southwest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Southeast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Mesoamerica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Circum</a:t>
            </a:r>
            <a:r>
              <a:rPr lang="en-US" dirty="0" smtClean="0"/>
              <a:t>-Caribbean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9" descr="North-America-Political-Outline-Map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r="22473"/>
          <a:stretch>
            <a:fillRect/>
          </a:stretch>
        </p:blipFill>
        <p:spPr>
          <a:xfrm rot="-900000">
            <a:off x="3700463" y="617538"/>
            <a:ext cx="2581275" cy="4837112"/>
          </a:xfrm>
        </p:spPr>
      </p:pic>
    </p:spTree>
    <p:extLst>
      <p:ext uri="{BB962C8B-B14F-4D97-AF65-F5344CB8AC3E}">
        <p14:creationId xmlns:p14="http://schemas.microsoft.com/office/powerpoint/2010/main" val="224763666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Assignment #2:</a:t>
            </a:r>
            <a:br>
              <a:rPr lang="en-US" sz="2800" dirty="0" smtClean="0"/>
            </a:br>
            <a:r>
              <a:rPr lang="en-US" sz="2800" dirty="0" smtClean="0"/>
              <a:t>Please label all of the original 13 British colonies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Massachusetts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Hampshire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York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Rhode Island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Connecticut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Jersey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Pennsylvania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Maryland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Delaware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Virginia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North Carolina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South Carolina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Georgia </a:t>
            </a:r>
          </a:p>
        </p:txBody>
      </p:sp>
      <p:pic>
        <p:nvPicPr>
          <p:cNvPr id="5" name="Content Placeholder 4" descr="13 Colonies blank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7" t="-1372" r="-457" b="1372"/>
          <a:stretch/>
        </p:blipFill>
        <p:spPr/>
      </p:pic>
    </p:spTree>
    <p:extLst>
      <p:ext uri="{BB962C8B-B14F-4D97-AF65-F5344CB8AC3E}">
        <p14:creationId xmlns:p14="http://schemas.microsoft.com/office/powerpoint/2010/main" val="755459376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Assignment #3: Please label the territories of the following nations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Spain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France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United States of America</a:t>
            </a:r>
          </a:p>
        </p:txBody>
      </p:sp>
      <p:pic>
        <p:nvPicPr>
          <p:cNvPr id="5" name="Content Placeholder 4" descr="Blank US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250" b="-66250"/>
          <a:stretch>
            <a:fillRect/>
          </a:stretch>
        </p:blipFill>
        <p:spPr>
          <a:xfrm rot="-900000">
            <a:off x="3700463" y="617538"/>
            <a:ext cx="2581275" cy="4837112"/>
          </a:xfrm>
        </p:spPr>
      </p:pic>
    </p:spTree>
    <p:extLst>
      <p:ext uri="{BB962C8B-B14F-4D97-AF65-F5344CB8AC3E}">
        <p14:creationId xmlns:p14="http://schemas.microsoft.com/office/powerpoint/2010/main" val="4287226305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Q: Where do the Canadians live?</a:t>
            </a:r>
            <a:endParaRPr lang="en-US" dirty="0"/>
          </a:p>
        </p:txBody>
      </p:sp>
      <p:pic>
        <p:nvPicPr>
          <p:cNvPr id="7" name="Content Placeholder 6" descr="canada-map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4" b="9624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A: Along the strip which borders the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63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 &amp; Distribution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The US has an average population density of 77 people per square mile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This may seem crowded but outside the urban cities the population is widely distributed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Northeast and the Great Lakes are the most densely populated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27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 &amp;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/>
              <a:buChar char="o"/>
            </a:pPr>
            <a:r>
              <a:rPr lang="en-US" dirty="0" smtClean="0"/>
              <a:t>Other population clusters include the historic centers of commerce and industry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The Pacific Coast is abundant in natural resources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More people live in California than in any other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995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Sunbelt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1970s the American South and Southeast have become the country’s fastest growing areas</a:t>
            </a:r>
          </a:p>
          <a:p>
            <a:r>
              <a:rPr lang="en-US" dirty="0" smtClean="0"/>
              <a:t>Sunbelt – area of the southern US which got its name because of its mild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451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224</TotalTime>
  <Words>1406</Words>
  <Application>Microsoft Macintosh PowerPoint</Application>
  <PresentationFormat>On-screen Show (4:3)</PresentationFormat>
  <Paragraphs>199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Kilter</vt:lpstr>
      <vt:lpstr>Cultural Geography</vt:lpstr>
      <vt:lpstr>Population Patterns</vt:lpstr>
      <vt:lpstr>Waves of Immigrants</vt:lpstr>
      <vt:lpstr>Waves of Immigrants</vt:lpstr>
      <vt:lpstr>Population Density &amp; Distribution</vt:lpstr>
      <vt:lpstr>Q: Where do the Canadians live?</vt:lpstr>
      <vt:lpstr>Population Density &amp; Distribution</vt:lpstr>
      <vt:lpstr>Population Density &amp; Distribution</vt:lpstr>
      <vt:lpstr>The Sunbelt</vt:lpstr>
      <vt:lpstr>The Sunbelt</vt:lpstr>
      <vt:lpstr>The Cities</vt:lpstr>
      <vt:lpstr>The Cities</vt:lpstr>
      <vt:lpstr>The Cities</vt:lpstr>
      <vt:lpstr>The Cities</vt:lpstr>
      <vt:lpstr>Coastal Cities</vt:lpstr>
      <vt:lpstr>BOSWASH</vt:lpstr>
      <vt:lpstr>Other Important Coastal Cities</vt:lpstr>
      <vt:lpstr>Inland Cities</vt:lpstr>
      <vt:lpstr>Future Trends</vt:lpstr>
      <vt:lpstr>History &amp; Government</vt:lpstr>
      <vt:lpstr>History</vt:lpstr>
      <vt:lpstr>Beringia – Land Bridge</vt:lpstr>
      <vt:lpstr>Caribou</vt:lpstr>
      <vt:lpstr>Native Americans</vt:lpstr>
      <vt:lpstr>Native Americans</vt:lpstr>
      <vt:lpstr>Native Americans</vt:lpstr>
      <vt:lpstr>Native Americans</vt:lpstr>
      <vt:lpstr>Native Americans</vt:lpstr>
      <vt:lpstr>Native Americans</vt:lpstr>
      <vt:lpstr>European Colonies</vt:lpstr>
      <vt:lpstr>European Colonies</vt:lpstr>
      <vt:lpstr>European Colonists</vt:lpstr>
      <vt:lpstr>European Colonies</vt:lpstr>
      <vt:lpstr>European Colonies</vt:lpstr>
      <vt:lpstr>European Colonies</vt:lpstr>
      <vt:lpstr>European Colonies</vt:lpstr>
      <vt:lpstr>Two New Countries</vt:lpstr>
      <vt:lpstr>Two New Countries</vt:lpstr>
      <vt:lpstr>Two New Countries</vt:lpstr>
      <vt:lpstr>Two New Countries</vt:lpstr>
      <vt:lpstr>Dominion of Canada</vt:lpstr>
      <vt:lpstr>Dominion of Canada</vt:lpstr>
      <vt:lpstr>Dominion of Canada</vt:lpstr>
      <vt:lpstr>Sea to Shining Sea</vt:lpstr>
      <vt:lpstr>Sea to Shining Sea</vt:lpstr>
      <vt:lpstr>Government</vt:lpstr>
      <vt:lpstr>Bill of Rights</vt:lpstr>
      <vt:lpstr>National Government</vt:lpstr>
      <vt:lpstr>Canada</vt:lpstr>
      <vt:lpstr>Canada</vt:lpstr>
      <vt:lpstr>Canada </vt:lpstr>
      <vt:lpstr>Canadian Parliament</vt:lpstr>
      <vt:lpstr>Assignment #1: Please label the following Native American groups</vt:lpstr>
      <vt:lpstr>Assignment #2: Please label all of the original 13 British colonies</vt:lpstr>
      <vt:lpstr>Assignment #3: Please label the territories of the following nations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Geography</dc:title>
  <dc:creator>Jeton Amiti</dc:creator>
  <cp:lastModifiedBy>Microsoft Office User</cp:lastModifiedBy>
  <cp:revision>20</cp:revision>
  <dcterms:created xsi:type="dcterms:W3CDTF">2013-01-18T01:24:28Z</dcterms:created>
  <dcterms:modified xsi:type="dcterms:W3CDTF">2014-01-28T02:56:30Z</dcterms:modified>
</cp:coreProperties>
</file>